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F249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1135" y="1114043"/>
            <a:ext cx="3102864" cy="402945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9557" y="103073"/>
            <a:ext cx="4582795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557" y="2801252"/>
            <a:ext cx="3716654" cy="936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676388" y="4119371"/>
            <a:ext cx="1262146" cy="102412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9144000" cy="1268095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9144000" y="0"/>
                </a:moveTo>
                <a:lnTo>
                  <a:pt x="0" y="0"/>
                </a:lnTo>
                <a:lnTo>
                  <a:pt x="0" y="1267967"/>
                </a:lnTo>
                <a:lnTo>
                  <a:pt x="9144000" y="1267967"/>
                </a:lnTo>
                <a:lnTo>
                  <a:pt x="9144000" y="0"/>
                </a:lnTo>
                <a:close/>
              </a:path>
            </a:pathLst>
          </a:custGeom>
          <a:solidFill>
            <a:srgbClr val="5F24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542" y="332689"/>
            <a:ext cx="711009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542" y="1318159"/>
            <a:ext cx="7626984" cy="3209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hyperlink" Target="mailto:IPAC@perleyhealth.ca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50"/>
              <a:t>IPAC</a:t>
            </a:r>
            <a:r>
              <a:rPr dirty="0" sz="6000" spc="-345"/>
              <a:t> </a:t>
            </a:r>
            <a:r>
              <a:rPr dirty="0" sz="6000" spc="-10"/>
              <a:t>Update</a:t>
            </a:r>
            <a:endParaRPr sz="6000"/>
          </a:p>
        </p:txBody>
      </p:sp>
      <p:sp>
        <p:nvSpPr>
          <p:cNvPr id="3" name="object 3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95"/>
              </a:spcBef>
            </a:pPr>
            <a:r>
              <a:rPr dirty="0" sz="2400">
                <a:solidFill>
                  <a:srgbClr val="FFFFFF"/>
                </a:solidFill>
              </a:rPr>
              <a:t>Family</a:t>
            </a:r>
            <a:r>
              <a:rPr dirty="0" sz="2400" spc="-65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and</a:t>
            </a:r>
            <a:r>
              <a:rPr dirty="0" sz="2400" spc="-80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Friends</a:t>
            </a:r>
            <a:r>
              <a:rPr dirty="0" sz="2400" spc="-60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Council </a:t>
            </a:r>
            <a:r>
              <a:rPr dirty="0" sz="2400">
                <a:solidFill>
                  <a:srgbClr val="FFFFFF"/>
                </a:solidFill>
              </a:rPr>
              <a:t>September</a:t>
            </a:r>
            <a:r>
              <a:rPr dirty="0" sz="2400" spc="-40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19,</a:t>
            </a:r>
            <a:r>
              <a:rPr dirty="0" sz="2400" spc="-40">
                <a:solidFill>
                  <a:srgbClr val="FFFFFF"/>
                </a:solidFill>
              </a:rPr>
              <a:t> </a:t>
            </a:r>
            <a:r>
              <a:rPr dirty="0" sz="2400" spc="-20">
                <a:solidFill>
                  <a:srgbClr val="FFFFFF"/>
                </a:solidFill>
              </a:rPr>
              <a:t>2024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F249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76388" y="4119371"/>
            <a:ext cx="1467611" cy="102412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45870" y="921765"/>
            <a:ext cx="3834765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66340" algn="l"/>
              </a:tabLst>
            </a:pPr>
            <a:r>
              <a:rPr dirty="0" sz="6000" spc="-10"/>
              <a:t>Thank</a:t>
            </a:r>
            <a:r>
              <a:rPr dirty="0" sz="6000"/>
              <a:t>	</a:t>
            </a:r>
            <a:r>
              <a:rPr dirty="0" sz="6000" spc="-25"/>
              <a:t>you</a:t>
            </a:r>
            <a:endParaRPr sz="6000"/>
          </a:p>
        </p:txBody>
      </p:sp>
      <p:sp>
        <p:nvSpPr>
          <p:cNvPr id="5" name="object 5" descr=""/>
          <p:cNvSpPr txBox="1"/>
          <p:nvPr/>
        </p:nvSpPr>
        <p:spPr>
          <a:xfrm>
            <a:off x="1045870" y="2862198"/>
            <a:ext cx="3832225" cy="1229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welcome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questions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60"/>
              </a:spcBef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  <a:hlinkClick r:id="rId3"/>
              </a:rPr>
              <a:t>IPAC@perleyhealth.ca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Agenda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07542" y="1266406"/>
            <a:ext cx="4347210" cy="2070735"/>
          </a:xfrm>
          <a:prstGeom prst="rect">
            <a:avLst/>
          </a:prstGeom>
        </p:spPr>
        <p:txBody>
          <a:bodyPr wrap="square" lIns="0" tIns="97155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6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Hand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Hygiene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Campaign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Update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on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Vaccines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7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Outbreak</a:t>
            </a:r>
            <a:r>
              <a:rPr dirty="0" sz="2800" spc="-12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Management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Antimicrobial</a:t>
            </a:r>
            <a:r>
              <a:rPr dirty="0" sz="2800" spc="-1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Stewardship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Hand</a:t>
            </a:r>
            <a:r>
              <a:rPr dirty="0" spc="-20"/>
              <a:t> </a:t>
            </a:r>
            <a:r>
              <a:rPr dirty="0" spc="-10"/>
              <a:t>hygiene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5085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5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/>
              <a:t>Crucial</a:t>
            </a:r>
            <a:r>
              <a:rPr dirty="0" spc="-60"/>
              <a:t> </a:t>
            </a:r>
            <a:r>
              <a:rPr dirty="0"/>
              <a:t>for</a:t>
            </a:r>
            <a:r>
              <a:rPr dirty="0" spc="-75"/>
              <a:t> </a:t>
            </a:r>
            <a:r>
              <a:rPr dirty="0"/>
              <a:t>preventing</a:t>
            </a:r>
            <a:r>
              <a:rPr dirty="0" spc="-55"/>
              <a:t> </a:t>
            </a:r>
            <a:r>
              <a:rPr dirty="0"/>
              <a:t>the</a:t>
            </a:r>
            <a:r>
              <a:rPr dirty="0" spc="-75"/>
              <a:t> </a:t>
            </a:r>
            <a:r>
              <a:rPr dirty="0"/>
              <a:t>spread</a:t>
            </a:r>
            <a:r>
              <a:rPr dirty="0" spc="-75"/>
              <a:t> </a:t>
            </a:r>
            <a:r>
              <a:rPr dirty="0"/>
              <a:t>of</a:t>
            </a:r>
            <a:r>
              <a:rPr dirty="0" spc="-70"/>
              <a:t> </a:t>
            </a:r>
            <a:r>
              <a:rPr dirty="0" spc="-10"/>
              <a:t>infection.</a:t>
            </a:r>
          </a:p>
          <a:p>
            <a:pPr lvl="1" marL="696595" marR="5080" indent="-227329">
              <a:lnSpc>
                <a:spcPts val="2590"/>
              </a:lnSpc>
              <a:spcBef>
                <a:spcPts val="555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400">
                <a:latin typeface="Arial"/>
                <a:cs typeface="Arial"/>
              </a:rPr>
              <a:t>Hands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can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easily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spread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germs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so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it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is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important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to </a:t>
            </a:r>
            <a:r>
              <a:rPr dirty="0" sz="2400" spc="-25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practice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good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hand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hygiene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clean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your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hands 	regularly</a:t>
            </a:r>
            <a:endParaRPr sz="2400">
              <a:latin typeface="Arial"/>
              <a:cs typeface="Arial"/>
            </a:endParaRPr>
          </a:p>
          <a:p>
            <a:pPr marL="240029" marR="497205" indent="-227329">
              <a:lnSpc>
                <a:spcPts val="3020"/>
              </a:lnSpc>
              <a:spcBef>
                <a:spcPts val="100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/>
              <a:t>Involvement</a:t>
            </a:r>
            <a:r>
              <a:rPr dirty="0" spc="-90"/>
              <a:t> </a:t>
            </a:r>
            <a:r>
              <a:rPr dirty="0"/>
              <a:t>of</a:t>
            </a:r>
            <a:r>
              <a:rPr dirty="0" spc="-85"/>
              <a:t> </a:t>
            </a:r>
            <a:r>
              <a:rPr dirty="0"/>
              <a:t>families,</a:t>
            </a:r>
            <a:r>
              <a:rPr dirty="0" spc="-85"/>
              <a:t> </a:t>
            </a:r>
            <a:r>
              <a:rPr dirty="0"/>
              <a:t>friends,</a:t>
            </a:r>
            <a:r>
              <a:rPr dirty="0" spc="-75"/>
              <a:t> </a:t>
            </a:r>
            <a:r>
              <a:rPr dirty="0"/>
              <a:t>visitors</a:t>
            </a:r>
            <a:r>
              <a:rPr dirty="0" spc="-95"/>
              <a:t> </a:t>
            </a:r>
            <a:r>
              <a:rPr dirty="0" spc="-25"/>
              <a:t>and </a:t>
            </a:r>
            <a:r>
              <a:rPr dirty="0" spc="-25"/>
              <a:t>	</a:t>
            </a:r>
            <a:r>
              <a:rPr dirty="0"/>
              <a:t>residents</a:t>
            </a:r>
            <a:r>
              <a:rPr dirty="0" spc="-70"/>
              <a:t> </a:t>
            </a:r>
            <a:r>
              <a:rPr dirty="0"/>
              <a:t>can</a:t>
            </a:r>
            <a:r>
              <a:rPr dirty="0" spc="-80"/>
              <a:t> </a:t>
            </a:r>
            <a:r>
              <a:rPr dirty="0"/>
              <a:t>contribute</a:t>
            </a:r>
            <a:r>
              <a:rPr dirty="0" spc="-65"/>
              <a:t> </a:t>
            </a:r>
            <a:r>
              <a:rPr dirty="0"/>
              <a:t>to</a:t>
            </a:r>
            <a:r>
              <a:rPr dirty="0" spc="-80"/>
              <a:t> </a:t>
            </a:r>
            <a:r>
              <a:rPr dirty="0"/>
              <a:t>hand</a:t>
            </a:r>
            <a:r>
              <a:rPr dirty="0" spc="-60"/>
              <a:t> </a:t>
            </a:r>
            <a:r>
              <a:rPr dirty="0" spc="-10"/>
              <a:t>hygiene </a:t>
            </a:r>
            <a:r>
              <a:rPr dirty="0" spc="-10"/>
              <a:t>	</a:t>
            </a:r>
            <a:r>
              <a:rPr dirty="0"/>
              <a:t>compliance</a:t>
            </a:r>
            <a:r>
              <a:rPr dirty="0" spc="-90"/>
              <a:t> </a:t>
            </a:r>
            <a:r>
              <a:rPr dirty="0"/>
              <a:t>within</a:t>
            </a:r>
            <a:r>
              <a:rPr dirty="0" spc="-95"/>
              <a:t> </a:t>
            </a:r>
            <a:r>
              <a:rPr dirty="0"/>
              <a:t>the</a:t>
            </a:r>
            <a:r>
              <a:rPr dirty="0" spc="-95"/>
              <a:t> </a:t>
            </a:r>
            <a:r>
              <a:rPr dirty="0" spc="-20"/>
              <a:t>home</a:t>
            </a:r>
          </a:p>
          <a:p>
            <a:pPr lvl="1" marL="697230" indent="-227329">
              <a:lnSpc>
                <a:spcPct val="100000"/>
              </a:lnSpc>
              <a:spcBef>
                <a:spcPts val="190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New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Campaign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-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ask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if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cleaned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my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hands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522089" y="1358849"/>
            <a:ext cx="3898265" cy="282321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240029" marR="133985" indent="-227329">
              <a:lnSpc>
                <a:spcPct val="90000"/>
              </a:lnSpc>
              <a:spcBef>
                <a:spcPts val="390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400">
                <a:latin typeface="Arial"/>
                <a:cs typeface="Arial"/>
              </a:rPr>
              <a:t>Buttons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designed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for </a:t>
            </a:r>
            <a:r>
              <a:rPr dirty="0" sz="2400" spc="-25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staff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wear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encourage 	conversations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about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hand </a:t>
            </a:r>
            <a:r>
              <a:rPr dirty="0" sz="2400" spc="-20">
                <a:latin typeface="Arial"/>
                <a:cs typeface="Arial"/>
              </a:rPr>
              <a:t>	</a:t>
            </a:r>
            <a:r>
              <a:rPr dirty="0" sz="2400" spc="-10">
                <a:latin typeface="Arial"/>
                <a:cs typeface="Arial"/>
              </a:rPr>
              <a:t>hygiene</a:t>
            </a:r>
            <a:endParaRPr sz="2400">
              <a:latin typeface="Arial"/>
              <a:cs typeface="Arial"/>
            </a:endParaRPr>
          </a:p>
          <a:p>
            <a:pPr marL="240029" marR="5080" indent="-227329">
              <a:lnSpc>
                <a:spcPts val="2590"/>
              </a:lnSpc>
              <a:spcBef>
                <a:spcPts val="103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400">
                <a:latin typeface="Arial"/>
                <a:cs typeface="Arial"/>
              </a:rPr>
              <a:t>Buttons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also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represent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their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commitment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and </a:t>
            </a:r>
            <a:r>
              <a:rPr dirty="0" sz="2400" spc="-25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dedication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hand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hygiene 	practices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Ask</a:t>
            </a:r>
            <a:r>
              <a:rPr dirty="0" spc="-75"/>
              <a:t> </a:t>
            </a:r>
            <a:r>
              <a:rPr dirty="0"/>
              <a:t>me</a:t>
            </a:r>
            <a:r>
              <a:rPr dirty="0" spc="-70"/>
              <a:t> </a:t>
            </a:r>
            <a:r>
              <a:rPr dirty="0"/>
              <a:t>if</a:t>
            </a:r>
            <a:r>
              <a:rPr dirty="0" spc="-65"/>
              <a:t> </a:t>
            </a:r>
            <a:r>
              <a:rPr dirty="0"/>
              <a:t>I</a:t>
            </a:r>
            <a:r>
              <a:rPr dirty="0" spc="-70"/>
              <a:t> </a:t>
            </a:r>
            <a:r>
              <a:rPr dirty="0"/>
              <a:t>cleaned</a:t>
            </a:r>
            <a:r>
              <a:rPr dirty="0" spc="-50"/>
              <a:t> </a:t>
            </a:r>
            <a:r>
              <a:rPr dirty="0"/>
              <a:t>my</a:t>
            </a:r>
            <a:r>
              <a:rPr dirty="0" spc="-70"/>
              <a:t> </a:t>
            </a:r>
            <a:r>
              <a:rPr dirty="0" spc="-10"/>
              <a:t>hands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1271" y="1718995"/>
            <a:ext cx="2259410" cy="23577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727828" y="1318159"/>
            <a:ext cx="3609340" cy="296164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5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Increase</a:t>
            </a:r>
            <a:r>
              <a:rPr dirty="0" sz="2800" spc="-12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audits</a:t>
            </a:r>
            <a:endParaRPr sz="28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25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moment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one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four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990"/>
              </a:spcBef>
              <a:buClr>
                <a:srgbClr val="C54096"/>
              </a:buClr>
              <a:buFont typeface="Arial"/>
              <a:buChar char="•"/>
            </a:pP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spc="-10">
                <a:latin typeface="Arial"/>
                <a:cs typeface="Arial"/>
              </a:rPr>
              <a:t>Education</a:t>
            </a:r>
            <a:endParaRPr sz="28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20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 spc="-10">
                <a:latin typeface="Arial"/>
                <a:cs typeface="Arial"/>
              </a:rPr>
              <a:t>posters</a:t>
            </a:r>
            <a:endParaRPr sz="24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15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just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time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coaching</a:t>
            </a:r>
            <a:endParaRPr sz="24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04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 spc="-20">
                <a:latin typeface="Arial"/>
                <a:cs typeface="Arial"/>
              </a:rPr>
              <a:t>on-</a:t>
            </a:r>
            <a:r>
              <a:rPr dirty="0" sz="2400">
                <a:latin typeface="Arial"/>
                <a:cs typeface="Arial"/>
              </a:rPr>
              <a:t>line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training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Four</a:t>
            </a:r>
            <a:r>
              <a:rPr dirty="0" spc="-70"/>
              <a:t> </a:t>
            </a:r>
            <a:r>
              <a:rPr dirty="0" spc="-10"/>
              <a:t>Moments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9412" y="1370075"/>
            <a:ext cx="3456432" cy="36032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332689"/>
            <a:ext cx="625729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Publicly</a:t>
            </a:r>
            <a:r>
              <a:rPr dirty="0" spc="-75"/>
              <a:t> </a:t>
            </a:r>
            <a:r>
              <a:rPr dirty="0"/>
              <a:t>Funded</a:t>
            </a:r>
            <a:r>
              <a:rPr dirty="0" spc="-70"/>
              <a:t> </a:t>
            </a:r>
            <a:r>
              <a:rPr dirty="0" spc="-10"/>
              <a:t>Vaccines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07542" y="1266406"/>
            <a:ext cx="6721475" cy="3093720"/>
          </a:xfrm>
          <a:prstGeom prst="rect">
            <a:avLst/>
          </a:prstGeom>
        </p:spPr>
        <p:txBody>
          <a:bodyPr wrap="square" lIns="0" tIns="97155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76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spc="-10">
                <a:latin typeface="Arial"/>
                <a:cs typeface="Arial"/>
              </a:rPr>
              <a:t>Influenza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spc="-25">
                <a:latin typeface="Arial"/>
                <a:cs typeface="Arial"/>
              </a:rPr>
              <a:t>COVID-19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7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spc="-10">
                <a:latin typeface="Arial"/>
                <a:cs typeface="Arial"/>
              </a:rPr>
              <a:t>Pneumococcal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Respiratory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syncytial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virus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(RSV)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6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spc="-40">
                <a:latin typeface="Arial"/>
                <a:cs typeface="Arial"/>
              </a:rPr>
              <a:t>Tetanus</a:t>
            </a:r>
            <a:r>
              <a:rPr dirty="0" sz="2800" spc="-11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Diphtheria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(Td)</a:t>
            </a:r>
            <a:endParaRPr sz="28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7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 spc="-35">
                <a:latin typeface="Arial"/>
                <a:cs typeface="Arial"/>
              </a:rPr>
              <a:t>Tetanus,</a:t>
            </a:r>
            <a:r>
              <a:rPr dirty="0" sz="2800" spc="-10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Diphtheria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Pertussis</a:t>
            </a:r>
            <a:r>
              <a:rPr dirty="0" sz="2800" spc="-11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(Tdap)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Outbreak</a:t>
            </a:r>
            <a:r>
              <a:rPr dirty="0" spc="-105"/>
              <a:t> </a:t>
            </a:r>
            <a:r>
              <a:rPr dirty="0" spc="-10"/>
              <a:t>Management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5085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5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/>
              <a:t>Strong</a:t>
            </a:r>
            <a:r>
              <a:rPr dirty="0" spc="-85"/>
              <a:t> </a:t>
            </a:r>
            <a:r>
              <a:rPr dirty="0"/>
              <a:t>surveillance</a:t>
            </a:r>
            <a:r>
              <a:rPr dirty="0" spc="-80"/>
              <a:t> </a:t>
            </a:r>
            <a:r>
              <a:rPr dirty="0"/>
              <a:t>program</a:t>
            </a:r>
            <a:r>
              <a:rPr dirty="0" spc="-65"/>
              <a:t> </a:t>
            </a:r>
            <a:r>
              <a:rPr dirty="0"/>
              <a:t>=</a:t>
            </a:r>
            <a:r>
              <a:rPr dirty="0" spc="-85"/>
              <a:t> </a:t>
            </a:r>
            <a:r>
              <a:rPr dirty="0"/>
              <a:t>early</a:t>
            </a:r>
            <a:r>
              <a:rPr dirty="0" spc="-80"/>
              <a:t> </a:t>
            </a:r>
            <a:r>
              <a:rPr dirty="0" spc="-10"/>
              <a:t>detection</a:t>
            </a:r>
          </a:p>
          <a:p>
            <a:pPr lvl="1" marL="697230" indent="-227329">
              <a:lnSpc>
                <a:spcPct val="100000"/>
              </a:lnSpc>
              <a:spcBef>
                <a:spcPts val="225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rapid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communication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suspected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cases</a:t>
            </a:r>
            <a:endParaRPr sz="2400">
              <a:latin typeface="Arial"/>
              <a:cs typeface="Arial"/>
            </a:endParaRPr>
          </a:p>
          <a:p>
            <a:pPr lvl="1" marL="697230" indent="-227329">
              <a:lnSpc>
                <a:spcPct val="100000"/>
              </a:lnSpc>
              <a:spcBef>
                <a:spcPts val="215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 spc="-10">
                <a:latin typeface="Arial"/>
                <a:cs typeface="Arial"/>
              </a:rPr>
              <a:t>just-</a:t>
            </a:r>
            <a:r>
              <a:rPr dirty="0" sz="2400" spc="-20">
                <a:latin typeface="Arial"/>
                <a:cs typeface="Arial"/>
              </a:rPr>
              <a:t>in-</a:t>
            </a:r>
            <a:r>
              <a:rPr dirty="0" sz="2400">
                <a:latin typeface="Arial"/>
                <a:cs typeface="Arial"/>
              </a:rPr>
              <a:t>time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targeted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training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5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/>
              <a:t>Immediate</a:t>
            </a:r>
            <a:r>
              <a:rPr dirty="0" spc="-75"/>
              <a:t> </a:t>
            </a:r>
            <a:r>
              <a:rPr dirty="0" spc="-10"/>
              <a:t>implementation</a:t>
            </a:r>
            <a:r>
              <a:rPr dirty="0" spc="-65"/>
              <a:t> </a:t>
            </a:r>
            <a:r>
              <a:rPr dirty="0"/>
              <a:t>of</a:t>
            </a:r>
            <a:r>
              <a:rPr dirty="0" spc="-85"/>
              <a:t> </a:t>
            </a:r>
            <a:r>
              <a:rPr dirty="0"/>
              <a:t>control</a:t>
            </a:r>
            <a:r>
              <a:rPr dirty="0" spc="-90"/>
              <a:t> </a:t>
            </a:r>
            <a:r>
              <a:rPr dirty="0" spc="-10"/>
              <a:t>measures</a:t>
            </a:r>
          </a:p>
          <a:p>
            <a:pPr lvl="1" marL="697230" indent="-227329">
              <a:lnSpc>
                <a:spcPct val="100000"/>
              </a:lnSpc>
              <a:spcBef>
                <a:spcPts val="225"/>
              </a:spcBef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>
                <a:latin typeface="Arial"/>
                <a:cs typeface="Arial"/>
              </a:rPr>
              <a:t>suspect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confirmed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65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/>
              <a:t>Increase</a:t>
            </a:r>
            <a:r>
              <a:rPr dirty="0" spc="-65"/>
              <a:t> </a:t>
            </a:r>
            <a:r>
              <a:rPr dirty="0"/>
              <a:t>in</a:t>
            </a:r>
            <a:r>
              <a:rPr dirty="0" spc="-65"/>
              <a:t> </a:t>
            </a:r>
            <a:r>
              <a:rPr dirty="0" spc="-10"/>
              <a:t>audits</a:t>
            </a:r>
          </a:p>
          <a:p>
            <a:pPr marL="240029" indent="-227329">
              <a:lnSpc>
                <a:spcPct val="100000"/>
              </a:lnSpc>
              <a:spcBef>
                <a:spcPts val="66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/>
              <a:t>Debrief</a:t>
            </a:r>
            <a:r>
              <a:rPr dirty="0" spc="-80"/>
              <a:t> </a:t>
            </a:r>
            <a:r>
              <a:rPr dirty="0"/>
              <a:t>following</a:t>
            </a:r>
            <a:r>
              <a:rPr dirty="0" spc="-75"/>
              <a:t> </a:t>
            </a:r>
            <a:r>
              <a:rPr dirty="0"/>
              <a:t>each</a:t>
            </a:r>
            <a:r>
              <a:rPr dirty="0" spc="-85"/>
              <a:t> </a:t>
            </a:r>
            <a:r>
              <a:rPr dirty="0" spc="-10"/>
              <a:t>outbreak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83452" y="3279647"/>
            <a:ext cx="1671827" cy="15087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Antimicrobial</a:t>
            </a:r>
            <a:r>
              <a:rPr dirty="0" spc="-200"/>
              <a:t> </a:t>
            </a:r>
            <a:r>
              <a:rPr dirty="0" spc="-10"/>
              <a:t>Stewardship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07542" y="1308557"/>
            <a:ext cx="7536815" cy="307975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240029" marR="349885" indent="-227329">
              <a:lnSpc>
                <a:spcPts val="2690"/>
              </a:lnSpc>
              <a:spcBef>
                <a:spcPts val="745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-1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collaborative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effort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that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aims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ensure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the </a:t>
            </a:r>
            <a:r>
              <a:rPr dirty="0" sz="2800" spc="-25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best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use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antimicrobial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therapy</a:t>
            </a:r>
            <a:endParaRPr sz="2800">
              <a:latin typeface="Arial"/>
              <a:cs typeface="Arial"/>
            </a:endParaRPr>
          </a:p>
          <a:p>
            <a:pPr marL="240029" marR="5080" indent="-227329">
              <a:lnSpc>
                <a:spcPct val="80000"/>
              </a:lnSpc>
              <a:spcBef>
                <a:spcPts val="1019"/>
              </a:spcBef>
              <a:buClr>
                <a:srgbClr val="C54096"/>
              </a:buClr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Involves</a:t>
            </a:r>
            <a:r>
              <a:rPr dirty="0" sz="2800" spc="-1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evaluating</a:t>
            </a:r>
            <a:r>
              <a:rPr dirty="0" sz="2800" spc="-1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whether</a:t>
            </a:r>
            <a:r>
              <a:rPr dirty="0" sz="2800" spc="-11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antimicrobials</a:t>
            </a:r>
            <a:r>
              <a:rPr dirty="0" sz="2800" spc="-11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are </a:t>
            </a:r>
            <a:r>
              <a:rPr dirty="0" sz="2800" spc="-25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necessary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if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so</a:t>
            </a:r>
            <a:endParaRPr sz="2800">
              <a:latin typeface="Arial"/>
              <a:cs typeface="Arial"/>
            </a:endParaRPr>
          </a:p>
          <a:p>
            <a:pPr lvl="1" marL="696595" marR="880110" indent="-227329">
              <a:lnSpc>
                <a:spcPct val="80000"/>
              </a:lnSpc>
              <a:spcBef>
                <a:spcPts val="520"/>
              </a:spcBef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400">
                <a:latin typeface="Arial"/>
                <a:cs typeface="Arial"/>
              </a:rPr>
              <a:t>determining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1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appropriate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choice,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dosage, </a:t>
            </a:r>
            <a:r>
              <a:rPr dirty="0" sz="2400" spc="-1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method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duration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treatment</a:t>
            </a:r>
            <a:endParaRPr sz="2400">
              <a:latin typeface="Arial"/>
              <a:cs typeface="Arial"/>
            </a:endParaRPr>
          </a:p>
          <a:p>
            <a:pPr marL="240029" indent="-227329">
              <a:lnSpc>
                <a:spcPts val="3335"/>
              </a:lnSpc>
              <a:spcBef>
                <a:spcPts val="31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800">
                <a:latin typeface="Arial"/>
                <a:cs typeface="Arial"/>
              </a:rPr>
              <a:t>Areas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focus</a:t>
            </a:r>
            <a:endParaRPr sz="2800">
              <a:latin typeface="Arial"/>
              <a:cs typeface="Arial"/>
            </a:endParaRPr>
          </a:p>
          <a:p>
            <a:pPr lvl="1" marL="697230" indent="-227329">
              <a:lnSpc>
                <a:spcPts val="2855"/>
              </a:lnSpc>
              <a:buClr>
                <a:srgbClr val="C54096"/>
              </a:buClr>
              <a:buChar char="•"/>
              <a:tabLst>
                <a:tab pos="697230" algn="l"/>
              </a:tabLst>
            </a:pPr>
            <a:r>
              <a:rPr dirty="0" sz="2400" spc="-20">
                <a:latin typeface="Arial"/>
                <a:cs typeface="Arial"/>
              </a:rPr>
              <a:t>urinary,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respiratory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wound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infections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Project</a:t>
            </a:r>
            <a:r>
              <a:rPr dirty="0" spc="-140"/>
              <a:t> </a:t>
            </a:r>
            <a:r>
              <a:rPr dirty="0" spc="-10"/>
              <a:t>Components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07542" y="1290573"/>
            <a:ext cx="5996940" cy="3117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029" indent="-227329">
              <a:lnSpc>
                <a:spcPts val="2775"/>
              </a:lnSpc>
              <a:spcBef>
                <a:spcPts val="100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Educating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9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Care</a:t>
            </a:r>
            <a:r>
              <a:rPr dirty="0" sz="2400" spc="-12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Team</a:t>
            </a:r>
            <a:endParaRPr sz="2400">
              <a:latin typeface="Arial"/>
              <a:cs typeface="Arial"/>
            </a:endParaRPr>
          </a:p>
          <a:p>
            <a:pPr lvl="1" marL="697865" indent="-227965">
              <a:lnSpc>
                <a:spcPts val="2180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000">
                <a:latin typeface="Arial"/>
                <a:cs typeface="Arial"/>
              </a:rPr>
              <a:t>prevention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infections</a:t>
            </a:r>
            <a:endParaRPr sz="2000">
              <a:latin typeface="Arial"/>
              <a:cs typeface="Arial"/>
            </a:endParaRPr>
          </a:p>
          <a:p>
            <a:pPr lvl="1" marL="697865" indent="-227965">
              <a:lnSpc>
                <a:spcPts val="2180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000">
                <a:latin typeface="Arial"/>
                <a:cs typeface="Arial"/>
              </a:rPr>
              <a:t>signs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symptoms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infections</a:t>
            </a:r>
            <a:endParaRPr sz="2000">
              <a:latin typeface="Arial"/>
              <a:cs typeface="Arial"/>
            </a:endParaRPr>
          </a:p>
          <a:p>
            <a:pPr lvl="1" marL="697865" indent="-227965">
              <a:lnSpc>
                <a:spcPts val="2185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000">
                <a:latin typeface="Arial"/>
                <a:cs typeface="Arial"/>
              </a:rPr>
              <a:t>specimen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collection</a:t>
            </a:r>
            <a:endParaRPr sz="2000">
              <a:latin typeface="Arial"/>
              <a:cs typeface="Arial"/>
            </a:endParaRPr>
          </a:p>
          <a:p>
            <a:pPr lvl="1" marL="697865" indent="-227965">
              <a:lnSpc>
                <a:spcPts val="2290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000" spc="-10">
                <a:latin typeface="Arial"/>
                <a:cs typeface="Arial"/>
              </a:rPr>
              <a:t>documentation</a:t>
            </a:r>
            <a:endParaRPr sz="2000">
              <a:latin typeface="Arial"/>
              <a:cs typeface="Arial"/>
            </a:endParaRPr>
          </a:p>
          <a:p>
            <a:pPr marL="240029" indent="-227329">
              <a:lnSpc>
                <a:spcPts val="2770"/>
              </a:lnSpc>
              <a:spcBef>
                <a:spcPts val="130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Optimizing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communication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Physicians</a:t>
            </a:r>
            <a:endParaRPr sz="2400">
              <a:latin typeface="Arial"/>
              <a:cs typeface="Arial"/>
            </a:endParaRPr>
          </a:p>
          <a:p>
            <a:pPr lvl="1" marL="697865" indent="-227965">
              <a:lnSpc>
                <a:spcPts val="2290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000">
                <a:latin typeface="Arial"/>
                <a:cs typeface="Arial"/>
              </a:rPr>
              <a:t>targeted</a:t>
            </a:r>
            <a:r>
              <a:rPr dirty="0" sz="2000" spc="-7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SBAR</a:t>
            </a:r>
            <a:endParaRPr sz="2000">
              <a:latin typeface="Arial"/>
              <a:cs typeface="Arial"/>
            </a:endParaRPr>
          </a:p>
          <a:p>
            <a:pPr marL="240029" indent="-227329">
              <a:lnSpc>
                <a:spcPts val="2775"/>
              </a:lnSpc>
              <a:spcBef>
                <a:spcPts val="1305"/>
              </a:spcBef>
              <a:buClr>
                <a:srgbClr val="C54096"/>
              </a:buClr>
              <a:buChar char="•"/>
              <a:tabLst>
                <a:tab pos="240029" algn="l"/>
              </a:tabLst>
            </a:pPr>
            <a:r>
              <a:rPr dirty="0" sz="2400">
                <a:latin typeface="Arial"/>
                <a:cs typeface="Arial"/>
              </a:rPr>
              <a:t>Time</a:t>
            </a:r>
            <a:r>
              <a:rPr dirty="0" sz="2400" spc="-14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out</a:t>
            </a:r>
            <a:endParaRPr sz="2400">
              <a:latin typeface="Arial"/>
              <a:cs typeface="Arial"/>
            </a:endParaRPr>
          </a:p>
          <a:p>
            <a:pPr lvl="1" marL="697865" indent="-227965">
              <a:lnSpc>
                <a:spcPts val="2295"/>
              </a:lnSpc>
              <a:buClr>
                <a:srgbClr val="C54096"/>
              </a:buClr>
              <a:buChar char="•"/>
              <a:tabLst>
                <a:tab pos="697865" algn="l"/>
              </a:tabLst>
            </a:pPr>
            <a:r>
              <a:rPr dirty="0" sz="2000">
                <a:latin typeface="Arial"/>
                <a:cs typeface="Arial"/>
              </a:rPr>
              <a:t>assessment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antibiotic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Rx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72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hours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tpaolini@perleyhealth.ca</dc:creator>
  <dc:title>Launching the Perley Health Brand</dc:title>
  <dcterms:created xsi:type="dcterms:W3CDTF">2024-12-12T16:39:28Z</dcterms:created>
  <dcterms:modified xsi:type="dcterms:W3CDTF">2024-12-12T16:39:28Z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2024-12-12T00:00:00Z</vt:filetime>
  </property>
  <property fmtid="{D5CDD505-2E9C-101B-9397-08002B2CF9AE}" pid="5" name="Producer">
    <vt:lpwstr>Microsoft® PowerPoint® 2013</vt:lpwstr>
  </property>
</Properties>
</file>