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Default Extension="jpg" ContentType="image/jpg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</p:sldIdLst>
  <p:sldSz cx="9144000" cy="5143500"/>
  <p:notesSz cx="9144000" cy="51435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19557" y="103073"/>
            <a:ext cx="5530215" cy="25869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557" y="2800476"/>
            <a:ext cx="3716654" cy="9378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676388" y="4119371"/>
            <a:ext cx="1262146" cy="102412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7542" y="120853"/>
            <a:ext cx="7162800" cy="10687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7542" y="1281125"/>
            <a:ext cx="7511415" cy="31273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10.png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11.png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5F249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41135" y="1114043"/>
            <a:ext cx="3102864" cy="4029455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16205" rIns="0" bIns="0" rtlCol="0" vert="horz">
            <a:spAutoFit/>
          </a:bodyPr>
          <a:lstStyle/>
          <a:p>
            <a:pPr marL="12700" marR="5080">
              <a:lnSpc>
                <a:spcPts val="6480"/>
              </a:lnSpc>
              <a:spcBef>
                <a:spcPts val="915"/>
              </a:spcBef>
            </a:pPr>
            <a:r>
              <a:rPr dirty="0" sz="6000"/>
              <a:t>2023</a:t>
            </a:r>
            <a:r>
              <a:rPr dirty="0" sz="6000" spc="-175"/>
              <a:t> </a:t>
            </a:r>
            <a:r>
              <a:rPr dirty="0" sz="6000" spc="-10"/>
              <a:t>Resident </a:t>
            </a:r>
            <a:r>
              <a:rPr dirty="0" sz="6000"/>
              <a:t>&amp;</a:t>
            </a:r>
            <a:r>
              <a:rPr dirty="0" sz="6000" spc="-35"/>
              <a:t> </a:t>
            </a:r>
            <a:r>
              <a:rPr dirty="0" sz="6000"/>
              <a:t>Family</a:t>
            </a:r>
            <a:r>
              <a:rPr dirty="0" sz="6000" spc="-60"/>
              <a:t> </a:t>
            </a:r>
            <a:r>
              <a:rPr dirty="0" sz="6000" spc="-25"/>
              <a:t>QOL </a:t>
            </a:r>
            <a:r>
              <a:rPr dirty="0" sz="6000"/>
              <a:t>Survey</a:t>
            </a:r>
            <a:r>
              <a:rPr dirty="0" sz="6000" spc="-25"/>
              <a:t> </a:t>
            </a:r>
            <a:r>
              <a:rPr dirty="0" sz="6000" spc="-10"/>
              <a:t>Results</a:t>
            </a:r>
            <a:endParaRPr sz="6000"/>
          </a:p>
        </p:txBody>
      </p:sp>
      <p:sp>
        <p:nvSpPr>
          <p:cNvPr id="5" name="object 5" descr=""/>
          <p:cNvSpPr txBox="1">
            <a:spLocks noGrp="1"/>
          </p:cNvSpPr>
          <p:nvPr>
            <p:ph type="subTitle" idx="4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4700"/>
              </a:lnSpc>
              <a:spcBef>
                <a:spcPts val="100"/>
              </a:spcBef>
            </a:pPr>
            <a:r>
              <a:rPr dirty="0" sz="2400" b="0">
                <a:solidFill>
                  <a:srgbClr val="FFFFFF"/>
                </a:solidFill>
                <a:latin typeface="Arial"/>
                <a:cs typeface="Arial"/>
              </a:rPr>
              <a:t>Family</a:t>
            </a:r>
            <a:r>
              <a:rPr dirty="0" sz="2400" spc="-65" b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b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2400" spc="-80" b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b="0">
                <a:solidFill>
                  <a:srgbClr val="FFFFFF"/>
                </a:solidFill>
                <a:latin typeface="Arial"/>
                <a:cs typeface="Arial"/>
              </a:rPr>
              <a:t>Friends</a:t>
            </a:r>
            <a:r>
              <a:rPr dirty="0" sz="2400" spc="-60" b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0" b="0">
                <a:solidFill>
                  <a:srgbClr val="FFFFFF"/>
                </a:solidFill>
                <a:latin typeface="Arial"/>
                <a:cs typeface="Arial"/>
              </a:rPr>
              <a:t>Council </a:t>
            </a:r>
            <a:r>
              <a:rPr dirty="0" sz="2400" b="0">
                <a:solidFill>
                  <a:srgbClr val="FFFFFF"/>
                </a:solidFill>
                <a:latin typeface="Arial"/>
                <a:cs typeface="Arial"/>
              </a:rPr>
              <a:t>April</a:t>
            </a:r>
            <a:r>
              <a:rPr dirty="0" sz="2400" spc="-50" b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b="0">
                <a:solidFill>
                  <a:srgbClr val="FFFFFF"/>
                </a:solidFill>
                <a:latin typeface="Arial"/>
                <a:cs typeface="Arial"/>
              </a:rPr>
              <a:t>18,</a:t>
            </a:r>
            <a:r>
              <a:rPr dirty="0" sz="2400" spc="-55" b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20" b="0">
                <a:solidFill>
                  <a:srgbClr val="FFFFFF"/>
                </a:solidFill>
                <a:latin typeface="Arial"/>
                <a:cs typeface="Arial"/>
              </a:rPr>
              <a:t>2024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76388" y="4119371"/>
            <a:ext cx="1467611" cy="1024127"/>
          </a:xfrm>
          <a:prstGeom prst="rect">
            <a:avLst/>
          </a:prstGeom>
        </p:spPr>
      </p:pic>
      <p:sp>
        <p:nvSpPr>
          <p:cNvPr id="3" name="object 3" descr=""/>
          <p:cNvSpPr/>
          <p:nvPr/>
        </p:nvSpPr>
        <p:spPr>
          <a:xfrm>
            <a:off x="0" y="0"/>
            <a:ext cx="4572000" cy="5143500"/>
          </a:xfrm>
          <a:custGeom>
            <a:avLst/>
            <a:gdLst/>
            <a:ahLst/>
            <a:cxnLst/>
            <a:rect l="l" t="t" r="r" b="b"/>
            <a:pathLst>
              <a:path w="4572000" h="5143500">
                <a:moveTo>
                  <a:pt x="4572000" y="0"/>
                </a:moveTo>
                <a:lnTo>
                  <a:pt x="0" y="0"/>
                </a:lnTo>
                <a:lnTo>
                  <a:pt x="0" y="5143500"/>
                </a:lnTo>
                <a:lnTo>
                  <a:pt x="4572000" y="5143500"/>
                </a:lnTo>
                <a:lnTo>
                  <a:pt x="4572000" y="0"/>
                </a:lnTo>
                <a:close/>
              </a:path>
            </a:pathLst>
          </a:custGeom>
          <a:solidFill>
            <a:srgbClr val="FFDD5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09066" y="985265"/>
            <a:ext cx="2491105" cy="5137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 b="1">
                <a:solidFill>
                  <a:srgbClr val="5F249F"/>
                </a:solidFill>
                <a:latin typeface="Arial"/>
                <a:cs typeface="Arial"/>
              </a:rPr>
              <a:t>All</a:t>
            </a:r>
            <a:r>
              <a:rPr dirty="0" sz="3200" spc="-125" b="1">
                <a:solidFill>
                  <a:srgbClr val="5F249F"/>
                </a:solidFill>
                <a:latin typeface="Arial"/>
                <a:cs typeface="Arial"/>
              </a:rPr>
              <a:t> </a:t>
            </a:r>
            <a:r>
              <a:rPr dirty="0" sz="3200" b="1">
                <a:solidFill>
                  <a:srgbClr val="5F249F"/>
                </a:solidFill>
                <a:latin typeface="Arial"/>
                <a:cs typeface="Arial"/>
              </a:rPr>
              <a:t>About</a:t>
            </a:r>
            <a:r>
              <a:rPr dirty="0" sz="3200" spc="-40" b="1">
                <a:solidFill>
                  <a:srgbClr val="5F249F"/>
                </a:solidFill>
                <a:latin typeface="Arial"/>
                <a:cs typeface="Arial"/>
              </a:rPr>
              <a:t> </a:t>
            </a:r>
            <a:r>
              <a:rPr dirty="0" sz="3200" spc="-25" b="1">
                <a:solidFill>
                  <a:srgbClr val="5F249F"/>
                </a:solidFill>
                <a:latin typeface="Arial"/>
                <a:cs typeface="Arial"/>
              </a:rPr>
              <a:t>Me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09066" y="1547622"/>
            <a:ext cx="2766695" cy="4883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25"/>
              </a:lnSpc>
              <a:spcBef>
                <a:spcPts val="95"/>
              </a:spcBef>
            </a:pPr>
            <a:r>
              <a:rPr dirty="0" sz="1600">
                <a:solidFill>
                  <a:srgbClr val="5F249F"/>
                </a:solidFill>
                <a:latin typeface="Arial"/>
                <a:cs typeface="Arial"/>
              </a:rPr>
              <a:t>Poster</a:t>
            </a:r>
            <a:r>
              <a:rPr dirty="0" sz="1600" spc="-5">
                <a:solidFill>
                  <a:srgbClr val="5F249F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5F249F"/>
                </a:solidFill>
                <a:latin typeface="Arial"/>
                <a:cs typeface="Arial"/>
              </a:rPr>
              <a:t>to be</a:t>
            </a:r>
            <a:r>
              <a:rPr dirty="0" sz="1600" spc="-15">
                <a:solidFill>
                  <a:srgbClr val="5F249F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5F249F"/>
                </a:solidFill>
                <a:latin typeface="Arial"/>
                <a:cs typeface="Arial"/>
              </a:rPr>
              <a:t>hung in</a:t>
            </a:r>
            <a:r>
              <a:rPr dirty="0" sz="1600" spc="-25">
                <a:solidFill>
                  <a:srgbClr val="5F249F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5F249F"/>
                </a:solidFill>
                <a:latin typeface="Arial"/>
                <a:cs typeface="Arial"/>
              </a:rPr>
              <a:t>resident’s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ts val="1825"/>
              </a:lnSpc>
            </a:pPr>
            <a:r>
              <a:rPr dirty="0" sz="1600" spc="-10">
                <a:solidFill>
                  <a:srgbClr val="5F249F"/>
                </a:solidFill>
                <a:latin typeface="Arial"/>
                <a:cs typeface="Arial"/>
              </a:rPr>
              <a:t>rooms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00497" y="220978"/>
            <a:ext cx="3643249" cy="4730179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144000" cy="1268095"/>
          </a:xfrm>
          <a:custGeom>
            <a:avLst/>
            <a:gdLst/>
            <a:ahLst/>
            <a:cxnLst/>
            <a:rect l="l" t="t" r="r" b="b"/>
            <a:pathLst>
              <a:path w="9144000" h="1268095">
                <a:moveTo>
                  <a:pt x="9144000" y="0"/>
                </a:moveTo>
                <a:lnTo>
                  <a:pt x="0" y="0"/>
                </a:lnTo>
                <a:lnTo>
                  <a:pt x="0" y="1267967"/>
                </a:lnTo>
                <a:lnTo>
                  <a:pt x="9144000" y="1267967"/>
                </a:lnTo>
                <a:lnTo>
                  <a:pt x="9144000" y="0"/>
                </a:lnTo>
                <a:close/>
              </a:path>
            </a:pathLst>
          </a:custGeom>
          <a:solidFill>
            <a:srgbClr val="FFDD5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2445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>
                <a:solidFill>
                  <a:srgbClr val="5F249F"/>
                </a:solidFill>
              </a:rPr>
              <a:t>Implementation</a:t>
            </a:r>
            <a:r>
              <a:rPr dirty="0" spc="-275">
                <a:solidFill>
                  <a:srgbClr val="5F249F"/>
                </a:solidFill>
              </a:rPr>
              <a:t> </a:t>
            </a:r>
            <a:r>
              <a:rPr dirty="0" spc="-10">
                <a:solidFill>
                  <a:srgbClr val="5F249F"/>
                </a:solidFill>
              </a:rPr>
              <a:t>Timelines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4827523" y="2040763"/>
            <a:ext cx="306006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C54096"/>
                </a:solidFill>
                <a:latin typeface="Arial"/>
                <a:cs typeface="Arial"/>
              </a:rPr>
              <a:t>Implementation</a:t>
            </a:r>
            <a:r>
              <a:rPr dirty="0" sz="1800" spc="-70" b="1">
                <a:solidFill>
                  <a:srgbClr val="C54096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C54096"/>
                </a:solidFill>
                <a:latin typeface="Arial"/>
                <a:cs typeface="Arial"/>
              </a:rPr>
              <a:t>and</a:t>
            </a:r>
            <a:r>
              <a:rPr dirty="0" sz="1800" spc="-60" b="1">
                <a:solidFill>
                  <a:srgbClr val="C54096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C54096"/>
                </a:solidFill>
                <a:latin typeface="Arial"/>
                <a:cs typeface="Arial"/>
              </a:rPr>
              <a:t>Scaling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402081" y="2579877"/>
            <a:ext cx="8134350" cy="495934"/>
            <a:chOff x="402081" y="2579877"/>
            <a:chExt cx="8134350" cy="495934"/>
          </a:xfrm>
        </p:grpSpPr>
        <p:sp>
          <p:nvSpPr>
            <p:cNvPr id="6" name="object 6" descr=""/>
            <p:cNvSpPr/>
            <p:nvPr/>
          </p:nvSpPr>
          <p:spPr>
            <a:xfrm>
              <a:off x="412241" y="2827781"/>
              <a:ext cx="8114030" cy="0"/>
            </a:xfrm>
            <a:custGeom>
              <a:avLst/>
              <a:gdLst/>
              <a:ahLst/>
              <a:cxnLst/>
              <a:rect l="l" t="t" r="r" b="b"/>
              <a:pathLst>
                <a:path w="8114030" h="0">
                  <a:moveTo>
                    <a:pt x="0" y="0"/>
                  </a:moveTo>
                  <a:lnTo>
                    <a:pt x="8113776" y="0"/>
                  </a:lnTo>
                </a:path>
              </a:pathLst>
            </a:custGeom>
            <a:ln w="19812">
              <a:solidFill>
                <a:srgbClr val="5F249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411479" y="2586227"/>
              <a:ext cx="568960" cy="483234"/>
            </a:xfrm>
            <a:custGeom>
              <a:avLst/>
              <a:gdLst/>
              <a:ahLst/>
              <a:cxnLst/>
              <a:rect l="l" t="t" r="r" b="b"/>
              <a:pathLst>
                <a:path w="568960" h="483235">
                  <a:moveTo>
                    <a:pt x="284226" y="0"/>
                  </a:moveTo>
                  <a:lnTo>
                    <a:pt x="233136" y="3893"/>
                  </a:lnTo>
                  <a:lnTo>
                    <a:pt x="185051" y="15118"/>
                  </a:lnTo>
                  <a:lnTo>
                    <a:pt x="140772" y="32991"/>
                  </a:lnTo>
                  <a:lnTo>
                    <a:pt x="101103" y="56829"/>
                  </a:lnTo>
                  <a:lnTo>
                    <a:pt x="66846" y="85947"/>
                  </a:lnTo>
                  <a:lnTo>
                    <a:pt x="38805" y="119662"/>
                  </a:lnTo>
                  <a:lnTo>
                    <a:pt x="17782" y="157290"/>
                  </a:lnTo>
                  <a:lnTo>
                    <a:pt x="4579" y="198149"/>
                  </a:lnTo>
                  <a:lnTo>
                    <a:pt x="0" y="241554"/>
                  </a:lnTo>
                  <a:lnTo>
                    <a:pt x="4579" y="284958"/>
                  </a:lnTo>
                  <a:lnTo>
                    <a:pt x="17782" y="325817"/>
                  </a:lnTo>
                  <a:lnTo>
                    <a:pt x="38805" y="363445"/>
                  </a:lnTo>
                  <a:lnTo>
                    <a:pt x="66846" y="397160"/>
                  </a:lnTo>
                  <a:lnTo>
                    <a:pt x="101103" y="426278"/>
                  </a:lnTo>
                  <a:lnTo>
                    <a:pt x="140772" y="450116"/>
                  </a:lnTo>
                  <a:lnTo>
                    <a:pt x="185051" y="467989"/>
                  </a:lnTo>
                  <a:lnTo>
                    <a:pt x="233136" y="479214"/>
                  </a:lnTo>
                  <a:lnTo>
                    <a:pt x="284226" y="483108"/>
                  </a:lnTo>
                  <a:lnTo>
                    <a:pt x="335315" y="479214"/>
                  </a:lnTo>
                  <a:lnTo>
                    <a:pt x="383400" y="467989"/>
                  </a:lnTo>
                  <a:lnTo>
                    <a:pt x="427679" y="450116"/>
                  </a:lnTo>
                  <a:lnTo>
                    <a:pt x="467348" y="426278"/>
                  </a:lnTo>
                  <a:lnTo>
                    <a:pt x="501605" y="397160"/>
                  </a:lnTo>
                  <a:lnTo>
                    <a:pt x="529646" y="363445"/>
                  </a:lnTo>
                  <a:lnTo>
                    <a:pt x="550669" y="325817"/>
                  </a:lnTo>
                  <a:lnTo>
                    <a:pt x="563872" y="284958"/>
                  </a:lnTo>
                  <a:lnTo>
                    <a:pt x="568452" y="241554"/>
                  </a:lnTo>
                  <a:lnTo>
                    <a:pt x="563872" y="198149"/>
                  </a:lnTo>
                  <a:lnTo>
                    <a:pt x="550669" y="157290"/>
                  </a:lnTo>
                  <a:lnTo>
                    <a:pt x="529646" y="119662"/>
                  </a:lnTo>
                  <a:lnTo>
                    <a:pt x="501605" y="85947"/>
                  </a:lnTo>
                  <a:lnTo>
                    <a:pt x="467348" y="56829"/>
                  </a:lnTo>
                  <a:lnTo>
                    <a:pt x="427679" y="32991"/>
                  </a:lnTo>
                  <a:lnTo>
                    <a:pt x="383400" y="15118"/>
                  </a:lnTo>
                  <a:lnTo>
                    <a:pt x="335315" y="3893"/>
                  </a:lnTo>
                  <a:lnTo>
                    <a:pt x="284226" y="0"/>
                  </a:lnTo>
                  <a:close/>
                </a:path>
              </a:pathLst>
            </a:custGeom>
            <a:solidFill>
              <a:srgbClr val="5F24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11479" y="2586227"/>
              <a:ext cx="568960" cy="483234"/>
            </a:xfrm>
            <a:custGeom>
              <a:avLst/>
              <a:gdLst/>
              <a:ahLst/>
              <a:cxnLst/>
              <a:rect l="l" t="t" r="r" b="b"/>
              <a:pathLst>
                <a:path w="568960" h="483235">
                  <a:moveTo>
                    <a:pt x="0" y="241554"/>
                  </a:moveTo>
                  <a:lnTo>
                    <a:pt x="4579" y="198149"/>
                  </a:lnTo>
                  <a:lnTo>
                    <a:pt x="17782" y="157290"/>
                  </a:lnTo>
                  <a:lnTo>
                    <a:pt x="38805" y="119662"/>
                  </a:lnTo>
                  <a:lnTo>
                    <a:pt x="66846" y="85947"/>
                  </a:lnTo>
                  <a:lnTo>
                    <a:pt x="101103" y="56829"/>
                  </a:lnTo>
                  <a:lnTo>
                    <a:pt x="140772" y="32991"/>
                  </a:lnTo>
                  <a:lnTo>
                    <a:pt x="185051" y="15118"/>
                  </a:lnTo>
                  <a:lnTo>
                    <a:pt x="233136" y="3893"/>
                  </a:lnTo>
                  <a:lnTo>
                    <a:pt x="284226" y="0"/>
                  </a:lnTo>
                  <a:lnTo>
                    <a:pt x="335315" y="3893"/>
                  </a:lnTo>
                  <a:lnTo>
                    <a:pt x="383400" y="15118"/>
                  </a:lnTo>
                  <a:lnTo>
                    <a:pt x="427679" y="32991"/>
                  </a:lnTo>
                  <a:lnTo>
                    <a:pt x="467348" y="56829"/>
                  </a:lnTo>
                  <a:lnTo>
                    <a:pt x="501605" y="85947"/>
                  </a:lnTo>
                  <a:lnTo>
                    <a:pt x="529646" y="119662"/>
                  </a:lnTo>
                  <a:lnTo>
                    <a:pt x="550669" y="157290"/>
                  </a:lnTo>
                  <a:lnTo>
                    <a:pt x="563872" y="198149"/>
                  </a:lnTo>
                  <a:lnTo>
                    <a:pt x="568452" y="241554"/>
                  </a:lnTo>
                  <a:lnTo>
                    <a:pt x="563872" y="284958"/>
                  </a:lnTo>
                  <a:lnTo>
                    <a:pt x="550669" y="325817"/>
                  </a:lnTo>
                  <a:lnTo>
                    <a:pt x="529646" y="363445"/>
                  </a:lnTo>
                  <a:lnTo>
                    <a:pt x="501605" y="397160"/>
                  </a:lnTo>
                  <a:lnTo>
                    <a:pt x="467348" y="426278"/>
                  </a:lnTo>
                  <a:lnTo>
                    <a:pt x="427679" y="450116"/>
                  </a:lnTo>
                  <a:lnTo>
                    <a:pt x="383400" y="467989"/>
                  </a:lnTo>
                  <a:lnTo>
                    <a:pt x="335315" y="479214"/>
                  </a:lnTo>
                  <a:lnTo>
                    <a:pt x="284226" y="483108"/>
                  </a:lnTo>
                  <a:lnTo>
                    <a:pt x="233136" y="479214"/>
                  </a:lnTo>
                  <a:lnTo>
                    <a:pt x="185051" y="467989"/>
                  </a:lnTo>
                  <a:lnTo>
                    <a:pt x="140772" y="450116"/>
                  </a:lnTo>
                  <a:lnTo>
                    <a:pt x="101103" y="426278"/>
                  </a:lnTo>
                  <a:lnTo>
                    <a:pt x="66846" y="397160"/>
                  </a:lnTo>
                  <a:lnTo>
                    <a:pt x="38805" y="363445"/>
                  </a:lnTo>
                  <a:lnTo>
                    <a:pt x="17782" y="325817"/>
                  </a:lnTo>
                  <a:lnTo>
                    <a:pt x="4579" y="284958"/>
                  </a:lnTo>
                  <a:lnTo>
                    <a:pt x="0" y="241554"/>
                  </a:lnTo>
                  <a:close/>
                </a:path>
              </a:pathLst>
            </a:custGeom>
            <a:ln w="12192">
              <a:solidFill>
                <a:srgbClr val="5F249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1241856" y="2053539"/>
            <a:ext cx="259524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009273"/>
                </a:solidFill>
                <a:latin typeface="Arial"/>
                <a:cs typeface="Arial"/>
              </a:rPr>
              <a:t>Testing</a:t>
            </a:r>
            <a:r>
              <a:rPr dirty="0" sz="1800" spc="-55" b="1">
                <a:solidFill>
                  <a:srgbClr val="009273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273"/>
                </a:solidFill>
                <a:latin typeface="Arial"/>
                <a:cs typeface="Arial"/>
              </a:rPr>
              <a:t>the</a:t>
            </a:r>
            <a:r>
              <a:rPr dirty="0" sz="1800" spc="-45" b="1">
                <a:solidFill>
                  <a:srgbClr val="009273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273"/>
                </a:solidFill>
                <a:latin typeface="Arial"/>
                <a:cs typeface="Arial"/>
              </a:rPr>
              <a:t>Intervention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98423" y="2731769"/>
            <a:ext cx="19240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25">
                <a:solidFill>
                  <a:srgbClr val="FFFFFF"/>
                </a:solidFill>
                <a:latin typeface="Calibri"/>
                <a:cs typeface="Calibri"/>
              </a:rPr>
              <a:t>Jan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50900" y="3123438"/>
            <a:ext cx="574675" cy="696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PDSA</a:t>
            </a:r>
            <a:r>
              <a:rPr dirty="0" sz="1100" spc="-45" b="1">
                <a:latin typeface="Arial"/>
                <a:cs typeface="Arial"/>
              </a:rPr>
              <a:t> </a:t>
            </a:r>
            <a:r>
              <a:rPr dirty="0" sz="1100" spc="-50" b="1">
                <a:latin typeface="Arial"/>
                <a:cs typeface="Arial"/>
              </a:rPr>
              <a:t>1</a:t>
            </a:r>
            <a:endParaRPr sz="11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dirty="0" sz="1100">
                <a:latin typeface="Arial"/>
                <a:cs typeface="Arial"/>
              </a:rPr>
              <a:t>Test</a:t>
            </a:r>
            <a:r>
              <a:rPr dirty="0" sz="1100" spc="-35">
                <a:latin typeface="Arial"/>
                <a:cs typeface="Arial"/>
              </a:rPr>
              <a:t> </a:t>
            </a:r>
            <a:r>
              <a:rPr dirty="0" sz="1100" spc="-25">
                <a:latin typeface="Arial"/>
                <a:cs typeface="Arial"/>
              </a:rPr>
              <a:t>the </a:t>
            </a:r>
            <a:r>
              <a:rPr dirty="0" sz="1100">
                <a:latin typeface="Arial"/>
                <a:cs typeface="Arial"/>
              </a:rPr>
              <a:t>form</a:t>
            </a:r>
            <a:r>
              <a:rPr dirty="0" sz="1100" spc="-30">
                <a:latin typeface="Arial"/>
                <a:cs typeface="Arial"/>
              </a:rPr>
              <a:t> </a:t>
            </a:r>
            <a:r>
              <a:rPr dirty="0" sz="1100" spc="-25">
                <a:latin typeface="Arial"/>
                <a:cs typeface="Arial"/>
              </a:rPr>
              <a:t>and </a:t>
            </a:r>
            <a:r>
              <a:rPr dirty="0" sz="1100" spc="-10">
                <a:latin typeface="Arial"/>
                <a:cs typeface="Arial"/>
              </a:rPr>
              <a:t>template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596008" y="3129152"/>
            <a:ext cx="586740" cy="12001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PDSA</a:t>
            </a:r>
            <a:r>
              <a:rPr dirty="0" sz="1100" spc="-45" b="1">
                <a:latin typeface="Arial"/>
                <a:cs typeface="Arial"/>
              </a:rPr>
              <a:t> </a:t>
            </a:r>
            <a:r>
              <a:rPr dirty="0" sz="1100" spc="-50" b="1">
                <a:latin typeface="Arial"/>
                <a:cs typeface="Arial"/>
              </a:rPr>
              <a:t>2</a:t>
            </a:r>
            <a:endParaRPr sz="11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dirty="0" sz="1100">
                <a:latin typeface="Arial"/>
                <a:cs typeface="Arial"/>
              </a:rPr>
              <a:t>Test</a:t>
            </a:r>
            <a:r>
              <a:rPr dirty="0" sz="1100" spc="-35">
                <a:latin typeface="Arial"/>
                <a:cs typeface="Arial"/>
              </a:rPr>
              <a:t> </a:t>
            </a:r>
            <a:r>
              <a:rPr dirty="0" sz="1100" spc="-25">
                <a:latin typeface="Arial"/>
                <a:cs typeface="Arial"/>
              </a:rPr>
              <a:t>the </a:t>
            </a:r>
            <a:r>
              <a:rPr dirty="0" sz="1100">
                <a:latin typeface="Arial"/>
                <a:cs typeface="Arial"/>
              </a:rPr>
              <a:t>form</a:t>
            </a:r>
            <a:r>
              <a:rPr dirty="0" sz="1100" spc="-30">
                <a:latin typeface="Arial"/>
                <a:cs typeface="Arial"/>
              </a:rPr>
              <a:t> </a:t>
            </a:r>
            <a:r>
              <a:rPr dirty="0" sz="1100" spc="-25">
                <a:latin typeface="Arial"/>
                <a:cs typeface="Arial"/>
              </a:rPr>
              <a:t>to </a:t>
            </a:r>
            <a:r>
              <a:rPr dirty="0" sz="1100" spc="-10">
                <a:latin typeface="Arial"/>
                <a:cs typeface="Arial"/>
              </a:rPr>
              <a:t>template </a:t>
            </a:r>
            <a:r>
              <a:rPr dirty="0" sz="1100">
                <a:latin typeface="Arial"/>
                <a:cs typeface="Arial"/>
              </a:rPr>
              <a:t>data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flow </a:t>
            </a:r>
            <a:r>
              <a:rPr dirty="0" sz="1100" spc="-25">
                <a:latin typeface="Arial"/>
                <a:cs typeface="Arial"/>
              </a:rPr>
              <a:t>and </a:t>
            </a:r>
            <a:r>
              <a:rPr dirty="0" sz="1100" spc="-10">
                <a:latin typeface="Arial"/>
                <a:cs typeface="Arial"/>
              </a:rPr>
              <a:t>accuracy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13" name="object 13" descr=""/>
          <p:cNvGrpSpPr/>
          <p:nvPr/>
        </p:nvGrpSpPr>
        <p:grpSpPr>
          <a:xfrm>
            <a:off x="1554225" y="2563114"/>
            <a:ext cx="579755" cy="495934"/>
            <a:chOff x="1554225" y="2563114"/>
            <a:chExt cx="579755" cy="495934"/>
          </a:xfrm>
        </p:grpSpPr>
        <p:sp>
          <p:nvSpPr>
            <p:cNvPr id="14" name="object 14" descr=""/>
            <p:cNvSpPr/>
            <p:nvPr/>
          </p:nvSpPr>
          <p:spPr>
            <a:xfrm>
              <a:off x="1560575" y="2569464"/>
              <a:ext cx="567055" cy="483234"/>
            </a:xfrm>
            <a:custGeom>
              <a:avLst/>
              <a:gdLst/>
              <a:ahLst/>
              <a:cxnLst/>
              <a:rect l="l" t="t" r="r" b="b"/>
              <a:pathLst>
                <a:path w="567055" h="483235">
                  <a:moveTo>
                    <a:pt x="283463" y="0"/>
                  </a:moveTo>
                  <a:lnTo>
                    <a:pt x="232500" y="3893"/>
                  </a:lnTo>
                  <a:lnTo>
                    <a:pt x="184538" y="15118"/>
                  </a:lnTo>
                  <a:lnTo>
                    <a:pt x="140377" y="32991"/>
                  </a:lnTo>
                  <a:lnTo>
                    <a:pt x="100816" y="56829"/>
                  </a:lnTo>
                  <a:lnTo>
                    <a:pt x="66654" y="85947"/>
                  </a:lnTo>
                  <a:lnTo>
                    <a:pt x="38692" y="119662"/>
                  </a:lnTo>
                  <a:lnTo>
                    <a:pt x="17729" y="157290"/>
                  </a:lnTo>
                  <a:lnTo>
                    <a:pt x="4565" y="198149"/>
                  </a:lnTo>
                  <a:lnTo>
                    <a:pt x="0" y="241554"/>
                  </a:lnTo>
                  <a:lnTo>
                    <a:pt x="4565" y="284958"/>
                  </a:lnTo>
                  <a:lnTo>
                    <a:pt x="17729" y="325817"/>
                  </a:lnTo>
                  <a:lnTo>
                    <a:pt x="38692" y="363445"/>
                  </a:lnTo>
                  <a:lnTo>
                    <a:pt x="66654" y="397160"/>
                  </a:lnTo>
                  <a:lnTo>
                    <a:pt x="100816" y="426278"/>
                  </a:lnTo>
                  <a:lnTo>
                    <a:pt x="140377" y="450116"/>
                  </a:lnTo>
                  <a:lnTo>
                    <a:pt x="184538" y="467989"/>
                  </a:lnTo>
                  <a:lnTo>
                    <a:pt x="232500" y="479214"/>
                  </a:lnTo>
                  <a:lnTo>
                    <a:pt x="283463" y="483108"/>
                  </a:lnTo>
                  <a:lnTo>
                    <a:pt x="334427" y="479214"/>
                  </a:lnTo>
                  <a:lnTo>
                    <a:pt x="382389" y="467989"/>
                  </a:lnTo>
                  <a:lnTo>
                    <a:pt x="426550" y="450116"/>
                  </a:lnTo>
                  <a:lnTo>
                    <a:pt x="466111" y="426278"/>
                  </a:lnTo>
                  <a:lnTo>
                    <a:pt x="500273" y="397160"/>
                  </a:lnTo>
                  <a:lnTo>
                    <a:pt x="528235" y="363445"/>
                  </a:lnTo>
                  <a:lnTo>
                    <a:pt x="549198" y="325817"/>
                  </a:lnTo>
                  <a:lnTo>
                    <a:pt x="562362" y="284958"/>
                  </a:lnTo>
                  <a:lnTo>
                    <a:pt x="566928" y="241554"/>
                  </a:lnTo>
                  <a:lnTo>
                    <a:pt x="562362" y="198149"/>
                  </a:lnTo>
                  <a:lnTo>
                    <a:pt x="549198" y="157290"/>
                  </a:lnTo>
                  <a:lnTo>
                    <a:pt x="528235" y="119662"/>
                  </a:lnTo>
                  <a:lnTo>
                    <a:pt x="500273" y="85947"/>
                  </a:lnTo>
                  <a:lnTo>
                    <a:pt x="466111" y="56829"/>
                  </a:lnTo>
                  <a:lnTo>
                    <a:pt x="426550" y="32991"/>
                  </a:lnTo>
                  <a:lnTo>
                    <a:pt x="382389" y="15118"/>
                  </a:lnTo>
                  <a:lnTo>
                    <a:pt x="334427" y="3893"/>
                  </a:lnTo>
                  <a:lnTo>
                    <a:pt x="283463" y="0"/>
                  </a:lnTo>
                  <a:close/>
                </a:path>
              </a:pathLst>
            </a:custGeom>
            <a:solidFill>
              <a:srgbClr val="0092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1560575" y="2569464"/>
              <a:ext cx="567055" cy="483234"/>
            </a:xfrm>
            <a:custGeom>
              <a:avLst/>
              <a:gdLst/>
              <a:ahLst/>
              <a:cxnLst/>
              <a:rect l="l" t="t" r="r" b="b"/>
              <a:pathLst>
                <a:path w="567055" h="483235">
                  <a:moveTo>
                    <a:pt x="0" y="241554"/>
                  </a:moveTo>
                  <a:lnTo>
                    <a:pt x="4565" y="198149"/>
                  </a:lnTo>
                  <a:lnTo>
                    <a:pt x="17729" y="157290"/>
                  </a:lnTo>
                  <a:lnTo>
                    <a:pt x="38692" y="119662"/>
                  </a:lnTo>
                  <a:lnTo>
                    <a:pt x="66654" y="85947"/>
                  </a:lnTo>
                  <a:lnTo>
                    <a:pt x="100816" y="56829"/>
                  </a:lnTo>
                  <a:lnTo>
                    <a:pt x="140377" y="32991"/>
                  </a:lnTo>
                  <a:lnTo>
                    <a:pt x="184538" y="15118"/>
                  </a:lnTo>
                  <a:lnTo>
                    <a:pt x="232500" y="3893"/>
                  </a:lnTo>
                  <a:lnTo>
                    <a:pt x="283463" y="0"/>
                  </a:lnTo>
                  <a:lnTo>
                    <a:pt x="334427" y="3893"/>
                  </a:lnTo>
                  <a:lnTo>
                    <a:pt x="382389" y="15118"/>
                  </a:lnTo>
                  <a:lnTo>
                    <a:pt x="426550" y="32991"/>
                  </a:lnTo>
                  <a:lnTo>
                    <a:pt x="466111" y="56829"/>
                  </a:lnTo>
                  <a:lnTo>
                    <a:pt x="500273" y="85947"/>
                  </a:lnTo>
                  <a:lnTo>
                    <a:pt x="528235" y="119662"/>
                  </a:lnTo>
                  <a:lnTo>
                    <a:pt x="549198" y="157290"/>
                  </a:lnTo>
                  <a:lnTo>
                    <a:pt x="562362" y="198149"/>
                  </a:lnTo>
                  <a:lnTo>
                    <a:pt x="566928" y="241554"/>
                  </a:lnTo>
                  <a:lnTo>
                    <a:pt x="562362" y="284958"/>
                  </a:lnTo>
                  <a:lnTo>
                    <a:pt x="549198" y="325817"/>
                  </a:lnTo>
                  <a:lnTo>
                    <a:pt x="528235" y="363445"/>
                  </a:lnTo>
                  <a:lnTo>
                    <a:pt x="500273" y="397160"/>
                  </a:lnTo>
                  <a:lnTo>
                    <a:pt x="466111" y="426278"/>
                  </a:lnTo>
                  <a:lnTo>
                    <a:pt x="426550" y="450116"/>
                  </a:lnTo>
                  <a:lnTo>
                    <a:pt x="382389" y="467989"/>
                  </a:lnTo>
                  <a:lnTo>
                    <a:pt x="334427" y="479214"/>
                  </a:lnTo>
                  <a:lnTo>
                    <a:pt x="283463" y="483108"/>
                  </a:lnTo>
                  <a:lnTo>
                    <a:pt x="232500" y="479214"/>
                  </a:lnTo>
                  <a:lnTo>
                    <a:pt x="184538" y="467989"/>
                  </a:lnTo>
                  <a:lnTo>
                    <a:pt x="140377" y="450116"/>
                  </a:lnTo>
                  <a:lnTo>
                    <a:pt x="100816" y="426278"/>
                  </a:lnTo>
                  <a:lnTo>
                    <a:pt x="66654" y="397160"/>
                  </a:lnTo>
                  <a:lnTo>
                    <a:pt x="38692" y="363445"/>
                  </a:lnTo>
                  <a:lnTo>
                    <a:pt x="17729" y="325817"/>
                  </a:lnTo>
                  <a:lnTo>
                    <a:pt x="4565" y="284958"/>
                  </a:lnTo>
                  <a:lnTo>
                    <a:pt x="0" y="241554"/>
                  </a:lnTo>
                  <a:close/>
                </a:path>
              </a:pathLst>
            </a:custGeom>
            <a:ln w="12192">
              <a:solidFill>
                <a:srgbClr val="00927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1739900" y="2715209"/>
            <a:ext cx="2101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25">
                <a:solidFill>
                  <a:srgbClr val="FFFFFF"/>
                </a:solidFill>
                <a:latin typeface="Calibri"/>
                <a:cs typeface="Calibri"/>
              </a:rPr>
              <a:t>Apr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17" name="object 17" descr=""/>
          <p:cNvGrpSpPr/>
          <p:nvPr/>
        </p:nvGrpSpPr>
        <p:grpSpPr>
          <a:xfrm>
            <a:off x="2560066" y="2550922"/>
            <a:ext cx="921385" cy="495934"/>
            <a:chOff x="2560066" y="2550922"/>
            <a:chExt cx="921385" cy="495934"/>
          </a:xfrm>
        </p:grpSpPr>
        <p:sp>
          <p:nvSpPr>
            <p:cNvPr id="18" name="object 18" descr=""/>
            <p:cNvSpPr/>
            <p:nvPr/>
          </p:nvSpPr>
          <p:spPr>
            <a:xfrm>
              <a:off x="2566416" y="2557272"/>
              <a:ext cx="908685" cy="483234"/>
            </a:xfrm>
            <a:custGeom>
              <a:avLst/>
              <a:gdLst/>
              <a:ahLst/>
              <a:cxnLst/>
              <a:rect l="l" t="t" r="r" b="b"/>
              <a:pathLst>
                <a:path w="908685" h="483235">
                  <a:moveTo>
                    <a:pt x="454151" y="0"/>
                  </a:moveTo>
                  <a:lnTo>
                    <a:pt x="392525" y="2206"/>
                  </a:lnTo>
                  <a:lnTo>
                    <a:pt x="333419" y="8632"/>
                  </a:lnTo>
                  <a:lnTo>
                    <a:pt x="277373" y="18990"/>
                  </a:lnTo>
                  <a:lnTo>
                    <a:pt x="224931" y="32991"/>
                  </a:lnTo>
                  <a:lnTo>
                    <a:pt x="176631" y="50348"/>
                  </a:lnTo>
                  <a:lnTo>
                    <a:pt x="133016" y="70770"/>
                  </a:lnTo>
                  <a:lnTo>
                    <a:pt x="94627" y="93971"/>
                  </a:lnTo>
                  <a:lnTo>
                    <a:pt x="62004" y="119662"/>
                  </a:lnTo>
                  <a:lnTo>
                    <a:pt x="35688" y="147554"/>
                  </a:lnTo>
                  <a:lnTo>
                    <a:pt x="4145" y="208788"/>
                  </a:lnTo>
                  <a:lnTo>
                    <a:pt x="0" y="241553"/>
                  </a:lnTo>
                  <a:lnTo>
                    <a:pt x="4145" y="274319"/>
                  </a:lnTo>
                  <a:lnTo>
                    <a:pt x="35688" y="335553"/>
                  </a:lnTo>
                  <a:lnTo>
                    <a:pt x="62004" y="363445"/>
                  </a:lnTo>
                  <a:lnTo>
                    <a:pt x="94627" y="389136"/>
                  </a:lnTo>
                  <a:lnTo>
                    <a:pt x="133016" y="412337"/>
                  </a:lnTo>
                  <a:lnTo>
                    <a:pt x="176631" y="432759"/>
                  </a:lnTo>
                  <a:lnTo>
                    <a:pt x="224931" y="450116"/>
                  </a:lnTo>
                  <a:lnTo>
                    <a:pt x="277373" y="464117"/>
                  </a:lnTo>
                  <a:lnTo>
                    <a:pt x="333419" y="474475"/>
                  </a:lnTo>
                  <a:lnTo>
                    <a:pt x="392525" y="480901"/>
                  </a:lnTo>
                  <a:lnTo>
                    <a:pt x="454151" y="483107"/>
                  </a:lnTo>
                  <a:lnTo>
                    <a:pt x="515778" y="480901"/>
                  </a:lnTo>
                  <a:lnTo>
                    <a:pt x="574884" y="474475"/>
                  </a:lnTo>
                  <a:lnTo>
                    <a:pt x="630930" y="464117"/>
                  </a:lnTo>
                  <a:lnTo>
                    <a:pt x="683372" y="450116"/>
                  </a:lnTo>
                  <a:lnTo>
                    <a:pt x="731672" y="432759"/>
                  </a:lnTo>
                  <a:lnTo>
                    <a:pt x="775287" y="412337"/>
                  </a:lnTo>
                  <a:lnTo>
                    <a:pt x="813676" y="389136"/>
                  </a:lnTo>
                  <a:lnTo>
                    <a:pt x="846299" y="363445"/>
                  </a:lnTo>
                  <a:lnTo>
                    <a:pt x="872615" y="335553"/>
                  </a:lnTo>
                  <a:lnTo>
                    <a:pt x="904158" y="274319"/>
                  </a:lnTo>
                  <a:lnTo>
                    <a:pt x="908304" y="241553"/>
                  </a:lnTo>
                  <a:lnTo>
                    <a:pt x="904158" y="208788"/>
                  </a:lnTo>
                  <a:lnTo>
                    <a:pt x="872615" y="147554"/>
                  </a:lnTo>
                  <a:lnTo>
                    <a:pt x="846299" y="119662"/>
                  </a:lnTo>
                  <a:lnTo>
                    <a:pt x="813676" y="93971"/>
                  </a:lnTo>
                  <a:lnTo>
                    <a:pt x="775287" y="70770"/>
                  </a:lnTo>
                  <a:lnTo>
                    <a:pt x="731672" y="50348"/>
                  </a:lnTo>
                  <a:lnTo>
                    <a:pt x="683372" y="32991"/>
                  </a:lnTo>
                  <a:lnTo>
                    <a:pt x="630930" y="18990"/>
                  </a:lnTo>
                  <a:lnTo>
                    <a:pt x="574884" y="8632"/>
                  </a:lnTo>
                  <a:lnTo>
                    <a:pt x="515778" y="2206"/>
                  </a:lnTo>
                  <a:lnTo>
                    <a:pt x="454151" y="0"/>
                  </a:lnTo>
                  <a:close/>
                </a:path>
              </a:pathLst>
            </a:custGeom>
            <a:solidFill>
              <a:srgbClr val="0092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2566416" y="2557272"/>
              <a:ext cx="908685" cy="483234"/>
            </a:xfrm>
            <a:custGeom>
              <a:avLst/>
              <a:gdLst/>
              <a:ahLst/>
              <a:cxnLst/>
              <a:rect l="l" t="t" r="r" b="b"/>
              <a:pathLst>
                <a:path w="908685" h="483235">
                  <a:moveTo>
                    <a:pt x="0" y="241553"/>
                  </a:moveTo>
                  <a:lnTo>
                    <a:pt x="16222" y="177359"/>
                  </a:lnTo>
                  <a:lnTo>
                    <a:pt x="62004" y="119662"/>
                  </a:lnTo>
                  <a:lnTo>
                    <a:pt x="94627" y="93971"/>
                  </a:lnTo>
                  <a:lnTo>
                    <a:pt x="133016" y="70770"/>
                  </a:lnTo>
                  <a:lnTo>
                    <a:pt x="176631" y="50348"/>
                  </a:lnTo>
                  <a:lnTo>
                    <a:pt x="224931" y="32991"/>
                  </a:lnTo>
                  <a:lnTo>
                    <a:pt x="277373" y="18990"/>
                  </a:lnTo>
                  <a:lnTo>
                    <a:pt x="333419" y="8632"/>
                  </a:lnTo>
                  <a:lnTo>
                    <a:pt x="392525" y="2206"/>
                  </a:lnTo>
                  <a:lnTo>
                    <a:pt x="454151" y="0"/>
                  </a:lnTo>
                  <a:lnTo>
                    <a:pt x="515778" y="2206"/>
                  </a:lnTo>
                  <a:lnTo>
                    <a:pt x="574884" y="8632"/>
                  </a:lnTo>
                  <a:lnTo>
                    <a:pt x="630930" y="18990"/>
                  </a:lnTo>
                  <a:lnTo>
                    <a:pt x="683372" y="32991"/>
                  </a:lnTo>
                  <a:lnTo>
                    <a:pt x="731672" y="50348"/>
                  </a:lnTo>
                  <a:lnTo>
                    <a:pt x="775287" y="70770"/>
                  </a:lnTo>
                  <a:lnTo>
                    <a:pt x="813676" y="93971"/>
                  </a:lnTo>
                  <a:lnTo>
                    <a:pt x="846299" y="119662"/>
                  </a:lnTo>
                  <a:lnTo>
                    <a:pt x="872615" y="147554"/>
                  </a:lnTo>
                  <a:lnTo>
                    <a:pt x="904158" y="208788"/>
                  </a:lnTo>
                  <a:lnTo>
                    <a:pt x="908304" y="241553"/>
                  </a:lnTo>
                  <a:lnTo>
                    <a:pt x="904158" y="274319"/>
                  </a:lnTo>
                  <a:lnTo>
                    <a:pt x="872615" y="335553"/>
                  </a:lnTo>
                  <a:lnTo>
                    <a:pt x="846299" y="363445"/>
                  </a:lnTo>
                  <a:lnTo>
                    <a:pt x="813676" y="389136"/>
                  </a:lnTo>
                  <a:lnTo>
                    <a:pt x="775287" y="412337"/>
                  </a:lnTo>
                  <a:lnTo>
                    <a:pt x="731672" y="432759"/>
                  </a:lnTo>
                  <a:lnTo>
                    <a:pt x="683372" y="450116"/>
                  </a:lnTo>
                  <a:lnTo>
                    <a:pt x="630930" y="464117"/>
                  </a:lnTo>
                  <a:lnTo>
                    <a:pt x="574884" y="474475"/>
                  </a:lnTo>
                  <a:lnTo>
                    <a:pt x="515778" y="480901"/>
                  </a:lnTo>
                  <a:lnTo>
                    <a:pt x="454151" y="483107"/>
                  </a:lnTo>
                  <a:lnTo>
                    <a:pt x="392525" y="480901"/>
                  </a:lnTo>
                  <a:lnTo>
                    <a:pt x="333419" y="474475"/>
                  </a:lnTo>
                  <a:lnTo>
                    <a:pt x="277373" y="464117"/>
                  </a:lnTo>
                  <a:lnTo>
                    <a:pt x="224931" y="450116"/>
                  </a:lnTo>
                  <a:lnTo>
                    <a:pt x="176631" y="432759"/>
                  </a:lnTo>
                  <a:lnTo>
                    <a:pt x="133016" y="412337"/>
                  </a:lnTo>
                  <a:lnTo>
                    <a:pt x="94627" y="389136"/>
                  </a:lnTo>
                  <a:lnTo>
                    <a:pt x="62004" y="363445"/>
                  </a:lnTo>
                  <a:lnTo>
                    <a:pt x="35688" y="335553"/>
                  </a:lnTo>
                  <a:lnTo>
                    <a:pt x="4145" y="274319"/>
                  </a:lnTo>
                  <a:lnTo>
                    <a:pt x="0" y="241553"/>
                  </a:lnTo>
                  <a:close/>
                </a:path>
              </a:pathLst>
            </a:custGeom>
            <a:ln w="12192">
              <a:solidFill>
                <a:srgbClr val="00927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 descr=""/>
          <p:cNvSpPr txBox="1"/>
          <p:nvPr/>
        </p:nvSpPr>
        <p:spPr>
          <a:xfrm>
            <a:off x="2836926" y="2626613"/>
            <a:ext cx="36639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>
                <a:solidFill>
                  <a:srgbClr val="FFFFFF"/>
                </a:solidFill>
                <a:latin typeface="Calibri"/>
                <a:cs typeface="Calibri"/>
              </a:rPr>
              <a:t>May</a:t>
            </a:r>
            <a:r>
              <a:rPr dirty="0" sz="1000" spc="-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00" spc="-50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endParaRPr sz="1000">
              <a:latin typeface="Calibri"/>
              <a:cs typeface="Calibri"/>
            </a:endParaRPr>
          </a:p>
          <a:p>
            <a:pPr marL="66040">
              <a:lnSpc>
                <a:spcPct val="100000"/>
              </a:lnSpc>
            </a:pPr>
            <a:r>
              <a:rPr dirty="0" sz="1000" spc="-20">
                <a:solidFill>
                  <a:srgbClr val="FFFFFF"/>
                </a:solidFill>
                <a:latin typeface="Calibri"/>
                <a:cs typeface="Calibri"/>
              </a:rPr>
              <a:t>June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21" name="object 21" descr=""/>
          <p:cNvGrpSpPr/>
          <p:nvPr/>
        </p:nvGrpSpPr>
        <p:grpSpPr>
          <a:xfrm>
            <a:off x="4237990" y="2599689"/>
            <a:ext cx="921385" cy="495934"/>
            <a:chOff x="4237990" y="2599689"/>
            <a:chExt cx="921385" cy="495934"/>
          </a:xfrm>
        </p:grpSpPr>
        <p:sp>
          <p:nvSpPr>
            <p:cNvPr id="22" name="object 22" descr=""/>
            <p:cNvSpPr/>
            <p:nvPr/>
          </p:nvSpPr>
          <p:spPr>
            <a:xfrm>
              <a:off x="4244340" y="2606039"/>
              <a:ext cx="908685" cy="483234"/>
            </a:xfrm>
            <a:custGeom>
              <a:avLst/>
              <a:gdLst/>
              <a:ahLst/>
              <a:cxnLst/>
              <a:rect l="l" t="t" r="r" b="b"/>
              <a:pathLst>
                <a:path w="908685" h="483235">
                  <a:moveTo>
                    <a:pt x="454151" y="0"/>
                  </a:moveTo>
                  <a:lnTo>
                    <a:pt x="392525" y="2206"/>
                  </a:lnTo>
                  <a:lnTo>
                    <a:pt x="333419" y="8632"/>
                  </a:lnTo>
                  <a:lnTo>
                    <a:pt x="277373" y="18990"/>
                  </a:lnTo>
                  <a:lnTo>
                    <a:pt x="224931" y="32991"/>
                  </a:lnTo>
                  <a:lnTo>
                    <a:pt x="176631" y="50348"/>
                  </a:lnTo>
                  <a:lnTo>
                    <a:pt x="133016" y="70770"/>
                  </a:lnTo>
                  <a:lnTo>
                    <a:pt x="94627" y="93971"/>
                  </a:lnTo>
                  <a:lnTo>
                    <a:pt x="62004" y="119662"/>
                  </a:lnTo>
                  <a:lnTo>
                    <a:pt x="35688" y="147554"/>
                  </a:lnTo>
                  <a:lnTo>
                    <a:pt x="4145" y="208788"/>
                  </a:lnTo>
                  <a:lnTo>
                    <a:pt x="0" y="241554"/>
                  </a:lnTo>
                  <a:lnTo>
                    <a:pt x="4145" y="274319"/>
                  </a:lnTo>
                  <a:lnTo>
                    <a:pt x="35688" y="335553"/>
                  </a:lnTo>
                  <a:lnTo>
                    <a:pt x="62004" y="363445"/>
                  </a:lnTo>
                  <a:lnTo>
                    <a:pt x="94627" y="389136"/>
                  </a:lnTo>
                  <a:lnTo>
                    <a:pt x="133016" y="412337"/>
                  </a:lnTo>
                  <a:lnTo>
                    <a:pt x="176631" y="432759"/>
                  </a:lnTo>
                  <a:lnTo>
                    <a:pt x="224931" y="450116"/>
                  </a:lnTo>
                  <a:lnTo>
                    <a:pt x="277373" y="464117"/>
                  </a:lnTo>
                  <a:lnTo>
                    <a:pt x="333419" y="474475"/>
                  </a:lnTo>
                  <a:lnTo>
                    <a:pt x="392525" y="480901"/>
                  </a:lnTo>
                  <a:lnTo>
                    <a:pt x="454151" y="483108"/>
                  </a:lnTo>
                  <a:lnTo>
                    <a:pt x="515778" y="480901"/>
                  </a:lnTo>
                  <a:lnTo>
                    <a:pt x="574884" y="474475"/>
                  </a:lnTo>
                  <a:lnTo>
                    <a:pt x="630930" y="464117"/>
                  </a:lnTo>
                  <a:lnTo>
                    <a:pt x="683372" y="450116"/>
                  </a:lnTo>
                  <a:lnTo>
                    <a:pt x="731672" y="432759"/>
                  </a:lnTo>
                  <a:lnTo>
                    <a:pt x="775287" y="412337"/>
                  </a:lnTo>
                  <a:lnTo>
                    <a:pt x="813676" y="389136"/>
                  </a:lnTo>
                  <a:lnTo>
                    <a:pt x="846299" y="363445"/>
                  </a:lnTo>
                  <a:lnTo>
                    <a:pt x="872615" y="335553"/>
                  </a:lnTo>
                  <a:lnTo>
                    <a:pt x="904158" y="274319"/>
                  </a:lnTo>
                  <a:lnTo>
                    <a:pt x="908304" y="241554"/>
                  </a:lnTo>
                  <a:lnTo>
                    <a:pt x="904158" y="208788"/>
                  </a:lnTo>
                  <a:lnTo>
                    <a:pt x="872615" y="147554"/>
                  </a:lnTo>
                  <a:lnTo>
                    <a:pt x="846299" y="119662"/>
                  </a:lnTo>
                  <a:lnTo>
                    <a:pt x="813676" y="93971"/>
                  </a:lnTo>
                  <a:lnTo>
                    <a:pt x="775287" y="70770"/>
                  </a:lnTo>
                  <a:lnTo>
                    <a:pt x="731672" y="50348"/>
                  </a:lnTo>
                  <a:lnTo>
                    <a:pt x="683372" y="32991"/>
                  </a:lnTo>
                  <a:lnTo>
                    <a:pt x="630930" y="18990"/>
                  </a:lnTo>
                  <a:lnTo>
                    <a:pt x="574884" y="8632"/>
                  </a:lnTo>
                  <a:lnTo>
                    <a:pt x="515778" y="2206"/>
                  </a:lnTo>
                  <a:lnTo>
                    <a:pt x="454151" y="0"/>
                  </a:lnTo>
                  <a:close/>
                </a:path>
              </a:pathLst>
            </a:custGeom>
            <a:solidFill>
              <a:srgbClr val="9F238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4244340" y="2606039"/>
              <a:ext cx="908685" cy="483234"/>
            </a:xfrm>
            <a:custGeom>
              <a:avLst/>
              <a:gdLst/>
              <a:ahLst/>
              <a:cxnLst/>
              <a:rect l="l" t="t" r="r" b="b"/>
              <a:pathLst>
                <a:path w="908685" h="483235">
                  <a:moveTo>
                    <a:pt x="0" y="241554"/>
                  </a:moveTo>
                  <a:lnTo>
                    <a:pt x="16222" y="177359"/>
                  </a:lnTo>
                  <a:lnTo>
                    <a:pt x="62004" y="119662"/>
                  </a:lnTo>
                  <a:lnTo>
                    <a:pt x="94627" y="93971"/>
                  </a:lnTo>
                  <a:lnTo>
                    <a:pt x="133016" y="70770"/>
                  </a:lnTo>
                  <a:lnTo>
                    <a:pt x="176631" y="50348"/>
                  </a:lnTo>
                  <a:lnTo>
                    <a:pt x="224931" y="32991"/>
                  </a:lnTo>
                  <a:lnTo>
                    <a:pt x="277373" y="18990"/>
                  </a:lnTo>
                  <a:lnTo>
                    <a:pt x="333419" y="8632"/>
                  </a:lnTo>
                  <a:lnTo>
                    <a:pt x="392525" y="2206"/>
                  </a:lnTo>
                  <a:lnTo>
                    <a:pt x="454151" y="0"/>
                  </a:lnTo>
                  <a:lnTo>
                    <a:pt x="515778" y="2206"/>
                  </a:lnTo>
                  <a:lnTo>
                    <a:pt x="574884" y="8632"/>
                  </a:lnTo>
                  <a:lnTo>
                    <a:pt x="630930" y="18990"/>
                  </a:lnTo>
                  <a:lnTo>
                    <a:pt x="683372" y="32991"/>
                  </a:lnTo>
                  <a:lnTo>
                    <a:pt x="731672" y="50348"/>
                  </a:lnTo>
                  <a:lnTo>
                    <a:pt x="775287" y="70770"/>
                  </a:lnTo>
                  <a:lnTo>
                    <a:pt x="813676" y="93971"/>
                  </a:lnTo>
                  <a:lnTo>
                    <a:pt x="846299" y="119662"/>
                  </a:lnTo>
                  <a:lnTo>
                    <a:pt x="872615" y="147554"/>
                  </a:lnTo>
                  <a:lnTo>
                    <a:pt x="904158" y="208788"/>
                  </a:lnTo>
                  <a:lnTo>
                    <a:pt x="908304" y="241554"/>
                  </a:lnTo>
                  <a:lnTo>
                    <a:pt x="904158" y="274319"/>
                  </a:lnTo>
                  <a:lnTo>
                    <a:pt x="872615" y="335553"/>
                  </a:lnTo>
                  <a:lnTo>
                    <a:pt x="846299" y="363445"/>
                  </a:lnTo>
                  <a:lnTo>
                    <a:pt x="813676" y="389136"/>
                  </a:lnTo>
                  <a:lnTo>
                    <a:pt x="775287" y="412337"/>
                  </a:lnTo>
                  <a:lnTo>
                    <a:pt x="731672" y="432759"/>
                  </a:lnTo>
                  <a:lnTo>
                    <a:pt x="683372" y="450116"/>
                  </a:lnTo>
                  <a:lnTo>
                    <a:pt x="630930" y="464117"/>
                  </a:lnTo>
                  <a:lnTo>
                    <a:pt x="574884" y="474475"/>
                  </a:lnTo>
                  <a:lnTo>
                    <a:pt x="515778" y="480901"/>
                  </a:lnTo>
                  <a:lnTo>
                    <a:pt x="454151" y="483108"/>
                  </a:lnTo>
                  <a:lnTo>
                    <a:pt x="392525" y="480901"/>
                  </a:lnTo>
                  <a:lnTo>
                    <a:pt x="333419" y="474475"/>
                  </a:lnTo>
                  <a:lnTo>
                    <a:pt x="277373" y="464117"/>
                  </a:lnTo>
                  <a:lnTo>
                    <a:pt x="224931" y="450116"/>
                  </a:lnTo>
                  <a:lnTo>
                    <a:pt x="176631" y="432759"/>
                  </a:lnTo>
                  <a:lnTo>
                    <a:pt x="133016" y="412337"/>
                  </a:lnTo>
                  <a:lnTo>
                    <a:pt x="94627" y="389136"/>
                  </a:lnTo>
                  <a:lnTo>
                    <a:pt x="62004" y="363445"/>
                  </a:lnTo>
                  <a:lnTo>
                    <a:pt x="35688" y="335553"/>
                  </a:lnTo>
                  <a:lnTo>
                    <a:pt x="4145" y="274319"/>
                  </a:lnTo>
                  <a:lnTo>
                    <a:pt x="0" y="241554"/>
                  </a:lnTo>
                  <a:close/>
                </a:path>
              </a:pathLst>
            </a:custGeom>
            <a:ln w="12192">
              <a:solidFill>
                <a:srgbClr val="9F238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 descr=""/>
          <p:cNvSpPr txBox="1"/>
          <p:nvPr/>
        </p:nvSpPr>
        <p:spPr>
          <a:xfrm>
            <a:off x="4531614" y="2675889"/>
            <a:ext cx="3340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>
                <a:solidFill>
                  <a:srgbClr val="FFFFFF"/>
                </a:solidFill>
                <a:latin typeface="Calibri"/>
                <a:cs typeface="Calibri"/>
              </a:rPr>
              <a:t>July</a:t>
            </a:r>
            <a:r>
              <a:rPr dirty="0" sz="1000" spc="-2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00" spc="-50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4586478" y="2828289"/>
            <a:ext cx="2254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25">
                <a:solidFill>
                  <a:srgbClr val="FFFFFF"/>
                </a:solidFill>
                <a:latin typeface="Calibri"/>
                <a:cs typeface="Calibri"/>
              </a:rPr>
              <a:t>Aug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26" name="object 26" descr=""/>
          <p:cNvGrpSpPr/>
          <p:nvPr/>
        </p:nvGrpSpPr>
        <p:grpSpPr>
          <a:xfrm>
            <a:off x="5298694" y="2563114"/>
            <a:ext cx="643890" cy="495934"/>
            <a:chOff x="5298694" y="2563114"/>
            <a:chExt cx="643890" cy="495934"/>
          </a:xfrm>
        </p:grpSpPr>
        <p:sp>
          <p:nvSpPr>
            <p:cNvPr id="27" name="object 27" descr=""/>
            <p:cNvSpPr/>
            <p:nvPr/>
          </p:nvSpPr>
          <p:spPr>
            <a:xfrm>
              <a:off x="5305044" y="2569464"/>
              <a:ext cx="631190" cy="483234"/>
            </a:xfrm>
            <a:custGeom>
              <a:avLst/>
              <a:gdLst/>
              <a:ahLst/>
              <a:cxnLst/>
              <a:rect l="l" t="t" r="r" b="b"/>
              <a:pathLst>
                <a:path w="631189" h="483235">
                  <a:moveTo>
                    <a:pt x="315467" y="0"/>
                  </a:moveTo>
                  <a:lnTo>
                    <a:pt x="264293" y="3163"/>
                  </a:lnTo>
                  <a:lnTo>
                    <a:pt x="215749" y="12320"/>
                  </a:lnTo>
                  <a:lnTo>
                    <a:pt x="170485" y="26972"/>
                  </a:lnTo>
                  <a:lnTo>
                    <a:pt x="129149" y="46622"/>
                  </a:lnTo>
                  <a:lnTo>
                    <a:pt x="92392" y="70770"/>
                  </a:lnTo>
                  <a:lnTo>
                    <a:pt x="60862" y="98919"/>
                  </a:lnTo>
                  <a:lnTo>
                    <a:pt x="35208" y="130570"/>
                  </a:lnTo>
                  <a:lnTo>
                    <a:pt x="16081" y="165225"/>
                  </a:lnTo>
                  <a:lnTo>
                    <a:pt x="4128" y="202386"/>
                  </a:lnTo>
                  <a:lnTo>
                    <a:pt x="0" y="241554"/>
                  </a:lnTo>
                  <a:lnTo>
                    <a:pt x="4128" y="280721"/>
                  </a:lnTo>
                  <a:lnTo>
                    <a:pt x="16081" y="317882"/>
                  </a:lnTo>
                  <a:lnTo>
                    <a:pt x="35208" y="352537"/>
                  </a:lnTo>
                  <a:lnTo>
                    <a:pt x="60862" y="384188"/>
                  </a:lnTo>
                  <a:lnTo>
                    <a:pt x="92392" y="412337"/>
                  </a:lnTo>
                  <a:lnTo>
                    <a:pt x="129149" y="436485"/>
                  </a:lnTo>
                  <a:lnTo>
                    <a:pt x="170485" y="456135"/>
                  </a:lnTo>
                  <a:lnTo>
                    <a:pt x="215749" y="470787"/>
                  </a:lnTo>
                  <a:lnTo>
                    <a:pt x="264293" y="479944"/>
                  </a:lnTo>
                  <a:lnTo>
                    <a:pt x="315467" y="483108"/>
                  </a:lnTo>
                  <a:lnTo>
                    <a:pt x="366642" y="479944"/>
                  </a:lnTo>
                  <a:lnTo>
                    <a:pt x="415186" y="470787"/>
                  </a:lnTo>
                  <a:lnTo>
                    <a:pt x="460450" y="456135"/>
                  </a:lnTo>
                  <a:lnTo>
                    <a:pt x="501786" y="436485"/>
                  </a:lnTo>
                  <a:lnTo>
                    <a:pt x="538543" y="412337"/>
                  </a:lnTo>
                  <a:lnTo>
                    <a:pt x="570073" y="384188"/>
                  </a:lnTo>
                  <a:lnTo>
                    <a:pt x="595727" y="352537"/>
                  </a:lnTo>
                  <a:lnTo>
                    <a:pt x="614854" y="317882"/>
                  </a:lnTo>
                  <a:lnTo>
                    <a:pt x="626807" y="280721"/>
                  </a:lnTo>
                  <a:lnTo>
                    <a:pt x="630935" y="241554"/>
                  </a:lnTo>
                  <a:lnTo>
                    <a:pt x="626807" y="202386"/>
                  </a:lnTo>
                  <a:lnTo>
                    <a:pt x="614854" y="165225"/>
                  </a:lnTo>
                  <a:lnTo>
                    <a:pt x="595727" y="130570"/>
                  </a:lnTo>
                  <a:lnTo>
                    <a:pt x="570073" y="98919"/>
                  </a:lnTo>
                  <a:lnTo>
                    <a:pt x="538543" y="70770"/>
                  </a:lnTo>
                  <a:lnTo>
                    <a:pt x="501786" y="46622"/>
                  </a:lnTo>
                  <a:lnTo>
                    <a:pt x="460450" y="26972"/>
                  </a:lnTo>
                  <a:lnTo>
                    <a:pt x="415186" y="12320"/>
                  </a:lnTo>
                  <a:lnTo>
                    <a:pt x="366642" y="3163"/>
                  </a:lnTo>
                  <a:lnTo>
                    <a:pt x="315467" y="0"/>
                  </a:lnTo>
                  <a:close/>
                </a:path>
              </a:pathLst>
            </a:custGeom>
            <a:solidFill>
              <a:srgbClr val="9F238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5305044" y="2569464"/>
              <a:ext cx="631190" cy="483234"/>
            </a:xfrm>
            <a:custGeom>
              <a:avLst/>
              <a:gdLst/>
              <a:ahLst/>
              <a:cxnLst/>
              <a:rect l="l" t="t" r="r" b="b"/>
              <a:pathLst>
                <a:path w="631189" h="483235">
                  <a:moveTo>
                    <a:pt x="0" y="241554"/>
                  </a:moveTo>
                  <a:lnTo>
                    <a:pt x="4128" y="202386"/>
                  </a:lnTo>
                  <a:lnTo>
                    <a:pt x="16081" y="165225"/>
                  </a:lnTo>
                  <a:lnTo>
                    <a:pt x="35208" y="130570"/>
                  </a:lnTo>
                  <a:lnTo>
                    <a:pt x="60862" y="98919"/>
                  </a:lnTo>
                  <a:lnTo>
                    <a:pt x="92392" y="70770"/>
                  </a:lnTo>
                  <a:lnTo>
                    <a:pt x="129149" y="46622"/>
                  </a:lnTo>
                  <a:lnTo>
                    <a:pt x="170485" y="26972"/>
                  </a:lnTo>
                  <a:lnTo>
                    <a:pt x="215749" y="12320"/>
                  </a:lnTo>
                  <a:lnTo>
                    <a:pt x="264293" y="3163"/>
                  </a:lnTo>
                  <a:lnTo>
                    <a:pt x="315467" y="0"/>
                  </a:lnTo>
                  <a:lnTo>
                    <a:pt x="366642" y="3163"/>
                  </a:lnTo>
                  <a:lnTo>
                    <a:pt x="415186" y="12320"/>
                  </a:lnTo>
                  <a:lnTo>
                    <a:pt x="460450" y="26972"/>
                  </a:lnTo>
                  <a:lnTo>
                    <a:pt x="501786" y="46622"/>
                  </a:lnTo>
                  <a:lnTo>
                    <a:pt x="538543" y="70770"/>
                  </a:lnTo>
                  <a:lnTo>
                    <a:pt x="570073" y="98919"/>
                  </a:lnTo>
                  <a:lnTo>
                    <a:pt x="595727" y="130570"/>
                  </a:lnTo>
                  <a:lnTo>
                    <a:pt x="614854" y="165225"/>
                  </a:lnTo>
                  <a:lnTo>
                    <a:pt x="626807" y="202386"/>
                  </a:lnTo>
                  <a:lnTo>
                    <a:pt x="630935" y="241554"/>
                  </a:lnTo>
                  <a:lnTo>
                    <a:pt x="626807" y="280721"/>
                  </a:lnTo>
                  <a:lnTo>
                    <a:pt x="614854" y="317882"/>
                  </a:lnTo>
                  <a:lnTo>
                    <a:pt x="595727" y="352537"/>
                  </a:lnTo>
                  <a:lnTo>
                    <a:pt x="570073" y="384188"/>
                  </a:lnTo>
                  <a:lnTo>
                    <a:pt x="538543" y="412337"/>
                  </a:lnTo>
                  <a:lnTo>
                    <a:pt x="501786" y="436485"/>
                  </a:lnTo>
                  <a:lnTo>
                    <a:pt x="460450" y="456135"/>
                  </a:lnTo>
                  <a:lnTo>
                    <a:pt x="415186" y="470787"/>
                  </a:lnTo>
                  <a:lnTo>
                    <a:pt x="366642" y="479944"/>
                  </a:lnTo>
                  <a:lnTo>
                    <a:pt x="315467" y="483108"/>
                  </a:lnTo>
                  <a:lnTo>
                    <a:pt x="264293" y="479944"/>
                  </a:lnTo>
                  <a:lnTo>
                    <a:pt x="215749" y="470787"/>
                  </a:lnTo>
                  <a:lnTo>
                    <a:pt x="170485" y="456135"/>
                  </a:lnTo>
                  <a:lnTo>
                    <a:pt x="129149" y="436485"/>
                  </a:lnTo>
                  <a:lnTo>
                    <a:pt x="92392" y="412337"/>
                  </a:lnTo>
                  <a:lnTo>
                    <a:pt x="60862" y="384188"/>
                  </a:lnTo>
                  <a:lnTo>
                    <a:pt x="35208" y="352537"/>
                  </a:lnTo>
                  <a:lnTo>
                    <a:pt x="16081" y="317882"/>
                  </a:lnTo>
                  <a:lnTo>
                    <a:pt x="4128" y="280721"/>
                  </a:lnTo>
                  <a:lnTo>
                    <a:pt x="0" y="241554"/>
                  </a:lnTo>
                  <a:close/>
                </a:path>
              </a:pathLst>
            </a:custGeom>
            <a:ln w="12192">
              <a:solidFill>
                <a:srgbClr val="9F238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9" name="object 29" descr=""/>
          <p:cNvSpPr txBox="1"/>
          <p:nvPr/>
        </p:nvSpPr>
        <p:spPr>
          <a:xfrm>
            <a:off x="5492622" y="2715209"/>
            <a:ext cx="255904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20">
                <a:solidFill>
                  <a:srgbClr val="FFFFFF"/>
                </a:solidFill>
                <a:latin typeface="Calibri"/>
                <a:cs typeface="Calibri"/>
              </a:rPr>
              <a:t>Sept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30" name="object 30" descr=""/>
          <p:cNvGrpSpPr/>
          <p:nvPr/>
        </p:nvGrpSpPr>
        <p:grpSpPr>
          <a:xfrm>
            <a:off x="6053073" y="2563114"/>
            <a:ext cx="919480" cy="495934"/>
            <a:chOff x="6053073" y="2563114"/>
            <a:chExt cx="919480" cy="495934"/>
          </a:xfrm>
        </p:grpSpPr>
        <p:sp>
          <p:nvSpPr>
            <p:cNvPr id="31" name="object 31" descr=""/>
            <p:cNvSpPr/>
            <p:nvPr/>
          </p:nvSpPr>
          <p:spPr>
            <a:xfrm>
              <a:off x="6059423" y="2569464"/>
              <a:ext cx="906780" cy="483234"/>
            </a:xfrm>
            <a:custGeom>
              <a:avLst/>
              <a:gdLst/>
              <a:ahLst/>
              <a:cxnLst/>
              <a:rect l="l" t="t" r="r" b="b"/>
              <a:pathLst>
                <a:path w="906779" h="483235">
                  <a:moveTo>
                    <a:pt x="453390" y="0"/>
                  </a:moveTo>
                  <a:lnTo>
                    <a:pt x="391858" y="2206"/>
                  </a:lnTo>
                  <a:lnTo>
                    <a:pt x="332845" y="8632"/>
                  </a:lnTo>
                  <a:lnTo>
                    <a:pt x="276891" y="18990"/>
                  </a:lnTo>
                  <a:lnTo>
                    <a:pt x="224536" y="32991"/>
                  </a:lnTo>
                  <a:lnTo>
                    <a:pt x="176318" y="50348"/>
                  </a:lnTo>
                  <a:lnTo>
                    <a:pt x="132778" y="70770"/>
                  </a:lnTo>
                  <a:lnTo>
                    <a:pt x="94456" y="93971"/>
                  </a:lnTo>
                  <a:lnTo>
                    <a:pt x="61891" y="119662"/>
                  </a:lnTo>
                  <a:lnTo>
                    <a:pt x="35623" y="147554"/>
                  </a:lnTo>
                  <a:lnTo>
                    <a:pt x="4138" y="208788"/>
                  </a:lnTo>
                  <a:lnTo>
                    <a:pt x="0" y="241554"/>
                  </a:lnTo>
                  <a:lnTo>
                    <a:pt x="4138" y="274319"/>
                  </a:lnTo>
                  <a:lnTo>
                    <a:pt x="35623" y="335553"/>
                  </a:lnTo>
                  <a:lnTo>
                    <a:pt x="61891" y="363445"/>
                  </a:lnTo>
                  <a:lnTo>
                    <a:pt x="94456" y="389136"/>
                  </a:lnTo>
                  <a:lnTo>
                    <a:pt x="132778" y="412337"/>
                  </a:lnTo>
                  <a:lnTo>
                    <a:pt x="176318" y="432759"/>
                  </a:lnTo>
                  <a:lnTo>
                    <a:pt x="224536" y="450116"/>
                  </a:lnTo>
                  <a:lnTo>
                    <a:pt x="276891" y="464117"/>
                  </a:lnTo>
                  <a:lnTo>
                    <a:pt x="332845" y="474475"/>
                  </a:lnTo>
                  <a:lnTo>
                    <a:pt x="391858" y="480901"/>
                  </a:lnTo>
                  <a:lnTo>
                    <a:pt x="453390" y="483108"/>
                  </a:lnTo>
                  <a:lnTo>
                    <a:pt x="514921" y="480901"/>
                  </a:lnTo>
                  <a:lnTo>
                    <a:pt x="573934" y="474475"/>
                  </a:lnTo>
                  <a:lnTo>
                    <a:pt x="629888" y="464117"/>
                  </a:lnTo>
                  <a:lnTo>
                    <a:pt x="682244" y="450116"/>
                  </a:lnTo>
                  <a:lnTo>
                    <a:pt x="730461" y="432759"/>
                  </a:lnTo>
                  <a:lnTo>
                    <a:pt x="774001" y="412337"/>
                  </a:lnTo>
                  <a:lnTo>
                    <a:pt x="812323" y="389136"/>
                  </a:lnTo>
                  <a:lnTo>
                    <a:pt x="844888" y="363445"/>
                  </a:lnTo>
                  <a:lnTo>
                    <a:pt x="871156" y="335553"/>
                  </a:lnTo>
                  <a:lnTo>
                    <a:pt x="902641" y="274319"/>
                  </a:lnTo>
                  <a:lnTo>
                    <a:pt x="906779" y="241554"/>
                  </a:lnTo>
                  <a:lnTo>
                    <a:pt x="902641" y="208788"/>
                  </a:lnTo>
                  <a:lnTo>
                    <a:pt x="871156" y="147554"/>
                  </a:lnTo>
                  <a:lnTo>
                    <a:pt x="844888" y="119662"/>
                  </a:lnTo>
                  <a:lnTo>
                    <a:pt x="812323" y="93971"/>
                  </a:lnTo>
                  <a:lnTo>
                    <a:pt x="774001" y="70770"/>
                  </a:lnTo>
                  <a:lnTo>
                    <a:pt x="730461" y="50348"/>
                  </a:lnTo>
                  <a:lnTo>
                    <a:pt x="682244" y="32991"/>
                  </a:lnTo>
                  <a:lnTo>
                    <a:pt x="629888" y="18990"/>
                  </a:lnTo>
                  <a:lnTo>
                    <a:pt x="573934" y="8632"/>
                  </a:lnTo>
                  <a:lnTo>
                    <a:pt x="514921" y="2206"/>
                  </a:lnTo>
                  <a:lnTo>
                    <a:pt x="453390" y="0"/>
                  </a:lnTo>
                  <a:close/>
                </a:path>
              </a:pathLst>
            </a:custGeom>
            <a:solidFill>
              <a:srgbClr val="9F238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6059423" y="2569464"/>
              <a:ext cx="906780" cy="483234"/>
            </a:xfrm>
            <a:custGeom>
              <a:avLst/>
              <a:gdLst/>
              <a:ahLst/>
              <a:cxnLst/>
              <a:rect l="l" t="t" r="r" b="b"/>
              <a:pathLst>
                <a:path w="906779" h="483235">
                  <a:moveTo>
                    <a:pt x="0" y="241554"/>
                  </a:moveTo>
                  <a:lnTo>
                    <a:pt x="16192" y="177359"/>
                  </a:lnTo>
                  <a:lnTo>
                    <a:pt x="61891" y="119662"/>
                  </a:lnTo>
                  <a:lnTo>
                    <a:pt x="94456" y="93971"/>
                  </a:lnTo>
                  <a:lnTo>
                    <a:pt x="132778" y="70770"/>
                  </a:lnTo>
                  <a:lnTo>
                    <a:pt x="176318" y="50348"/>
                  </a:lnTo>
                  <a:lnTo>
                    <a:pt x="224536" y="32991"/>
                  </a:lnTo>
                  <a:lnTo>
                    <a:pt x="276891" y="18990"/>
                  </a:lnTo>
                  <a:lnTo>
                    <a:pt x="332845" y="8632"/>
                  </a:lnTo>
                  <a:lnTo>
                    <a:pt x="391858" y="2206"/>
                  </a:lnTo>
                  <a:lnTo>
                    <a:pt x="453390" y="0"/>
                  </a:lnTo>
                  <a:lnTo>
                    <a:pt x="514921" y="2206"/>
                  </a:lnTo>
                  <a:lnTo>
                    <a:pt x="573934" y="8632"/>
                  </a:lnTo>
                  <a:lnTo>
                    <a:pt x="629888" y="18990"/>
                  </a:lnTo>
                  <a:lnTo>
                    <a:pt x="682244" y="32991"/>
                  </a:lnTo>
                  <a:lnTo>
                    <a:pt x="730461" y="50348"/>
                  </a:lnTo>
                  <a:lnTo>
                    <a:pt x="774001" y="70770"/>
                  </a:lnTo>
                  <a:lnTo>
                    <a:pt x="812323" y="93971"/>
                  </a:lnTo>
                  <a:lnTo>
                    <a:pt x="844888" y="119662"/>
                  </a:lnTo>
                  <a:lnTo>
                    <a:pt x="871156" y="147554"/>
                  </a:lnTo>
                  <a:lnTo>
                    <a:pt x="902641" y="208788"/>
                  </a:lnTo>
                  <a:lnTo>
                    <a:pt x="906779" y="241554"/>
                  </a:lnTo>
                  <a:lnTo>
                    <a:pt x="902641" y="274319"/>
                  </a:lnTo>
                  <a:lnTo>
                    <a:pt x="871156" y="335553"/>
                  </a:lnTo>
                  <a:lnTo>
                    <a:pt x="844888" y="363445"/>
                  </a:lnTo>
                  <a:lnTo>
                    <a:pt x="812323" y="389136"/>
                  </a:lnTo>
                  <a:lnTo>
                    <a:pt x="774001" y="412337"/>
                  </a:lnTo>
                  <a:lnTo>
                    <a:pt x="730461" y="432759"/>
                  </a:lnTo>
                  <a:lnTo>
                    <a:pt x="682244" y="450116"/>
                  </a:lnTo>
                  <a:lnTo>
                    <a:pt x="629888" y="464117"/>
                  </a:lnTo>
                  <a:lnTo>
                    <a:pt x="573934" y="474475"/>
                  </a:lnTo>
                  <a:lnTo>
                    <a:pt x="514921" y="480901"/>
                  </a:lnTo>
                  <a:lnTo>
                    <a:pt x="453390" y="483108"/>
                  </a:lnTo>
                  <a:lnTo>
                    <a:pt x="391858" y="480901"/>
                  </a:lnTo>
                  <a:lnTo>
                    <a:pt x="332845" y="474475"/>
                  </a:lnTo>
                  <a:lnTo>
                    <a:pt x="276891" y="464117"/>
                  </a:lnTo>
                  <a:lnTo>
                    <a:pt x="224536" y="450116"/>
                  </a:lnTo>
                  <a:lnTo>
                    <a:pt x="176318" y="432759"/>
                  </a:lnTo>
                  <a:lnTo>
                    <a:pt x="132778" y="412337"/>
                  </a:lnTo>
                  <a:lnTo>
                    <a:pt x="94456" y="389136"/>
                  </a:lnTo>
                  <a:lnTo>
                    <a:pt x="61891" y="363445"/>
                  </a:lnTo>
                  <a:lnTo>
                    <a:pt x="35623" y="335553"/>
                  </a:lnTo>
                  <a:lnTo>
                    <a:pt x="4138" y="274319"/>
                  </a:lnTo>
                  <a:lnTo>
                    <a:pt x="0" y="241554"/>
                  </a:lnTo>
                  <a:close/>
                </a:path>
              </a:pathLst>
            </a:custGeom>
            <a:ln w="12192">
              <a:solidFill>
                <a:srgbClr val="9F238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3" name="object 33" descr=""/>
          <p:cNvSpPr txBox="1"/>
          <p:nvPr/>
        </p:nvSpPr>
        <p:spPr>
          <a:xfrm>
            <a:off x="6352794" y="2639313"/>
            <a:ext cx="3206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>
                <a:solidFill>
                  <a:srgbClr val="FFFFFF"/>
                </a:solidFill>
                <a:latin typeface="Calibri"/>
                <a:cs typeface="Calibri"/>
              </a:rPr>
              <a:t>Oct</a:t>
            </a:r>
            <a:r>
              <a:rPr dirty="0" sz="1000" spc="-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00" spc="-50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6398514" y="2792094"/>
            <a:ext cx="2317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25">
                <a:solidFill>
                  <a:srgbClr val="FFFFFF"/>
                </a:solidFill>
                <a:latin typeface="Calibri"/>
                <a:cs typeface="Calibri"/>
              </a:rPr>
              <a:t>Nov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35" name="object 35" descr=""/>
          <p:cNvGrpSpPr/>
          <p:nvPr/>
        </p:nvGrpSpPr>
        <p:grpSpPr>
          <a:xfrm>
            <a:off x="7121397" y="2563114"/>
            <a:ext cx="579755" cy="495934"/>
            <a:chOff x="7121397" y="2563114"/>
            <a:chExt cx="579755" cy="495934"/>
          </a:xfrm>
        </p:grpSpPr>
        <p:sp>
          <p:nvSpPr>
            <p:cNvPr id="36" name="object 36" descr=""/>
            <p:cNvSpPr/>
            <p:nvPr/>
          </p:nvSpPr>
          <p:spPr>
            <a:xfrm>
              <a:off x="7127747" y="2569464"/>
              <a:ext cx="567055" cy="483234"/>
            </a:xfrm>
            <a:custGeom>
              <a:avLst/>
              <a:gdLst/>
              <a:ahLst/>
              <a:cxnLst/>
              <a:rect l="l" t="t" r="r" b="b"/>
              <a:pathLst>
                <a:path w="567054" h="483235">
                  <a:moveTo>
                    <a:pt x="283463" y="0"/>
                  </a:moveTo>
                  <a:lnTo>
                    <a:pt x="232500" y="3893"/>
                  </a:lnTo>
                  <a:lnTo>
                    <a:pt x="184538" y="15118"/>
                  </a:lnTo>
                  <a:lnTo>
                    <a:pt x="140377" y="32991"/>
                  </a:lnTo>
                  <a:lnTo>
                    <a:pt x="100816" y="56829"/>
                  </a:lnTo>
                  <a:lnTo>
                    <a:pt x="66654" y="85947"/>
                  </a:lnTo>
                  <a:lnTo>
                    <a:pt x="38692" y="119662"/>
                  </a:lnTo>
                  <a:lnTo>
                    <a:pt x="17729" y="157290"/>
                  </a:lnTo>
                  <a:lnTo>
                    <a:pt x="4565" y="198149"/>
                  </a:lnTo>
                  <a:lnTo>
                    <a:pt x="0" y="241554"/>
                  </a:lnTo>
                  <a:lnTo>
                    <a:pt x="4565" y="284958"/>
                  </a:lnTo>
                  <a:lnTo>
                    <a:pt x="17729" y="325817"/>
                  </a:lnTo>
                  <a:lnTo>
                    <a:pt x="38692" y="363445"/>
                  </a:lnTo>
                  <a:lnTo>
                    <a:pt x="66654" y="397160"/>
                  </a:lnTo>
                  <a:lnTo>
                    <a:pt x="100816" y="426278"/>
                  </a:lnTo>
                  <a:lnTo>
                    <a:pt x="140377" y="450116"/>
                  </a:lnTo>
                  <a:lnTo>
                    <a:pt x="184538" y="467989"/>
                  </a:lnTo>
                  <a:lnTo>
                    <a:pt x="232500" y="479214"/>
                  </a:lnTo>
                  <a:lnTo>
                    <a:pt x="283463" y="483108"/>
                  </a:lnTo>
                  <a:lnTo>
                    <a:pt x="334427" y="479214"/>
                  </a:lnTo>
                  <a:lnTo>
                    <a:pt x="382389" y="467989"/>
                  </a:lnTo>
                  <a:lnTo>
                    <a:pt x="426550" y="450116"/>
                  </a:lnTo>
                  <a:lnTo>
                    <a:pt x="466111" y="426278"/>
                  </a:lnTo>
                  <a:lnTo>
                    <a:pt x="500273" y="397160"/>
                  </a:lnTo>
                  <a:lnTo>
                    <a:pt x="528235" y="363445"/>
                  </a:lnTo>
                  <a:lnTo>
                    <a:pt x="549198" y="325817"/>
                  </a:lnTo>
                  <a:lnTo>
                    <a:pt x="562362" y="284958"/>
                  </a:lnTo>
                  <a:lnTo>
                    <a:pt x="566927" y="241554"/>
                  </a:lnTo>
                  <a:lnTo>
                    <a:pt x="562362" y="198149"/>
                  </a:lnTo>
                  <a:lnTo>
                    <a:pt x="549198" y="157290"/>
                  </a:lnTo>
                  <a:lnTo>
                    <a:pt x="528235" y="119662"/>
                  </a:lnTo>
                  <a:lnTo>
                    <a:pt x="500273" y="85947"/>
                  </a:lnTo>
                  <a:lnTo>
                    <a:pt x="466111" y="56829"/>
                  </a:lnTo>
                  <a:lnTo>
                    <a:pt x="426550" y="32991"/>
                  </a:lnTo>
                  <a:lnTo>
                    <a:pt x="382389" y="15118"/>
                  </a:lnTo>
                  <a:lnTo>
                    <a:pt x="334427" y="3893"/>
                  </a:lnTo>
                  <a:lnTo>
                    <a:pt x="283463" y="0"/>
                  </a:lnTo>
                  <a:close/>
                </a:path>
              </a:pathLst>
            </a:custGeom>
            <a:solidFill>
              <a:srgbClr val="9F238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7127747" y="2569464"/>
              <a:ext cx="567055" cy="483234"/>
            </a:xfrm>
            <a:custGeom>
              <a:avLst/>
              <a:gdLst/>
              <a:ahLst/>
              <a:cxnLst/>
              <a:rect l="l" t="t" r="r" b="b"/>
              <a:pathLst>
                <a:path w="567054" h="483235">
                  <a:moveTo>
                    <a:pt x="0" y="241554"/>
                  </a:moveTo>
                  <a:lnTo>
                    <a:pt x="4565" y="198149"/>
                  </a:lnTo>
                  <a:lnTo>
                    <a:pt x="17729" y="157290"/>
                  </a:lnTo>
                  <a:lnTo>
                    <a:pt x="38692" y="119662"/>
                  </a:lnTo>
                  <a:lnTo>
                    <a:pt x="66654" y="85947"/>
                  </a:lnTo>
                  <a:lnTo>
                    <a:pt x="100816" y="56829"/>
                  </a:lnTo>
                  <a:lnTo>
                    <a:pt x="140377" y="32991"/>
                  </a:lnTo>
                  <a:lnTo>
                    <a:pt x="184538" y="15118"/>
                  </a:lnTo>
                  <a:lnTo>
                    <a:pt x="232500" y="3893"/>
                  </a:lnTo>
                  <a:lnTo>
                    <a:pt x="283463" y="0"/>
                  </a:lnTo>
                  <a:lnTo>
                    <a:pt x="334427" y="3893"/>
                  </a:lnTo>
                  <a:lnTo>
                    <a:pt x="382389" y="15118"/>
                  </a:lnTo>
                  <a:lnTo>
                    <a:pt x="426550" y="32991"/>
                  </a:lnTo>
                  <a:lnTo>
                    <a:pt x="466111" y="56829"/>
                  </a:lnTo>
                  <a:lnTo>
                    <a:pt x="500273" y="85947"/>
                  </a:lnTo>
                  <a:lnTo>
                    <a:pt x="528235" y="119662"/>
                  </a:lnTo>
                  <a:lnTo>
                    <a:pt x="549198" y="157290"/>
                  </a:lnTo>
                  <a:lnTo>
                    <a:pt x="562362" y="198149"/>
                  </a:lnTo>
                  <a:lnTo>
                    <a:pt x="566927" y="241554"/>
                  </a:lnTo>
                  <a:lnTo>
                    <a:pt x="562362" y="284958"/>
                  </a:lnTo>
                  <a:lnTo>
                    <a:pt x="549198" y="325817"/>
                  </a:lnTo>
                  <a:lnTo>
                    <a:pt x="528235" y="363445"/>
                  </a:lnTo>
                  <a:lnTo>
                    <a:pt x="500273" y="397160"/>
                  </a:lnTo>
                  <a:lnTo>
                    <a:pt x="466111" y="426278"/>
                  </a:lnTo>
                  <a:lnTo>
                    <a:pt x="426550" y="450116"/>
                  </a:lnTo>
                  <a:lnTo>
                    <a:pt x="382389" y="467989"/>
                  </a:lnTo>
                  <a:lnTo>
                    <a:pt x="334427" y="479214"/>
                  </a:lnTo>
                  <a:lnTo>
                    <a:pt x="283463" y="483108"/>
                  </a:lnTo>
                  <a:lnTo>
                    <a:pt x="232500" y="479214"/>
                  </a:lnTo>
                  <a:lnTo>
                    <a:pt x="184538" y="467989"/>
                  </a:lnTo>
                  <a:lnTo>
                    <a:pt x="140377" y="450116"/>
                  </a:lnTo>
                  <a:lnTo>
                    <a:pt x="100816" y="426278"/>
                  </a:lnTo>
                  <a:lnTo>
                    <a:pt x="66654" y="397160"/>
                  </a:lnTo>
                  <a:lnTo>
                    <a:pt x="38692" y="363445"/>
                  </a:lnTo>
                  <a:lnTo>
                    <a:pt x="17729" y="325817"/>
                  </a:lnTo>
                  <a:lnTo>
                    <a:pt x="4565" y="284958"/>
                  </a:lnTo>
                  <a:lnTo>
                    <a:pt x="0" y="241554"/>
                  </a:lnTo>
                  <a:close/>
                </a:path>
              </a:pathLst>
            </a:custGeom>
            <a:ln w="12192">
              <a:solidFill>
                <a:srgbClr val="9F238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8" name="object 38" descr=""/>
          <p:cNvSpPr txBox="1"/>
          <p:nvPr/>
        </p:nvSpPr>
        <p:spPr>
          <a:xfrm>
            <a:off x="7297039" y="2715209"/>
            <a:ext cx="2324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25">
                <a:solidFill>
                  <a:srgbClr val="FFFFFF"/>
                </a:solidFill>
                <a:latin typeface="Calibri"/>
                <a:cs typeface="Calibri"/>
              </a:rPr>
              <a:t>Nov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39" name="object 39" descr=""/>
          <p:cNvGrpSpPr/>
          <p:nvPr/>
        </p:nvGrpSpPr>
        <p:grpSpPr>
          <a:xfrm>
            <a:off x="7760207" y="2599944"/>
            <a:ext cx="920750" cy="495300"/>
            <a:chOff x="7760207" y="2599944"/>
            <a:chExt cx="920750" cy="495300"/>
          </a:xfrm>
        </p:grpSpPr>
        <p:sp>
          <p:nvSpPr>
            <p:cNvPr id="40" name="object 40" descr=""/>
            <p:cNvSpPr/>
            <p:nvPr/>
          </p:nvSpPr>
          <p:spPr>
            <a:xfrm>
              <a:off x="7766303" y="2606040"/>
              <a:ext cx="908685" cy="483234"/>
            </a:xfrm>
            <a:custGeom>
              <a:avLst/>
              <a:gdLst/>
              <a:ahLst/>
              <a:cxnLst/>
              <a:rect l="l" t="t" r="r" b="b"/>
              <a:pathLst>
                <a:path w="908684" h="483235">
                  <a:moveTo>
                    <a:pt x="454151" y="0"/>
                  </a:moveTo>
                  <a:lnTo>
                    <a:pt x="392525" y="2206"/>
                  </a:lnTo>
                  <a:lnTo>
                    <a:pt x="333419" y="8632"/>
                  </a:lnTo>
                  <a:lnTo>
                    <a:pt x="277373" y="18990"/>
                  </a:lnTo>
                  <a:lnTo>
                    <a:pt x="224931" y="32991"/>
                  </a:lnTo>
                  <a:lnTo>
                    <a:pt x="176631" y="50348"/>
                  </a:lnTo>
                  <a:lnTo>
                    <a:pt x="133016" y="70770"/>
                  </a:lnTo>
                  <a:lnTo>
                    <a:pt x="94627" y="93971"/>
                  </a:lnTo>
                  <a:lnTo>
                    <a:pt x="62004" y="119662"/>
                  </a:lnTo>
                  <a:lnTo>
                    <a:pt x="35688" y="147554"/>
                  </a:lnTo>
                  <a:lnTo>
                    <a:pt x="4145" y="208788"/>
                  </a:lnTo>
                  <a:lnTo>
                    <a:pt x="0" y="241554"/>
                  </a:lnTo>
                  <a:lnTo>
                    <a:pt x="4145" y="274319"/>
                  </a:lnTo>
                  <a:lnTo>
                    <a:pt x="35688" y="335553"/>
                  </a:lnTo>
                  <a:lnTo>
                    <a:pt x="62004" y="363445"/>
                  </a:lnTo>
                  <a:lnTo>
                    <a:pt x="94627" y="389136"/>
                  </a:lnTo>
                  <a:lnTo>
                    <a:pt x="133016" y="412337"/>
                  </a:lnTo>
                  <a:lnTo>
                    <a:pt x="176631" y="432759"/>
                  </a:lnTo>
                  <a:lnTo>
                    <a:pt x="224931" y="450116"/>
                  </a:lnTo>
                  <a:lnTo>
                    <a:pt x="277373" y="464117"/>
                  </a:lnTo>
                  <a:lnTo>
                    <a:pt x="333419" y="474475"/>
                  </a:lnTo>
                  <a:lnTo>
                    <a:pt x="392525" y="480901"/>
                  </a:lnTo>
                  <a:lnTo>
                    <a:pt x="454151" y="483108"/>
                  </a:lnTo>
                  <a:lnTo>
                    <a:pt x="515778" y="480901"/>
                  </a:lnTo>
                  <a:lnTo>
                    <a:pt x="574884" y="474475"/>
                  </a:lnTo>
                  <a:lnTo>
                    <a:pt x="630930" y="464117"/>
                  </a:lnTo>
                  <a:lnTo>
                    <a:pt x="683372" y="450116"/>
                  </a:lnTo>
                  <a:lnTo>
                    <a:pt x="731672" y="432759"/>
                  </a:lnTo>
                  <a:lnTo>
                    <a:pt x="775287" y="412337"/>
                  </a:lnTo>
                  <a:lnTo>
                    <a:pt x="813676" y="389136"/>
                  </a:lnTo>
                  <a:lnTo>
                    <a:pt x="846299" y="363445"/>
                  </a:lnTo>
                  <a:lnTo>
                    <a:pt x="872615" y="335553"/>
                  </a:lnTo>
                  <a:lnTo>
                    <a:pt x="904158" y="274319"/>
                  </a:lnTo>
                  <a:lnTo>
                    <a:pt x="908303" y="241554"/>
                  </a:lnTo>
                  <a:lnTo>
                    <a:pt x="904158" y="208788"/>
                  </a:lnTo>
                  <a:lnTo>
                    <a:pt x="872615" y="147554"/>
                  </a:lnTo>
                  <a:lnTo>
                    <a:pt x="846299" y="119662"/>
                  </a:lnTo>
                  <a:lnTo>
                    <a:pt x="813676" y="93971"/>
                  </a:lnTo>
                  <a:lnTo>
                    <a:pt x="775287" y="70770"/>
                  </a:lnTo>
                  <a:lnTo>
                    <a:pt x="731672" y="50348"/>
                  </a:lnTo>
                  <a:lnTo>
                    <a:pt x="683372" y="32991"/>
                  </a:lnTo>
                  <a:lnTo>
                    <a:pt x="630930" y="18990"/>
                  </a:lnTo>
                  <a:lnTo>
                    <a:pt x="574884" y="8632"/>
                  </a:lnTo>
                  <a:lnTo>
                    <a:pt x="515778" y="2206"/>
                  </a:lnTo>
                  <a:lnTo>
                    <a:pt x="454151" y="0"/>
                  </a:lnTo>
                  <a:close/>
                </a:path>
              </a:pathLst>
            </a:custGeom>
            <a:solidFill>
              <a:srgbClr val="9F238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7766303" y="2606040"/>
              <a:ext cx="908685" cy="483234"/>
            </a:xfrm>
            <a:custGeom>
              <a:avLst/>
              <a:gdLst/>
              <a:ahLst/>
              <a:cxnLst/>
              <a:rect l="l" t="t" r="r" b="b"/>
              <a:pathLst>
                <a:path w="908684" h="483235">
                  <a:moveTo>
                    <a:pt x="0" y="241554"/>
                  </a:moveTo>
                  <a:lnTo>
                    <a:pt x="16222" y="177359"/>
                  </a:lnTo>
                  <a:lnTo>
                    <a:pt x="62004" y="119662"/>
                  </a:lnTo>
                  <a:lnTo>
                    <a:pt x="94627" y="93971"/>
                  </a:lnTo>
                  <a:lnTo>
                    <a:pt x="133016" y="70770"/>
                  </a:lnTo>
                  <a:lnTo>
                    <a:pt x="176631" y="50348"/>
                  </a:lnTo>
                  <a:lnTo>
                    <a:pt x="224931" y="32991"/>
                  </a:lnTo>
                  <a:lnTo>
                    <a:pt x="277373" y="18990"/>
                  </a:lnTo>
                  <a:lnTo>
                    <a:pt x="333419" y="8632"/>
                  </a:lnTo>
                  <a:lnTo>
                    <a:pt x="392525" y="2206"/>
                  </a:lnTo>
                  <a:lnTo>
                    <a:pt x="454151" y="0"/>
                  </a:lnTo>
                  <a:lnTo>
                    <a:pt x="515778" y="2206"/>
                  </a:lnTo>
                  <a:lnTo>
                    <a:pt x="574884" y="8632"/>
                  </a:lnTo>
                  <a:lnTo>
                    <a:pt x="630930" y="18990"/>
                  </a:lnTo>
                  <a:lnTo>
                    <a:pt x="683372" y="32991"/>
                  </a:lnTo>
                  <a:lnTo>
                    <a:pt x="731672" y="50348"/>
                  </a:lnTo>
                  <a:lnTo>
                    <a:pt x="775287" y="70770"/>
                  </a:lnTo>
                  <a:lnTo>
                    <a:pt x="813676" y="93971"/>
                  </a:lnTo>
                  <a:lnTo>
                    <a:pt x="846299" y="119662"/>
                  </a:lnTo>
                  <a:lnTo>
                    <a:pt x="872615" y="147554"/>
                  </a:lnTo>
                  <a:lnTo>
                    <a:pt x="904158" y="208788"/>
                  </a:lnTo>
                  <a:lnTo>
                    <a:pt x="908303" y="241554"/>
                  </a:lnTo>
                  <a:lnTo>
                    <a:pt x="904158" y="274319"/>
                  </a:lnTo>
                  <a:lnTo>
                    <a:pt x="872615" y="335553"/>
                  </a:lnTo>
                  <a:lnTo>
                    <a:pt x="846299" y="363445"/>
                  </a:lnTo>
                  <a:lnTo>
                    <a:pt x="813676" y="389136"/>
                  </a:lnTo>
                  <a:lnTo>
                    <a:pt x="775287" y="412337"/>
                  </a:lnTo>
                  <a:lnTo>
                    <a:pt x="731672" y="432759"/>
                  </a:lnTo>
                  <a:lnTo>
                    <a:pt x="683372" y="450116"/>
                  </a:lnTo>
                  <a:lnTo>
                    <a:pt x="630930" y="464117"/>
                  </a:lnTo>
                  <a:lnTo>
                    <a:pt x="574884" y="474475"/>
                  </a:lnTo>
                  <a:lnTo>
                    <a:pt x="515778" y="480901"/>
                  </a:lnTo>
                  <a:lnTo>
                    <a:pt x="454151" y="483108"/>
                  </a:lnTo>
                  <a:lnTo>
                    <a:pt x="392525" y="480901"/>
                  </a:lnTo>
                  <a:lnTo>
                    <a:pt x="333419" y="474475"/>
                  </a:lnTo>
                  <a:lnTo>
                    <a:pt x="277373" y="464117"/>
                  </a:lnTo>
                  <a:lnTo>
                    <a:pt x="224931" y="450116"/>
                  </a:lnTo>
                  <a:lnTo>
                    <a:pt x="176631" y="432759"/>
                  </a:lnTo>
                  <a:lnTo>
                    <a:pt x="133016" y="412337"/>
                  </a:lnTo>
                  <a:lnTo>
                    <a:pt x="94627" y="389136"/>
                  </a:lnTo>
                  <a:lnTo>
                    <a:pt x="62004" y="363445"/>
                  </a:lnTo>
                  <a:lnTo>
                    <a:pt x="35688" y="335553"/>
                  </a:lnTo>
                  <a:lnTo>
                    <a:pt x="4145" y="274319"/>
                  </a:lnTo>
                  <a:lnTo>
                    <a:pt x="0" y="241554"/>
                  </a:lnTo>
                  <a:close/>
                </a:path>
              </a:pathLst>
            </a:custGeom>
            <a:ln w="12192">
              <a:solidFill>
                <a:srgbClr val="9F238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2" name="object 42" descr=""/>
          <p:cNvSpPr txBox="1"/>
          <p:nvPr/>
        </p:nvSpPr>
        <p:spPr>
          <a:xfrm>
            <a:off x="7982457" y="2752089"/>
            <a:ext cx="47815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>
                <a:solidFill>
                  <a:srgbClr val="FFFFFF"/>
                </a:solidFill>
                <a:latin typeface="Calibri"/>
                <a:cs typeface="Calibri"/>
              </a:rPr>
              <a:t>Jan</a:t>
            </a:r>
            <a:r>
              <a:rPr dirty="0" sz="1000" spc="-20">
                <a:solidFill>
                  <a:srgbClr val="FFFFFF"/>
                </a:solidFill>
                <a:latin typeface="Calibri"/>
                <a:cs typeface="Calibri"/>
              </a:rPr>
              <a:t> 2025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3" name="object 43" descr=""/>
          <p:cNvSpPr txBox="1"/>
          <p:nvPr/>
        </p:nvSpPr>
        <p:spPr>
          <a:xfrm>
            <a:off x="2793873" y="3115183"/>
            <a:ext cx="655320" cy="17030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PDSA</a:t>
            </a:r>
            <a:r>
              <a:rPr dirty="0" sz="1100" spc="-45" b="1">
                <a:latin typeface="Arial"/>
                <a:cs typeface="Arial"/>
              </a:rPr>
              <a:t> </a:t>
            </a:r>
            <a:r>
              <a:rPr dirty="0" sz="1100" spc="-50" b="1">
                <a:latin typeface="Arial"/>
                <a:cs typeface="Arial"/>
              </a:rPr>
              <a:t>4</a:t>
            </a:r>
            <a:endParaRPr sz="11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dirty="0" sz="1100" i="1">
                <a:latin typeface="Arial"/>
                <a:cs typeface="Arial"/>
              </a:rPr>
              <a:t>Unit</a:t>
            </a:r>
            <a:r>
              <a:rPr dirty="0" sz="1100" spc="-30" i="1">
                <a:latin typeface="Arial"/>
                <a:cs typeface="Arial"/>
              </a:rPr>
              <a:t> </a:t>
            </a:r>
            <a:r>
              <a:rPr dirty="0" sz="1100" spc="-25" i="1">
                <a:latin typeface="Arial"/>
                <a:cs typeface="Arial"/>
              </a:rPr>
              <a:t>in</a:t>
            </a:r>
            <a:r>
              <a:rPr dirty="0" sz="1100" spc="-25" i="1">
                <a:latin typeface="Arial"/>
                <a:cs typeface="Arial"/>
              </a:rPr>
              <a:t> </a:t>
            </a:r>
            <a:r>
              <a:rPr dirty="0" sz="1100" spc="-10" i="1">
                <a:latin typeface="Arial"/>
                <a:cs typeface="Arial"/>
              </a:rPr>
              <a:t>Gatineau. </a:t>
            </a:r>
            <a:r>
              <a:rPr dirty="0" sz="1100" spc="-20">
                <a:latin typeface="Arial"/>
                <a:cs typeface="Arial"/>
              </a:rPr>
              <a:t>Test </a:t>
            </a:r>
            <a:r>
              <a:rPr dirty="0" sz="1100" spc="-10">
                <a:latin typeface="Arial"/>
                <a:cs typeface="Arial"/>
              </a:rPr>
              <a:t>admission process </a:t>
            </a:r>
            <a:r>
              <a:rPr dirty="0" sz="1100">
                <a:latin typeface="Arial"/>
                <a:cs typeface="Arial"/>
              </a:rPr>
              <a:t>and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catch </a:t>
            </a:r>
            <a:r>
              <a:rPr dirty="0" sz="1100" spc="-25">
                <a:latin typeface="Arial"/>
                <a:cs typeface="Arial"/>
              </a:rPr>
              <a:t>up</a:t>
            </a:r>
            <a:r>
              <a:rPr dirty="0" sz="1100" spc="5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existing residents</a:t>
            </a:r>
            <a:endParaRPr sz="1100">
              <a:latin typeface="Arial"/>
              <a:cs typeface="Arial"/>
            </a:endParaRPr>
          </a:p>
        </p:txBody>
      </p:sp>
      <p:sp>
        <p:nvSpPr>
          <p:cNvPr id="44" name="object 44" descr=""/>
          <p:cNvSpPr txBox="1"/>
          <p:nvPr/>
        </p:nvSpPr>
        <p:spPr>
          <a:xfrm>
            <a:off x="4387341" y="3118180"/>
            <a:ext cx="594360" cy="5302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100" spc="-10" b="1">
                <a:latin typeface="Arial"/>
                <a:cs typeface="Arial"/>
              </a:rPr>
              <a:t>Scale </a:t>
            </a:r>
            <a:r>
              <a:rPr dirty="0" sz="1100" spc="-10" i="1">
                <a:latin typeface="Arial"/>
                <a:cs typeface="Arial"/>
              </a:rPr>
              <a:t>Gatineau</a:t>
            </a:r>
            <a:r>
              <a:rPr dirty="0" sz="1100" spc="-10" i="1">
                <a:latin typeface="Arial"/>
                <a:cs typeface="Arial"/>
              </a:rPr>
              <a:t> building</a:t>
            </a:r>
            <a:endParaRPr sz="1100">
              <a:latin typeface="Arial"/>
              <a:cs typeface="Arial"/>
            </a:endParaRPr>
          </a:p>
        </p:txBody>
      </p:sp>
      <p:sp>
        <p:nvSpPr>
          <p:cNvPr id="45" name="object 45" descr=""/>
          <p:cNvSpPr txBox="1"/>
          <p:nvPr/>
        </p:nvSpPr>
        <p:spPr>
          <a:xfrm>
            <a:off x="5355463" y="3099054"/>
            <a:ext cx="727710" cy="528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100" spc="-10" b="1">
                <a:latin typeface="Arial"/>
                <a:cs typeface="Arial"/>
              </a:rPr>
              <a:t>Implement </a:t>
            </a:r>
            <a:r>
              <a:rPr dirty="0" sz="1100" i="1">
                <a:latin typeface="Arial"/>
                <a:cs typeface="Arial"/>
              </a:rPr>
              <a:t>Unit</a:t>
            </a:r>
            <a:r>
              <a:rPr dirty="0" sz="1100" spc="-30" i="1">
                <a:latin typeface="Arial"/>
                <a:cs typeface="Arial"/>
              </a:rPr>
              <a:t> </a:t>
            </a:r>
            <a:r>
              <a:rPr dirty="0" sz="1100" spc="-25" i="1">
                <a:latin typeface="Arial"/>
                <a:cs typeface="Arial"/>
              </a:rPr>
              <a:t>in</a:t>
            </a:r>
            <a:r>
              <a:rPr dirty="0" sz="1100" spc="-25" i="1">
                <a:latin typeface="Arial"/>
                <a:cs typeface="Arial"/>
              </a:rPr>
              <a:t> </a:t>
            </a:r>
            <a:r>
              <a:rPr dirty="0" sz="1100" spc="-10" i="1">
                <a:latin typeface="Arial"/>
                <a:cs typeface="Arial"/>
              </a:rPr>
              <a:t>Ottawa</a:t>
            </a:r>
            <a:endParaRPr sz="1100">
              <a:latin typeface="Arial"/>
              <a:cs typeface="Arial"/>
            </a:endParaRPr>
          </a:p>
        </p:txBody>
      </p:sp>
      <p:sp>
        <p:nvSpPr>
          <p:cNvPr id="46" name="object 46" descr=""/>
          <p:cNvSpPr txBox="1"/>
          <p:nvPr/>
        </p:nvSpPr>
        <p:spPr>
          <a:xfrm>
            <a:off x="6307582" y="3100197"/>
            <a:ext cx="506095" cy="528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100" spc="-10" b="1">
                <a:latin typeface="Arial"/>
                <a:cs typeface="Arial"/>
              </a:rPr>
              <a:t>Scale </a:t>
            </a:r>
            <a:r>
              <a:rPr dirty="0" sz="1100" spc="-10" i="1">
                <a:latin typeface="Arial"/>
                <a:cs typeface="Arial"/>
              </a:rPr>
              <a:t>Ottawa</a:t>
            </a:r>
            <a:r>
              <a:rPr dirty="0" sz="1100" spc="-10" i="1">
                <a:latin typeface="Arial"/>
                <a:cs typeface="Arial"/>
              </a:rPr>
              <a:t> building</a:t>
            </a:r>
            <a:endParaRPr sz="1100">
              <a:latin typeface="Arial"/>
              <a:cs typeface="Arial"/>
            </a:endParaRPr>
          </a:p>
        </p:txBody>
      </p:sp>
      <p:sp>
        <p:nvSpPr>
          <p:cNvPr id="47" name="object 47" descr=""/>
          <p:cNvSpPr txBox="1"/>
          <p:nvPr/>
        </p:nvSpPr>
        <p:spPr>
          <a:xfrm>
            <a:off x="7062596" y="3104134"/>
            <a:ext cx="727710" cy="528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100" spc="-10" b="1">
                <a:latin typeface="Arial"/>
                <a:cs typeface="Arial"/>
              </a:rPr>
              <a:t>Implement </a:t>
            </a:r>
            <a:r>
              <a:rPr dirty="0" sz="1100" i="1">
                <a:latin typeface="Arial"/>
                <a:cs typeface="Arial"/>
              </a:rPr>
              <a:t>Unit</a:t>
            </a:r>
            <a:r>
              <a:rPr dirty="0" sz="1100" spc="-30" i="1">
                <a:latin typeface="Arial"/>
                <a:cs typeface="Arial"/>
              </a:rPr>
              <a:t> </a:t>
            </a:r>
            <a:r>
              <a:rPr dirty="0" sz="1100" spc="-25" i="1">
                <a:latin typeface="Arial"/>
                <a:cs typeface="Arial"/>
              </a:rPr>
              <a:t>in</a:t>
            </a:r>
            <a:r>
              <a:rPr dirty="0" sz="1100" spc="-25" i="1">
                <a:latin typeface="Arial"/>
                <a:cs typeface="Arial"/>
              </a:rPr>
              <a:t> </a:t>
            </a:r>
            <a:r>
              <a:rPr dirty="0" sz="1100" spc="-10" i="1">
                <a:latin typeface="Arial"/>
                <a:cs typeface="Arial"/>
              </a:rPr>
              <a:t>Rideau</a:t>
            </a:r>
            <a:endParaRPr sz="1100">
              <a:latin typeface="Arial"/>
              <a:cs typeface="Arial"/>
            </a:endParaRPr>
          </a:p>
        </p:txBody>
      </p:sp>
      <p:sp>
        <p:nvSpPr>
          <p:cNvPr id="48" name="object 48" descr=""/>
          <p:cNvSpPr txBox="1"/>
          <p:nvPr/>
        </p:nvSpPr>
        <p:spPr>
          <a:xfrm>
            <a:off x="7970266" y="3107512"/>
            <a:ext cx="506095" cy="5302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100" spc="-10" b="1">
                <a:latin typeface="Arial"/>
                <a:cs typeface="Arial"/>
              </a:rPr>
              <a:t>Scale </a:t>
            </a:r>
            <a:r>
              <a:rPr dirty="0" sz="1100" spc="-10" i="1">
                <a:latin typeface="Arial"/>
                <a:cs typeface="Arial"/>
              </a:rPr>
              <a:t>Rideau</a:t>
            </a:r>
            <a:r>
              <a:rPr dirty="0" sz="1100" spc="-10" i="1">
                <a:latin typeface="Arial"/>
                <a:cs typeface="Arial"/>
              </a:rPr>
              <a:t> building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144000" cy="1268095"/>
          </a:xfrm>
          <a:custGeom>
            <a:avLst/>
            <a:gdLst/>
            <a:ahLst/>
            <a:cxnLst/>
            <a:rect l="l" t="t" r="r" b="b"/>
            <a:pathLst>
              <a:path w="9144000" h="1268095">
                <a:moveTo>
                  <a:pt x="9144000" y="0"/>
                </a:moveTo>
                <a:lnTo>
                  <a:pt x="0" y="0"/>
                </a:lnTo>
                <a:lnTo>
                  <a:pt x="0" y="1267967"/>
                </a:lnTo>
                <a:lnTo>
                  <a:pt x="9144000" y="1267967"/>
                </a:lnTo>
                <a:lnTo>
                  <a:pt x="9144000" y="0"/>
                </a:lnTo>
                <a:close/>
              </a:path>
            </a:pathLst>
          </a:custGeom>
          <a:solidFill>
            <a:srgbClr val="FFDD5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2445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>
                <a:solidFill>
                  <a:srgbClr val="5F249F"/>
                </a:solidFill>
              </a:rPr>
              <a:t>Next</a:t>
            </a:r>
            <a:r>
              <a:rPr dirty="0" spc="-75">
                <a:solidFill>
                  <a:srgbClr val="5F249F"/>
                </a:solidFill>
              </a:rPr>
              <a:t> </a:t>
            </a:r>
            <a:r>
              <a:rPr dirty="0" spc="-10">
                <a:solidFill>
                  <a:srgbClr val="5F249F"/>
                </a:solidFill>
              </a:rPr>
              <a:t>Steps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78993" rIns="0" bIns="0" rtlCol="0" vert="horz">
            <a:spAutoFit/>
          </a:bodyPr>
          <a:lstStyle/>
          <a:p>
            <a:pPr marL="240029" marR="491490" indent="-227329">
              <a:lnSpc>
                <a:spcPct val="90000"/>
              </a:lnSpc>
              <a:spcBef>
                <a:spcPts val="430"/>
              </a:spcBef>
              <a:buClr>
                <a:srgbClr val="C54096"/>
              </a:buClr>
              <a:buChar char="•"/>
              <a:tabLst>
                <a:tab pos="241300" algn="l"/>
              </a:tabLst>
            </a:pPr>
            <a:r>
              <a:rPr dirty="0" sz="2800" b="0">
                <a:latin typeface="Arial"/>
                <a:cs typeface="Arial"/>
              </a:rPr>
              <a:t>Plan</a:t>
            </a:r>
            <a:r>
              <a:rPr dirty="0" sz="2800" spc="-95" b="0">
                <a:latin typeface="Arial"/>
                <a:cs typeface="Arial"/>
              </a:rPr>
              <a:t> </a:t>
            </a:r>
            <a:r>
              <a:rPr dirty="0" sz="2800" b="0">
                <a:latin typeface="Arial"/>
                <a:cs typeface="Arial"/>
              </a:rPr>
              <a:t>staff</a:t>
            </a:r>
            <a:r>
              <a:rPr dirty="0" sz="2800" spc="-110" b="0">
                <a:latin typeface="Arial"/>
                <a:cs typeface="Arial"/>
              </a:rPr>
              <a:t> </a:t>
            </a:r>
            <a:r>
              <a:rPr dirty="0" sz="2800" b="0">
                <a:latin typeface="Arial"/>
                <a:cs typeface="Arial"/>
              </a:rPr>
              <a:t>training</a:t>
            </a:r>
            <a:r>
              <a:rPr dirty="0" sz="2800" spc="-75" b="0">
                <a:latin typeface="Arial"/>
                <a:cs typeface="Arial"/>
              </a:rPr>
              <a:t> </a:t>
            </a:r>
            <a:r>
              <a:rPr dirty="0" sz="2800" b="0">
                <a:latin typeface="Arial"/>
                <a:cs typeface="Arial"/>
              </a:rPr>
              <a:t>for</a:t>
            </a:r>
            <a:r>
              <a:rPr dirty="0" sz="2800" spc="-95" b="0">
                <a:latin typeface="Arial"/>
                <a:cs typeface="Arial"/>
              </a:rPr>
              <a:t> </a:t>
            </a:r>
            <a:r>
              <a:rPr dirty="0" sz="2800" b="0">
                <a:latin typeface="Arial"/>
                <a:cs typeface="Arial"/>
              </a:rPr>
              <a:t>implementation</a:t>
            </a:r>
            <a:r>
              <a:rPr dirty="0" sz="2800" spc="-65" b="0">
                <a:latin typeface="Arial"/>
                <a:cs typeface="Arial"/>
              </a:rPr>
              <a:t> </a:t>
            </a:r>
            <a:r>
              <a:rPr dirty="0" sz="2800" b="0">
                <a:latin typeface="Arial"/>
                <a:cs typeface="Arial"/>
              </a:rPr>
              <a:t>with</a:t>
            </a:r>
            <a:r>
              <a:rPr dirty="0" sz="2800" spc="-95" b="0">
                <a:latin typeface="Arial"/>
                <a:cs typeface="Arial"/>
              </a:rPr>
              <a:t> </a:t>
            </a:r>
            <a:r>
              <a:rPr dirty="0" sz="2800" spc="-50" b="0">
                <a:latin typeface="Arial"/>
                <a:cs typeface="Arial"/>
              </a:rPr>
              <a:t>a </a:t>
            </a:r>
            <a:r>
              <a:rPr dirty="0" sz="2800" spc="-50" b="0">
                <a:latin typeface="Arial"/>
                <a:cs typeface="Arial"/>
              </a:rPr>
              <a:t>	</a:t>
            </a:r>
            <a:r>
              <a:rPr dirty="0" sz="2800" b="0">
                <a:latin typeface="Arial"/>
                <a:cs typeface="Arial"/>
              </a:rPr>
              <a:t>focus</a:t>
            </a:r>
            <a:r>
              <a:rPr dirty="0" sz="2800" spc="-80" b="0">
                <a:latin typeface="Arial"/>
                <a:cs typeface="Arial"/>
              </a:rPr>
              <a:t> </a:t>
            </a:r>
            <a:r>
              <a:rPr dirty="0" sz="2800" b="0">
                <a:latin typeface="Arial"/>
                <a:cs typeface="Arial"/>
              </a:rPr>
              <a:t>on</a:t>
            </a:r>
            <a:r>
              <a:rPr dirty="0" sz="2800" spc="-60" b="0">
                <a:latin typeface="Arial"/>
                <a:cs typeface="Arial"/>
              </a:rPr>
              <a:t> </a:t>
            </a:r>
            <a:r>
              <a:rPr dirty="0" sz="2800" b="0">
                <a:latin typeface="Arial"/>
                <a:cs typeface="Arial"/>
              </a:rPr>
              <a:t>process</a:t>
            </a:r>
            <a:r>
              <a:rPr dirty="0" sz="2800" spc="-80" b="0">
                <a:latin typeface="Arial"/>
                <a:cs typeface="Arial"/>
              </a:rPr>
              <a:t> </a:t>
            </a:r>
            <a:r>
              <a:rPr dirty="0" sz="2800" b="0">
                <a:latin typeface="Arial"/>
                <a:cs typeface="Arial"/>
              </a:rPr>
              <a:t>and</a:t>
            </a:r>
            <a:r>
              <a:rPr dirty="0" sz="2800" spc="-60" b="0">
                <a:latin typeface="Arial"/>
                <a:cs typeface="Arial"/>
              </a:rPr>
              <a:t> </a:t>
            </a:r>
            <a:r>
              <a:rPr dirty="0" sz="2800" b="0">
                <a:latin typeface="Arial"/>
                <a:cs typeface="Arial"/>
              </a:rPr>
              <a:t>social</a:t>
            </a:r>
            <a:r>
              <a:rPr dirty="0" sz="2800" spc="-75" b="0">
                <a:latin typeface="Arial"/>
                <a:cs typeface="Arial"/>
              </a:rPr>
              <a:t> </a:t>
            </a:r>
            <a:r>
              <a:rPr dirty="0" sz="2800" spc="-10" b="0">
                <a:latin typeface="Arial"/>
                <a:cs typeface="Arial"/>
              </a:rPr>
              <a:t>engagement 	strategies.</a:t>
            </a:r>
            <a:endParaRPr sz="280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spcBef>
                <a:spcPts val="660"/>
              </a:spcBef>
              <a:buClr>
                <a:srgbClr val="C54096"/>
              </a:buClr>
              <a:buChar char="•"/>
              <a:tabLst>
                <a:tab pos="240029" algn="l"/>
              </a:tabLst>
            </a:pPr>
            <a:r>
              <a:rPr dirty="0" sz="2800" b="0">
                <a:latin typeface="Arial"/>
                <a:cs typeface="Arial"/>
              </a:rPr>
              <a:t>High</a:t>
            </a:r>
            <a:r>
              <a:rPr dirty="0" sz="2800" spc="-75" b="0">
                <a:latin typeface="Arial"/>
                <a:cs typeface="Arial"/>
              </a:rPr>
              <a:t> </a:t>
            </a:r>
            <a:r>
              <a:rPr dirty="0" sz="2800" b="0">
                <a:latin typeface="Arial"/>
                <a:cs typeface="Arial"/>
              </a:rPr>
              <a:t>level</a:t>
            </a:r>
            <a:r>
              <a:rPr dirty="0" sz="2800" spc="-85" b="0">
                <a:latin typeface="Arial"/>
                <a:cs typeface="Arial"/>
              </a:rPr>
              <a:t> </a:t>
            </a:r>
            <a:r>
              <a:rPr dirty="0" sz="2800" b="0">
                <a:latin typeface="Arial"/>
                <a:cs typeface="Arial"/>
              </a:rPr>
              <a:t>discussions</a:t>
            </a:r>
            <a:r>
              <a:rPr dirty="0" sz="2800" spc="-90" b="0">
                <a:latin typeface="Arial"/>
                <a:cs typeface="Arial"/>
              </a:rPr>
              <a:t> </a:t>
            </a:r>
            <a:r>
              <a:rPr dirty="0" sz="2800" b="0">
                <a:latin typeface="Arial"/>
                <a:cs typeface="Arial"/>
              </a:rPr>
              <a:t>on</a:t>
            </a:r>
            <a:r>
              <a:rPr dirty="0" sz="2800" spc="-90" b="0">
                <a:latin typeface="Arial"/>
                <a:cs typeface="Arial"/>
              </a:rPr>
              <a:t> </a:t>
            </a:r>
            <a:r>
              <a:rPr dirty="0" sz="2800" b="0">
                <a:latin typeface="Arial"/>
                <a:cs typeface="Arial"/>
              </a:rPr>
              <a:t>subsequent</a:t>
            </a:r>
            <a:r>
              <a:rPr dirty="0" sz="2800" spc="-85" b="0">
                <a:latin typeface="Arial"/>
                <a:cs typeface="Arial"/>
              </a:rPr>
              <a:t> </a:t>
            </a:r>
            <a:r>
              <a:rPr dirty="0" sz="2800" spc="-10" b="0">
                <a:latin typeface="Arial"/>
                <a:cs typeface="Arial"/>
              </a:rPr>
              <a:t>projects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9F238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76388" y="4119371"/>
            <a:ext cx="1467611" cy="1024127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1045870" y="288747"/>
            <a:ext cx="6291580" cy="3786504"/>
          </a:xfrm>
          <a:prstGeom prst="rect">
            <a:avLst/>
          </a:prstGeom>
        </p:spPr>
        <p:txBody>
          <a:bodyPr wrap="square" lIns="0" tIns="116205" rIns="0" bIns="0" rtlCol="0" vert="horz">
            <a:spAutoFit/>
          </a:bodyPr>
          <a:lstStyle/>
          <a:p>
            <a:pPr marL="12700" marR="5080">
              <a:lnSpc>
                <a:spcPts val="6480"/>
              </a:lnSpc>
              <a:spcBef>
                <a:spcPts val="915"/>
              </a:spcBef>
              <a:tabLst>
                <a:tab pos="3314065" algn="l"/>
              </a:tabLst>
            </a:pPr>
            <a:r>
              <a:rPr dirty="0" sz="6000" spc="-10" b="1">
                <a:solidFill>
                  <a:srgbClr val="FFFFFF"/>
                </a:solidFill>
                <a:latin typeface="Arial"/>
                <a:cs typeface="Arial"/>
              </a:rPr>
              <a:t>Leveraging </a:t>
            </a:r>
            <a:r>
              <a:rPr dirty="0" sz="6000" b="1">
                <a:solidFill>
                  <a:srgbClr val="FFFFFF"/>
                </a:solidFill>
                <a:latin typeface="Arial"/>
                <a:cs typeface="Arial"/>
              </a:rPr>
              <a:t>technology</a:t>
            </a:r>
            <a:r>
              <a:rPr dirty="0" sz="60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000" spc="-25" b="1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6000" spc="-10" b="1">
                <a:solidFill>
                  <a:srgbClr val="FFFFFF"/>
                </a:solidFill>
                <a:latin typeface="Arial"/>
                <a:cs typeface="Arial"/>
              </a:rPr>
              <a:t>enhance</a:t>
            </a:r>
            <a:r>
              <a:rPr dirty="0" sz="6000" b="1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sz="6000" spc="-10" b="1">
                <a:solidFill>
                  <a:srgbClr val="FFFFFF"/>
                </a:solidFill>
                <a:latin typeface="Arial"/>
                <a:cs typeface="Arial"/>
              </a:rPr>
              <a:t>resident engagement</a:t>
            </a:r>
            <a:endParaRPr sz="6000">
              <a:latin typeface="Arial"/>
              <a:cs typeface="Arial"/>
            </a:endParaRPr>
          </a:p>
          <a:p>
            <a:pPr marL="354965" indent="-342265">
              <a:lnSpc>
                <a:spcPts val="2875"/>
              </a:lnSpc>
              <a:buFont typeface="Arial"/>
              <a:buChar char="•"/>
              <a:tabLst>
                <a:tab pos="354965" algn="l"/>
              </a:tabLst>
            </a:pPr>
            <a:r>
              <a:rPr dirty="0" sz="2400" i="1">
                <a:solidFill>
                  <a:srgbClr val="FFFFFF"/>
                </a:solidFill>
                <a:latin typeface="Arial"/>
                <a:cs typeface="Arial"/>
              </a:rPr>
              <a:t>Update</a:t>
            </a:r>
            <a:r>
              <a:rPr dirty="0" sz="2400" spc="-6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i="1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dirty="0" sz="2400" spc="-7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i="1">
                <a:solidFill>
                  <a:srgbClr val="FFFFFF"/>
                </a:solidFill>
                <a:latin typeface="Arial"/>
                <a:cs typeface="Arial"/>
              </a:rPr>
              <a:t>Magic</a:t>
            </a:r>
            <a:r>
              <a:rPr dirty="0" sz="2400" spc="-55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20" i="1">
                <a:solidFill>
                  <a:srgbClr val="FFFFFF"/>
                </a:solidFill>
                <a:latin typeface="Arial"/>
                <a:cs typeface="Arial"/>
              </a:rPr>
              <a:t>Table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144000" cy="1268095"/>
          </a:xfrm>
          <a:custGeom>
            <a:avLst/>
            <a:gdLst/>
            <a:ahLst/>
            <a:cxnLst/>
            <a:rect l="l" t="t" r="r" b="b"/>
            <a:pathLst>
              <a:path w="9144000" h="1268095">
                <a:moveTo>
                  <a:pt x="9144000" y="0"/>
                </a:moveTo>
                <a:lnTo>
                  <a:pt x="0" y="0"/>
                </a:lnTo>
                <a:lnTo>
                  <a:pt x="0" y="1267967"/>
                </a:lnTo>
                <a:lnTo>
                  <a:pt x="9144000" y="1267967"/>
                </a:lnTo>
                <a:lnTo>
                  <a:pt x="9144000" y="0"/>
                </a:lnTo>
                <a:close/>
              </a:path>
            </a:pathLst>
          </a:custGeom>
          <a:solidFill>
            <a:srgbClr val="5F249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2445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20"/>
              <a:t>Tovertafel</a:t>
            </a:r>
            <a:r>
              <a:rPr dirty="0" spc="-170"/>
              <a:t> </a:t>
            </a:r>
            <a:r>
              <a:rPr dirty="0"/>
              <a:t>(Magic</a:t>
            </a:r>
            <a:r>
              <a:rPr dirty="0" spc="-185"/>
              <a:t> </a:t>
            </a:r>
            <a:r>
              <a:rPr dirty="0" spc="-10"/>
              <a:t>Table)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707542" y="1338198"/>
            <a:ext cx="7582534" cy="2884805"/>
          </a:xfrm>
          <a:prstGeom prst="rect">
            <a:avLst/>
          </a:prstGeom>
        </p:spPr>
        <p:txBody>
          <a:bodyPr wrap="square" lIns="0" tIns="54610" rIns="0" bIns="0" rtlCol="0" vert="horz">
            <a:spAutoFit/>
          </a:bodyPr>
          <a:lstStyle/>
          <a:p>
            <a:pPr marL="240029" marR="5080" indent="-227329">
              <a:lnSpc>
                <a:spcPct val="90000"/>
              </a:lnSpc>
              <a:spcBef>
                <a:spcPts val="430"/>
              </a:spcBef>
              <a:buClr>
                <a:srgbClr val="C54096"/>
              </a:buClr>
              <a:buFont typeface="Arial"/>
              <a:buChar char="•"/>
              <a:tabLst>
                <a:tab pos="241300" algn="l"/>
              </a:tabLst>
            </a:pPr>
            <a:r>
              <a:rPr dirty="0" sz="2800">
                <a:latin typeface="Calibri"/>
                <a:cs typeface="Calibri"/>
              </a:rPr>
              <a:t>In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2023,</a:t>
            </a:r>
            <a:r>
              <a:rPr dirty="0" sz="2800" spc="-4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Perley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Health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received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grant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from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CABHI </a:t>
            </a:r>
            <a:r>
              <a:rPr dirty="0" sz="2800" spc="-10">
                <a:latin typeface="Calibri"/>
                <a:cs typeface="Calibri"/>
              </a:rPr>
              <a:t>	</a:t>
            </a:r>
            <a:r>
              <a:rPr dirty="0" sz="2800">
                <a:latin typeface="Calibri"/>
                <a:cs typeface="Calibri"/>
              </a:rPr>
              <a:t>Discover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&amp;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Adopt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Program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to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support </a:t>
            </a:r>
            <a:r>
              <a:rPr dirty="0" sz="2800" spc="-10">
                <a:latin typeface="Calibri"/>
                <a:cs typeface="Calibri"/>
              </a:rPr>
              <a:t>	</a:t>
            </a:r>
            <a:r>
              <a:rPr dirty="0" sz="2800">
                <a:latin typeface="Calibri"/>
                <a:cs typeface="Calibri"/>
              </a:rPr>
              <a:t>implementing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and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evaluating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this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innovative </a:t>
            </a:r>
            <a:r>
              <a:rPr dirty="0" sz="2800" spc="-10">
                <a:latin typeface="Calibri"/>
                <a:cs typeface="Calibri"/>
              </a:rPr>
              <a:t>	</a:t>
            </a:r>
            <a:r>
              <a:rPr dirty="0" sz="2800">
                <a:latin typeface="Calibri"/>
                <a:cs typeface="Calibri"/>
              </a:rPr>
              <a:t>solution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as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means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of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enhancing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resident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social 	engagement</a:t>
            </a:r>
            <a:endParaRPr sz="2800">
              <a:latin typeface="Calibri"/>
              <a:cs typeface="Calibri"/>
            </a:endParaRPr>
          </a:p>
          <a:p>
            <a:pPr marL="240029" marR="125730" indent="-227329">
              <a:lnSpc>
                <a:spcPts val="3020"/>
              </a:lnSpc>
              <a:spcBef>
                <a:spcPts val="1060"/>
              </a:spcBef>
              <a:buClr>
                <a:srgbClr val="C54096"/>
              </a:buClr>
              <a:buFont typeface="Arial"/>
              <a:buChar char="•"/>
              <a:tabLst>
                <a:tab pos="241300" algn="l"/>
              </a:tabLst>
            </a:pPr>
            <a:r>
              <a:rPr dirty="0" sz="2800">
                <a:latin typeface="Calibri"/>
                <a:cs typeface="Calibri"/>
              </a:rPr>
              <a:t>Initial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6-</a:t>
            </a:r>
            <a:r>
              <a:rPr dirty="0" sz="2800">
                <a:latin typeface="Calibri"/>
                <a:cs typeface="Calibri"/>
              </a:rPr>
              <a:t>month</a:t>
            </a:r>
            <a:r>
              <a:rPr dirty="0" sz="2800" spc="-1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trial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period</a:t>
            </a:r>
            <a:r>
              <a:rPr dirty="0" sz="2800" spc="-4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was</a:t>
            </a:r>
            <a:r>
              <a:rPr dirty="0" sz="2800" spc="-4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conducted</a:t>
            </a:r>
            <a:r>
              <a:rPr dirty="0" sz="2800" spc="-3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on</a:t>
            </a:r>
            <a:r>
              <a:rPr dirty="0" sz="2800" spc="-50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R1N </a:t>
            </a:r>
            <a:r>
              <a:rPr dirty="0" sz="2800" spc="-25">
                <a:latin typeface="Calibri"/>
                <a:cs typeface="Calibri"/>
              </a:rPr>
              <a:t>	</a:t>
            </a:r>
            <a:r>
              <a:rPr dirty="0" sz="2800">
                <a:latin typeface="Calibri"/>
                <a:cs typeface="Calibri"/>
              </a:rPr>
              <a:t>(new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secure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unit)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13591" y="4250826"/>
            <a:ext cx="1875736" cy="696002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144000" cy="1268095"/>
          </a:xfrm>
          <a:custGeom>
            <a:avLst/>
            <a:gdLst/>
            <a:ahLst/>
            <a:cxnLst/>
            <a:rect l="l" t="t" r="r" b="b"/>
            <a:pathLst>
              <a:path w="9144000" h="1268095">
                <a:moveTo>
                  <a:pt x="9144000" y="0"/>
                </a:moveTo>
                <a:lnTo>
                  <a:pt x="0" y="0"/>
                </a:lnTo>
                <a:lnTo>
                  <a:pt x="0" y="1267967"/>
                </a:lnTo>
                <a:lnTo>
                  <a:pt x="9144000" y="1267967"/>
                </a:lnTo>
                <a:lnTo>
                  <a:pt x="9144000" y="0"/>
                </a:lnTo>
                <a:close/>
              </a:path>
            </a:pathLst>
          </a:custGeom>
          <a:solidFill>
            <a:srgbClr val="5F249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2445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20"/>
              <a:t>Tovertafel</a:t>
            </a:r>
            <a:r>
              <a:rPr dirty="0" spc="-170"/>
              <a:t> </a:t>
            </a:r>
            <a:r>
              <a:rPr dirty="0"/>
              <a:t>(Magic</a:t>
            </a:r>
            <a:r>
              <a:rPr dirty="0" spc="-185"/>
              <a:t> </a:t>
            </a:r>
            <a:r>
              <a:rPr dirty="0" spc="-10"/>
              <a:t>Table)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707542" y="1338198"/>
            <a:ext cx="7689850" cy="2884805"/>
          </a:xfrm>
          <a:prstGeom prst="rect">
            <a:avLst/>
          </a:prstGeom>
        </p:spPr>
        <p:txBody>
          <a:bodyPr wrap="square" lIns="0" tIns="54610" rIns="0" bIns="0" rtlCol="0" vert="horz">
            <a:spAutoFit/>
          </a:bodyPr>
          <a:lstStyle/>
          <a:p>
            <a:pPr marL="240029" marR="256540" indent="-227329">
              <a:lnSpc>
                <a:spcPct val="90000"/>
              </a:lnSpc>
              <a:spcBef>
                <a:spcPts val="430"/>
              </a:spcBef>
              <a:buClr>
                <a:srgbClr val="C54096"/>
              </a:buClr>
              <a:buFont typeface="Arial"/>
              <a:buChar char="•"/>
              <a:tabLst>
                <a:tab pos="241300" algn="l"/>
              </a:tabLst>
            </a:pPr>
            <a:r>
              <a:rPr dirty="0" sz="2800" spc="-20">
                <a:latin typeface="Calibri"/>
                <a:cs typeface="Calibri"/>
              </a:rPr>
              <a:t>Implementation</a:t>
            </a:r>
            <a:r>
              <a:rPr dirty="0" sz="2800" spc="-3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of</a:t>
            </a:r>
            <a:r>
              <a:rPr dirty="0" sz="2800" spc="-5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the</a:t>
            </a:r>
            <a:r>
              <a:rPr dirty="0" sz="2800" spc="-3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Magic</a:t>
            </a:r>
            <a:r>
              <a:rPr dirty="0" sz="2800" spc="-5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Table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is</a:t>
            </a:r>
            <a:r>
              <a:rPr dirty="0" sz="2800" spc="-4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continuing </a:t>
            </a:r>
            <a:r>
              <a:rPr dirty="0" sz="2800" spc="-10">
                <a:latin typeface="Calibri"/>
                <a:cs typeface="Calibri"/>
              </a:rPr>
              <a:t>	</a:t>
            </a:r>
            <a:r>
              <a:rPr dirty="0" sz="2800">
                <a:latin typeface="Calibri"/>
                <a:cs typeface="Calibri"/>
              </a:rPr>
              <a:t>across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Perley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Health,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with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three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additional 	projectors</a:t>
            </a:r>
            <a:r>
              <a:rPr dirty="0" sz="2800" spc="-5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being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installed</a:t>
            </a:r>
            <a:r>
              <a:rPr dirty="0" sz="2800" spc="-4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on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G1S,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O2W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and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in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the </a:t>
            </a:r>
            <a:r>
              <a:rPr dirty="0" sz="2800" spc="-25">
                <a:latin typeface="Calibri"/>
                <a:cs typeface="Calibri"/>
              </a:rPr>
              <a:t>	</a:t>
            </a:r>
            <a:r>
              <a:rPr dirty="0" sz="2800">
                <a:latin typeface="Calibri"/>
                <a:cs typeface="Calibri"/>
              </a:rPr>
              <a:t>Games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Room</a:t>
            </a:r>
            <a:endParaRPr sz="2800">
              <a:latin typeface="Calibri"/>
              <a:cs typeface="Calibri"/>
            </a:endParaRPr>
          </a:p>
          <a:p>
            <a:pPr marL="240029" indent="-227329">
              <a:lnSpc>
                <a:spcPts val="3195"/>
              </a:lnSpc>
              <a:spcBef>
                <a:spcPts val="670"/>
              </a:spcBef>
              <a:buClr>
                <a:srgbClr val="C54096"/>
              </a:buClr>
              <a:buFont typeface="Arial"/>
              <a:buChar char="•"/>
              <a:tabLst>
                <a:tab pos="240029" algn="l"/>
              </a:tabLst>
            </a:pPr>
            <a:r>
              <a:rPr dirty="0" sz="2800">
                <a:latin typeface="Calibri"/>
                <a:cs typeface="Calibri"/>
              </a:rPr>
              <a:t>Planning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is</a:t>
            </a:r>
            <a:r>
              <a:rPr dirty="0" sz="2800" spc="-114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currently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underway,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including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the</a:t>
            </a:r>
            <a:endParaRPr sz="2800">
              <a:latin typeface="Calibri"/>
              <a:cs typeface="Calibri"/>
            </a:endParaRPr>
          </a:p>
          <a:p>
            <a:pPr marL="241300">
              <a:lnSpc>
                <a:spcPts val="3025"/>
              </a:lnSpc>
            </a:pPr>
            <a:r>
              <a:rPr dirty="0" sz="2800" spc="-10">
                <a:latin typeface="Calibri"/>
                <a:cs typeface="Calibri"/>
              </a:rPr>
              <a:t>establishment</a:t>
            </a:r>
            <a:r>
              <a:rPr dirty="0" sz="2800" spc="-5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of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“Champion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Network”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to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support</a:t>
            </a:r>
            <a:endParaRPr sz="2800">
              <a:latin typeface="Calibri"/>
              <a:cs typeface="Calibri"/>
            </a:endParaRPr>
          </a:p>
          <a:p>
            <a:pPr marL="241300">
              <a:lnSpc>
                <a:spcPts val="3190"/>
              </a:lnSpc>
            </a:pPr>
            <a:r>
              <a:rPr dirty="0" sz="2800" spc="-25">
                <a:latin typeface="Calibri"/>
                <a:cs typeface="Calibri"/>
              </a:rPr>
              <a:t>roll-</a:t>
            </a:r>
            <a:r>
              <a:rPr dirty="0" sz="2800">
                <a:latin typeface="Calibri"/>
                <a:cs typeface="Calibri"/>
              </a:rPr>
              <a:t>out</a:t>
            </a:r>
            <a:r>
              <a:rPr dirty="0" sz="2800" spc="-3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and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ongoing</a:t>
            </a:r>
            <a:r>
              <a:rPr dirty="0" sz="2800" spc="-45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use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DD54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76388" y="4119371"/>
            <a:ext cx="1467611" cy="1024127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045870" y="921765"/>
            <a:ext cx="6671309" cy="1763395"/>
          </a:xfrm>
          <a:prstGeom prst="rect"/>
        </p:spPr>
        <p:txBody>
          <a:bodyPr wrap="square" lIns="0" tIns="116205" rIns="0" bIns="0" rtlCol="0" vert="horz">
            <a:spAutoFit/>
          </a:bodyPr>
          <a:lstStyle/>
          <a:p>
            <a:pPr marL="12700" marR="5080">
              <a:lnSpc>
                <a:spcPts val="6480"/>
              </a:lnSpc>
              <a:spcBef>
                <a:spcPts val="915"/>
              </a:spcBef>
            </a:pPr>
            <a:r>
              <a:rPr dirty="0" sz="6000">
                <a:solidFill>
                  <a:srgbClr val="5F249F"/>
                </a:solidFill>
              </a:rPr>
              <a:t>Dining</a:t>
            </a:r>
            <a:r>
              <a:rPr dirty="0" sz="6000" spc="-20">
                <a:solidFill>
                  <a:srgbClr val="5F249F"/>
                </a:solidFill>
              </a:rPr>
              <a:t> </a:t>
            </a:r>
            <a:r>
              <a:rPr dirty="0" sz="6000" spc="-10">
                <a:solidFill>
                  <a:srgbClr val="5F249F"/>
                </a:solidFill>
              </a:rPr>
              <a:t>Experience </a:t>
            </a:r>
            <a:r>
              <a:rPr dirty="0" sz="6000">
                <a:solidFill>
                  <a:srgbClr val="5F249F"/>
                </a:solidFill>
              </a:rPr>
              <a:t>QI </a:t>
            </a:r>
            <a:r>
              <a:rPr dirty="0" sz="6000" spc="-20">
                <a:solidFill>
                  <a:srgbClr val="5F249F"/>
                </a:solidFill>
              </a:rPr>
              <a:t>Team</a:t>
            </a:r>
            <a:endParaRPr sz="6000"/>
          </a:p>
        </p:txBody>
      </p:sp>
      <p:sp>
        <p:nvSpPr>
          <p:cNvPr id="5" name="object 5" descr=""/>
          <p:cNvSpPr txBox="1"/>
          <p:nvPr/>
        </p:nvSpPr>
        <p:spPr>
          <a:xfrm>
            <a:off x="1045870" y="2807097"/>
            <a:ext cx="6407785" cy="1212850"/>
          </a:xfrm>
          <a:prstGeom prst="rect">
            <a:avLst/>
          </a:prstGeom>
        </p:spPr>
        <p:txBody>
          <a:bodyPr wrap="square" lIns="0" tIns="730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2200" b="1">
                <a:solidFill>
                  <a:srgbClr val="5F249F"/>
                </a:solidFill>
                <a:latin typeface="Arial"/>
                <a:cs typeface="Arial"/>
              </a:rPr>
              <a:t>Project</a:t>
            </a:r>
            <a:r>
              <a:rPr dirty="0" sz="2200" spc="-90" b="1">
                <a:solidFill>
                  <a:srgbClr val="5F249F"/>
                </a:solidFill>
                <a:latin typeface="Arial"/>
                <a:cs typeface="Arial"/>
              </a:rPr>
              <a:t> </a:t>
            </a:r>
            <a:r>
              <a:rPr dirty="0" sz="2200" spc="-10" b="1">
                <a:solidFill>
                  <a:srgbClr val="5F249F"/>
                </a:solidFill>
                <a:latin typeface="Arial"/>
                <a:cs typeface="Arial"/>
              </a:rPr>
              <a:t>Leads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200">
                <a:solidFill>
                  <a:srgbClr val="5F249F"/>
                </a:solidFill>
                <a:latin typeface="Arial"/>
                <a:cs typeface="Arial"/>
              </a:rPr>
              <a:t>Sarah</a:t>
            </a:r>
            <a:r>
              <a:rPr dirty="0" sz="2200" spc="-120">
                <a:solidFill>
                  <a:srgbClr val="5F249F"/>
                </a:solidFill>
                <a:latin typeface="Arial"/>
                <a:cs typeface="Arial"/>
              </a:rPr>
              <a:t> </a:t>
            </a:r>
            <a:r>
              <a:rPr dirty="0" sz="2200" spc="-45">
                <a:solidFill>
                  <a:srgbClr val="5F249F"/>
                </a:solidFill>
                <a:latin typeface="Arial"/>
                <a:cs typeface="Arial"/>
              </a:rPr>
              <a:t>Taylor,</a:t>
            </a:r>
            <a:r>
              <a:rPr dirty="0" sz="2200" spc="-80">
                <a:solidFill>
                  <a:srgbClr val="5F249F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5F249F"/>
                </a:solidFill>
                <a:latin typeface="Arial"/>
                <a:cs typeface="Arial"/>
              </a:rPr>
              <a:t>Manager,</a:t>
            </a:r>
            <a:r>
              <a:rPr dirty="0" sz="2200" spc="-70">
                <a:solidFill>
                  <a:srgbClr val="5F249F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5F249F"/>
                </a:solidFill>
                <a:latin typeface="Arial"/>
                <a:cs typeface="Arial"/>
              </a:rPr>
              <a:t>Food</a:t>
            </a:r>
            <a:r>
              <a:rPr dirty="0" sz="2200" spc="-80">
                <a:solidFill>
                  <a:srgbClr val="5F249F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5F249F"/>
                </a:solidFill>
                <a:latin typeface="Arial"/>
                <a:cs typeface="Arial"/>
              </a:rPr>
              <a:t>&amp;</a:t>
            </a:r>
            <a:r>
              <a:rPr dirty="0" sz="2200" spc="-90">
                <a:solidFill>
                  <a:srgbClr val="5F249F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5F249F"/>
                </a:solidFill>
                <a:latin typeface="Arial"/>
                <a:cs typeface="Arial"/>
              </a:rPr>
              <a:t>Nutrition</a:t>
            </a:r>
            <a:r>
              <a:rPr dirty="0" sz="2200" spc="-95">
                <a:solidFill>
                  <a:srgbClr val="5F249F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5F249F"/>
                </a:solidFill>
                <a:latin typeface="Arial"/>
                <a:cs typeface="Arial"/>
              </a:rPr>
              <a:t>Supervisor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dirty="0" sz="2200">
                <a:solidFill>
                  <a:srgbClr val="5F249F"/>
                </a:solidFill>
                <a:latin typeface="Arial"/>
                <a:cs typeface="Arial"/>
              </a:rPr>
              <a:t>Colleen</a:t>
            </a:r>
            <a:r>
              <a:rPr dirty="0" sz="2200" spc="-75">
                <a:solidFill>
                  <a:srgbClr val="5F249F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5F249F"/>
                </a:solidFill>
                <a:latin typeface="Arial"/>
                <a:cs typeface="Arial"/>
              </a:rPr>
              <a:t>Summerton,</a:t>
            </a:r>
            <a:r>
              <a:rPr dirty="0" sz="2200" spc="-45">
                <a:solidFill>
                  <a:srgbClr val="5F249F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5F249F"/>
                </a:solidFill>
                <a:latin typeface="Arial"/>
                <a:cs typeface="Arial"/>
              </a:rPr>
              <a:t>PSW</a:t>
            </a:r>
            <a:r>
              <a:rPr dirty="0" sz="2200" spc="-80">
                <a:solidFill>
                  <a:srgbClr val="5F249F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5F249F"/>
                </a:solidFill>
                <a:latin typeface="Arial"/>
                <a:cs typeface="Arial"/>
              </a:rPr>
              <a:t>Supervisor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144000" cy="1268095"/>
          </a:xfrm>
          <a:custGeom>
            <a:avLst/>
            <a:gdLst/>
            <a:ahLst/>
            <a:cxnLst/>
            <a:rect l="l" t="t" r="r" b="b"/>
            <a:pathLst>
              <a:path w="9144000" h="1268095">
                <a:moveTo>
                  <a:pt x="9144000" y="0"/>
                </a:moveTo>
                <a:lnTo>
                  <a:pt x="0" y="0"/>
                </a:lnTo>
                <a:lnTo>
                  <a:pt x="0" y="1267967"/>
                </a:lnTo>
                <a:lnTo>
                  <a:pt x="9144000" y="1267967"/>
                </a:lnTo>
                <a:lnTo>
                  <a:pt x="9144000" y="0"/>
                </a:lnTo>
                <a:close/>
              </a:path>
            </a:pathLst>
          </a:custGeom>
          <a:solidFill>
            <a:srgbClr val="FFDD5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2445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>
                <a:solidFill>
                  <a:srgbClr val="5F249F"/>
                </a:solidFill>
              </a:rPr>
              <a:t>Area</a:t>
            </a:r>
            <a:r>
              <a:rPr dirty="0" spc="-65">
                <a:solidFill>
                  <a:srgbClr val="5F249F"/>
                </a:solidFill>
              </a:rPr>
              <a:t> </a:t>
            </a:r>
            <a:r>
              <a:rPr dirty="0">
                <a:solidFill>
                  <a:srgbClr val="5F249F"/>
                </a:solidFill>
              </a:rPr>
              <a:t>of</a:t>
            </a:r>
            <a:r>
              <a:rPr dirty="0" spc="-65">
                <a:solidFill>
                  <a:srgbClr val="5F249F"/>
                </a:solidFill>
              </a:rPr>
              <a:t> </a:t>
            </a:r>
            <a:r>
              <a:rPr dirty="0" spc="-20">
                <a:solidFill>
                  <a:srgbClr val="5F249F"/>
                </a:solidFill>
              </a:rPr>
              <a:t>Focus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97510" indent="-384810">
              <a:lnSpc>
                <a:spcPct val="100000"/>
              </a:lnSpc>
              <a:spcBef>
                <a:spcPts val="105"/>
              </a:spcBef>
              <a:buClr>
                <a:srgbClr val="C54096"/>
              </a:buClr>
              <a:buFont typeface="Wingdings"/>
              <a:buChar char=""/>
              <a:tabLst>
                <a:tab pos="397510" algn="l"/>
              </a:tabLst>
            </a:pPr>
            <a:r>
              <a:rPr dirty="0" b="0">
                <a:latin typeface="Arial"/>
                <a:cs typeface="Arial"/>
              </a:rPr>
              <a:t>“</a:t>
            </a:r>
            <a:r>
              <a:rPr dirty="0"/>
              <a:t>I</a:t>
            </a:r>
            <a:r>
              <a:rPr dirty="0" spc="-10"/>
              <a:t> </a:t>
            </a:r>
            <a:r>
              <a:rPr dirty="0"/>
              <a:t>enjoy</a:t>
            </a:r>
            <a:r>
              <a:rPr dirty="0" spc="-35"/>
              <a:t> </a:t>
            </a:r>
            <a:r>
              <a:rPr dirty="0" spc="-10"/>
              <a:t>mealtimes”</a:t>
            </a:r>
          </a:p>
          <a:p>
            <a:pPr>
              <a:lnSpc>
                <a:spcPct val="100000"/>
              </a:lnSpc>
              <a:spcBef>
                <a:spcPts val="250"/>
              </a:spcBef>
            </a:p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b="0">
                <a:latin typeface="Arial"/>
                <a:cs typeface="Arial"/>
              </a:rPr>
              <a:t>Initial</a:t>
            </a:r>
            <a:r>
              <a:rPr dirty="0" spc="-55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change</a:t>
            </a:r>
            <a:r>
              <a:rPr dirty="0" spc="-60" b="0">
                <a:latin typeface="Arial"/>
                <a:cs typeface="Arial"/>
              </a:rPr>
              <a:t> </a:t>
            </a:r>
            <a:r>
              <a:rPr dirty="0" spc="-10" b="0">
                <a:latin typeface="Arial"/>
                <a:cs typeface="Arial"/>
              </a:rPr>
              <a:t>ideas:</a:t>
            </a:r>
          </a:p>
          <a:p>
            <a:pPr marL="241300" indent="-228600">
              <a:lnSpc>
                <a:spcPct val="100000"/>
              </a:lnSpc>
              <a:spcBef>
                <a:spcPts val="70"/>
              </a:spcBef>
              <a:buClr>
                <a:srgbClr val="C54096"/>
              </a:buClr>
              <a:buChar char="•"/>
              <a:tabLst>
                <a:tab pos="241300" algn="l"/>
              </a:tabLst>
            </a:pPr>
            <a:r>
              <a:rPr dirty="0" b="0">
                <a:latin typeface="Arial"/>
                <a:cs typeface="Arial"/>
              </a:rPr>
              <a:t>Provide</a:t>
            </a:r>
            <a:r>
              <a:rPr dirty="0" spc="-45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residents</a:t>
            </a:r>
            <a:r>
              <a:rPr dirty="0" spc="-50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with</a:t>
            </a:r>
            <a:r>
              <a:rPr dirty="0" spc="-30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their</a:t>
            </a:r>
            <a:r>
              <a:rPr dirty="0" spc="-25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preferred</a:t>
            </a:r>
            <a:r>
              <a:rPr dirty="0" spc="-40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meal</a:t>
            </a:r>
            <a:r>
              <a:rPr dirty="0" spc="-45" b="0">
                <a:latin typeface="Arial"/>
                <a:cs typeface="Arial"/>
              </a:rPr>
              <a:t> </a:t>
            </a:r>
            <a:r>
              <a:rPr dirty="0" spc="-10" b="0">
                <a:latin typeface="Arial"/>
                <a:cs typeface="Arial"/>
              </a:rPr>
              <a:t>choice</a:t>
            </a:r>
          </a:p>
          <a:p>
            <a:pPr marL="241300" indent="-228600">
              <a:lnSpc>
                <a:spcPct val="100000"/>
              </a:lnSpc>
              <a:spcBef>
                <a:spcPts val="60"/>
              </a:spcBef>
              <a:buClr>
                <a:srgbClr val="C54096"/>
              </a:buClr>
              <a:buChar char="•"/>
              <a:tabLst>
                <a:tab pos="241300" algn="l"/>
              </a:tabLst>
            </a:pPr>
            <a:r>
              <a:rPr dirty="0" b="0">
                <a:latin typeface="Arial"/>
                <a:cs typeface="Arial"/>
              </a:rPr>
              <a:t>Serve</a:t>
            </a:r>
            <a:r>
              <a:rPr dirty="0" spc="-60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all</a:t>
            </a:r>
            <a:r>
              <a:rPr dirty="0" spc="-45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residents</a:t>
            </a:r>
            <a:r>
              <a:rPr dirty="0" spc="-55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together</a:t>
            </a:r>
            <a:r>
              <a:rPr dirty="0" spc="-45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(seated</a:t>
            </a:r>
            <a:r>
              <a:rPr dirty="0" spc="-55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at</a:t>
            </a:r>
            <a:r>
              <a:rPr dirty="0" spc="-40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the</a:t>
            </a:r>
            <a:r>
              <a:rPr dirty="0" spc="-35" b="0">
                <a:latin typeface="Arial"/>
                <a:cs typeface="Arial"/>
              </a:rPr>
              <a:t> </a:t>
            </a:r>
            <a:r>
              <a:rPr dirty="0" spc="-10" b="0">
                <a:latin typeface="Arial"/>
                <a:cs typeface="Arial"/>
              </a:rPr>
              <a:t>table)</a:t>
            </a:r>
          </a:p>
          <a:p>
            <a:pPr marL="241300" indent="-228600">
              <a:lnSpc>
                <a:spcPct val="100000"/>
              </a:lnSpc>
              <a:spcBef>
                <a:spcPts val="60"/>
              </a:spcBef>
              <a:buClr>
                <a:srgbClr val="C54096"/>
              </a:buClr>
              <a:buChar char="•"/>
              <a:tabLst>
                <a:tab pos="241300" algn="l"/>
              </a:tabLst>
            </a:pPr>
            <a:r>
              <a:rPr dirty="0" b="0">
                <a:latin typeface="Arial"/>
                <a:cs typeface="Arial"/>
              </a:rPr>
              <a:t>Implement</a:t>
            </a:r>
            <a:r>
              <a:rPr dirty="0" spc="-35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a</a:t>
            </a:r>
            <a:r>
              <a:rPr dirty="0" spc="-20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sustainable</a:t>
            </a:r>
            <a:r>
              <a:rPr dirty="0" spc="-35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table</a:t>
            </a:r>
            <a:r>
              <a:rPr dirty="0" spc="-20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rotation</a:t>
            </a:r>
            <a:r>
              <a:rPr dirty="0" spc="-15" b="0">
                <a:latin typeface="Arial"/>
                <a:cs typeface="Arial"/>
              </a:rPr>
              <a:t> </a:t>
            </a:r>
            <a:r>
              <a:rPr dirty="0" spc="-20" b="0">
                <a:latin typeface="Arial"/>
                <a:cs typeface="Arial"/>
              </a:rPr>
              <a:t>plan</a:t>
            </a:r>
          </a:p>
          <a:p>
            <a:pPr marL="241300" marR="6985" indent="-228600">
              <a:lnSpc>
                <a:spcPct val="70000"/>
              </a:lnSpc>
              <a:spcBef>
                <a:spcPts val="1015"/>
              </a:spcBef>
              <a:buClr>
                <a:srgbClr val="C54096"/>
              </a:buClr>
              <a:buChar char="•"/>
              <a:tabLst>
                <a:tab pos="241300" algn="l"/>
              </a:tabLst>
            </a:pPr>
            <a:r>
              <a:rPr dirty="0" b="0">
                <a:latin typeface="Arial"/>
                <a:cs typeface="Arial"/>
              </a:rPr>
              <a:t>Visual</a:t>
            </a:r>
            <a:r>
              <a:rPr dirty="0" spc="-65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(painting</a:t>
            </a:r>
            <a:r>
              <a:rPr dirty="0" spc="-45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of</a:t>
            </a:r>
            <a:r>
              <a:rPr dirty="0" spc="-50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dining</a:t>
            </a:r>
            <a:r>
              <a:rPr dirty="0" spc="-60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rooms,</a:t>
            </a:r>
            <a:r>
              <a:rPr dirty="0" spc="-60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updating</a:t>
            </a:r>
            <a:r>
              <a:rPr dirty="0" spc="-50" b="0">
                <a:latin typeface="Arial"/>
                <a:cs typeface="Arial"/>
              </a:rPr>
              <a:t> </a:t>
            </a:r>
            <a:r>
              <a:rPr dirty="0" spc="-10" b="0">
                <a:latin typeface="Arial"/>
                <a:cs typeface="Arial"/>
              </a:rPr>
              <a:t>window </a:t>
            </a:r>
            <a:r>
              <a:rPr dirty="0" b="0">
                <a:latin typeface="Arial"/>
                <a:cs typeface="Arial"/>
              </a:rPr>
              <a:t>coverings,</a:t>
            </a:r>
            <a:r>
              <a:rPr dirty="0" spc="-35" b="0">
                <a:latin typeface="Arial"/>
                <a:cs typeface="Arial"/>
              </a:rPr>
              <a:t> </a:t>
            </a:r>
            <a:r>
              <a:rPr dirty="0" spc="-10" b="0">
                <a:latin typeface="Arial"/>
                <a:cs typeface="Arial"/>
              </a:rPr>
              <a:t>etc.)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144000" cy="1268095"/>
          </a:xfrm>
          <a:custGeom>
            <a:avLst/>
            <a:gdLst/>
            <a:ahLst/>
            <a:cxnLst/>
            <a:rect l="l" t="t" r="r" b="b"/>
            <a:pathLst>
              <a:path w="9144000" h="1268095">
                <a:moveTo>
                  <a:pt x="9144000" y="0"/>
                </a:moveTo>
                <a:lnTo>
                  <a:pt x="0" y="0"/>
                </a:lnTo>
                <a:lnTo>
                  <a:pt x="0" y="1267967"/>
                </a:lnTo>
                <a:lnTo>
                  <a:pt x="9144000" y="1267967"/>
                </a:lnTo>
                <a:lnTo>
                  <a:pt x="9144000" y="0"/>
                </a:lnTo>
                <a:close/>
              </a:path>
            </a:pathLst>
          </a:custGeom>
          <a:solidFill>
            <a:srgbClr val="FFDD5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2445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>
                <a:solidFill>
                  <a:srgbClr val="5F249F"/>
                </a:solidFill>
              </a:rPr>
              <a:t>Progress</a:t>
            </a:r>
            <a:r>
              <a:rPr dirty="0" spc="-110">
                <a:solidFill>
                  <a:srgbClr val="5F249F"/>
                </a:solidFill>
              </a:rPr>
              <a:t> </a:t>
            </a:r>
            <a:r>
              <a:rPr dirty="0">
                <a:solidFill>
                  <a:srgbClr val="5F249F"/>
                </a:solidFill>
              </a:rPr>
              <a:t>to</a:t>
            </a:r>
            <a:r>
              <a:rPr dirty="0" spc="-125">
                <a:solidFill>
                  <a:srgbClr val="5F249F"/>
                </a:solidFill>
              </a:rPr>
              <a:t> </a:t>
            </a:r>
            <a:r>
              <a:rPr dirty="0" spc="-20">
                <a:solidFill>
                  <a:srgbClr val="5F249F"/>
                </a:solidFill>
              </a:rPr>
              <a:t>Date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707542" y="1319246"/>
            <a:ext cx="7558405" cy="2259330"/>
          </a:xfrm>
          <a:prstGeom prst="rect">
            <a:avLst/>
          </a:prstGeom>
        </p:spPr>
        <p:txBody>
          <a:bodyPr wrap="square" lIns="0" tIns="44450" rIns="0" bIns="0" rtlCol="0" vert="horz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350"/>
              </a:spcBef>
              <a:buClr>
                <a:srgbClr val="C54096"/>
              </a:buClr>
              <a:buChar char="•"/>
              <a:tabLst>
                <a:tab pos="240029" algn="l"/>
              </a:tabLst>
            </a:pPr>
            <a:r>
              <a:rPr dirty="0" sz="2800" spc="-40">
                <a:latin typeface="Arial"/>
                <a:cs typeface="Arial"/>
              </a:rPr>
              <a:t>Testing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change</a:t>
            </a:r>
            <a:r>
              <a:rPr dirty="0" sz="2800" spc="-5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idea(s)</a:t>
            </a:r>
            <a:r>
              <a:rPr dirty="0" sz="2800" spc="-6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(one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unit</a:t>
            </a:r>
            <a:r>
              <a:rPr dirty="0" sz="2800" spc="-2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-</a:t>
            </a:r>
            <a:r>
              <a:rPr dirty="0" sz="2800" spc="-60">
                <a:latin typeface="Arial"/>
                <a:cs typeface="Arial"/>
              </a:rPr>
              <a:t> </a:t>
            </a:r>
            <a:r>
              <a:rPr dirty="0" sz="2800" spc="-20">
                <a:latin typeface="Arial"/>
                <a:cs typeface="Arial"/>
              </a:rPr>
              <a:t>R2N)</a:t>
            </a:r>
            <a:endParaRPr sz="2800">
              <a:latin typeface="Arial"/>
              <a:cs typeface="Arial"/>
            </a:endParaRPr>
          </a:p>
          <a:p>
            <a:pPr lvl="1" marL="696595" marR="89535" indent="-227329">
              <a:lnSpc>
                <a:spcPct val="90000"/>
              </a:lnSpc>
              <a:spcBef>
                <a:spcPts val="509"/>
              </a:spcBef>
              <a:buClr>
                <a:srgbClr val="C54096"/>
              </a:buClr>
              <a:buChar char="•"/>
              <a:tabLst>
                <a:tab pos="697865" algn="l"/>
              </a:tabLst>
            </a:pPr>
            <a:r>
              <a:rPr dirty="0" sz="2400" spc="-45">
                <a:latin typeface="Arial"/>
                <a:cs typeface="Arial"/>
              </a:rPr>
              <a:t>Taking </a:t>
            </a:r>
            <a:r>
              <a:rPr dirty="0" sz="2400">
                <a:latin typeface="Arial"/>
                <a:cs typeface="Arial"/>
              </a:rPr>
              <a:t>orders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all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residents</a:t>
            </a:r>
            <a:r>
              <a:rPr dirty="0" sz="2400" spc="-4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seated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at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table </a:t>
            </a:r>
            <a:r>
              <a:rPr dirty="0" sz="2400" spc="-10">
                <a:latin typeface="Arial"/>
                <a:cs typeface="Arial"/>
              </a:rPr>
              <a:t>	</a:t>
            </a:r>
            <a:r>
              <a:rPr dirty="0" sz="2400">
                <a:latin typeface="Arial"/>
                <a:cs typeface="Arial"/>
              </a:rPr>
              <a:t>utilizing</a:t>
            </a:r>
            <a:r>
              <a:rPr dirty="0" sz="2400" spc="-4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the</a:t>
            </a:r>
            <a:r>
              <a:rPr dirty="0" sz="2400" spc="-7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resident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census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sheet</a:t>
            </a:r>
            <a:r>
              <a:rPr dirty="0" sz="2400" spc="-8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(this</a:t>
            </a:r>
            <a:r>
              <a:rPr dirty="0" sz="2400" spc="-7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will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ensure </a:t>
            </a:r>
            <a:r>
              <a:rPr dirty="0" sz="2400" spc="-10">
                <a:latin typeface="Arial"/>
                <a:cs typeface="Arial"/>
              </a:rPr>
              <a:t>	</a:t>
            </a:r>
            <a:r>
              <a:rPr dirty="0" sz="2400">
                <a:latin typeface="Arial"/>
                <a:cs typeface="Arial"/>
              </a:rPr>
              <a:t>all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residents</a:t>
            </a:r>
            <a:r>
              <a:rPr dirty="0" sz="2400" spc="-4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at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the</a:t>
            </a:r>
            <a:r>
              <a:rPr dirty="0" sz="2400" spc="-7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table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are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served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together)</a:t>
            </a:r>
            <a:endParaRPr sz="2400">
              <a:latin typeface="Arial"/>
              <a:cs typeface="Arial"/>
            </a:endParaRPr>
          </a:p>
          <a:p>
            <a:pPr lvl="1" marL="696595" marR="5080" indent="-227329">
              <a:lnSpc>
                <a:spcPts val="2590"/>
              </a:lnSpc>
              <a:spcBef>
                <a:spcPts val="545"/>
              </a:spcBef>
              <a:buClr>
                <a:srgbClr val="C54096"/>
              </a:buClr>
              <a:buChar char="•"/>
              <a:tabLst>
                <a:tab pos="697865" algn="l"/>
              </a:tabLst>
            </a:pPr>
            <a:r>
              <a:rPr dirty="0" sz="2400">
                <a:latin typeface="Arial"/>
                <a:cs typeface="Arial"/>
              </a:rPr>
              <a:t>Serving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residents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who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choose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to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eat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in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their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rooms </a:t>
            </a:r>
            <a:r>
              <a:rPr dirty="0" sz="2400" spc="-10">
                <a:latin typeface="Arial"/>
                <a:cs typeface="Arial"/>
              </a:rPr>
              <a:t>	</a:t>
            </a:r>
            <a:r>
              <a:rPr dirty="0" sz="2400">
                <a:latin typeface="Arial"/>
                <a:cs typeface="Arial"/>
              </a:rPr>
              <a:t>following</a:t>
            </a:r>
            <a:r>
              <a:rPr dirty="0" sz="2400" spc="-7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dining</a:t>
            </a:r>
            <a:r>
              <a:rPr dirty="0" sz="2400" spc="-7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room</a:t>
            </a:r>
            <a:r>
              <a:rPr dirty="0" sz="2400" spc="-10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service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144000" cy="1268095"/>
          </a:xfrm>
          <a:custGeom>
            <a:avLst/>
            <a:gdLst/>
            <a:ahLst/>
            <a:cxnLst/>
            <a:rect l="l" t="t" r="r" b="b"/>
            <a:pathLst>
              <a:path w="9144000" h="1268095">
                <a:moveTo>
                  <a:pt x="9144000" y="0"/>
                </a:moveTo>
                <a:lnTo>
                  <a:pt x="0" y="0"/>
                </a:lnTo>
                <a:lnTo>
                  <a:pt x="0" y="1267967"/>
                </a:lnTo>
                <a:lnTo>
                  <a:pt x="9144000" y="1267967"/>
                </a:lnTo>
                <a:lnTo>
                  <a:pt x="9144000" y="0"/>
                </a:lnTo>
                <a:close/>
              </a:path>
            </a:pathLst>
          </a:custGeom>
          <a:solidFill>
            <a:srgbClr val="FFDD5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2445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>
                <a:solidFill>
                  <a:srgbClr val="5F249F"/>
                </a:solidFill>
              </a:rPr>
              <a:t>Progress</a:t>
            </a:r>
            <a:r>
              <a:rPr dirty="0" spc="-110">
                <a:solidFill>
                  <a:srgbClr val="5F249F"/>
                </a:solidFill>
              </a:rPr>
              <a:t> </a:t>
            </a:r>
            <a:r>
              <a:rPr dirty="0">
                <a:solidFill>
                  <a:srgbClr val="5F249F"/>
                </a:solidFill>
              </a:rPr>
              <a:t>to</a:t>
            </a:r>
            <a:r>
              <a:rPr dirty="0" spc="-125">
                <a:solidFill>
                  <a:srgbClr val="5F249F"/>
                </a:solidFill>
              </a:rPr>
              <a:t> </a:t>
            </a:r>
            <a:r>
              <a:rPr dirty="0" spc="-20">
                <a:solidFill>
                  <a:srgbClr val="5F249F"/>
                </a:solidFill>
              </a:rPr>
              <a:t>Date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707542" y="1351915"/>
            <a:ext cx="7357745" cy="288290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240029" marR="5080" indent="-227329">
              <a:lnSpc>
                <a:spcPts val="3020"/>
              </a:lnSpc>
              <a:spcBef>
                <a:spcPts val="480"/>
              </a:spcBef>
              <a:buClr>
                <a:srgbClr val="C54096"/>
              </a:buClr>
              <a:buChar char="•"/>
              <a:tabLst>
                <a:tab pos="241300" algn="l"/>
              </a:tabLst>
            </a:pPr>
            <a:r>
              <a:rPr dirty="0" sz="2800">
                <a:latin typeface="Arial"/>
                <a:cs typeface="Arial"/>
              </a:rPr>
              <a:t>Budget</a:t>
            </a:r>
            <a:r>
              <a:rPr dirty="0" sz="2800" spc="-8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approval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received</a:t>
            </a:r>
            <a:r>
              <a:rPr dirty="0" sz="2800" spc="-8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to</a:t>
            </a:r>
            <a:r>
              <a:rPr dirty="0" sz="2800" spc="-9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update/refurbish </a:t>
            </a:r>
            <a:r>
              <a:rPr dirty="0" sz="2800" spc="-10">
                <a:latin typeface="Arial"/>
                <a:cs typeface="Arial"/>
              </a:rPr>
              <a:t>	</a:t>
            </a:r>
            <a:r>
              <a:rPr dirty="0" sz="2800">
                <a:latin typeface="Arial"/>
                <a:cs typeface="Arial"/>
              </a:rPr>
              <a:t>dining</a:t>
            </a:r>
            <a:r>
              <a:rPr dirty="0" sz="2800" spc="-6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rooms</a:t>
            </a:r>
            <a:endParaRPr sz="2800">
              <a:latin typeface="Arial"/>
              <a:cs typeface="Arial"/>
            </a:endParaRPr>
          </a:p>
          <a:p>
            <a:pPr marL="240029" marR="222250" indent="-227329">
              <a:lnSpc>
                <a:spcPct val="90000"/>
              </a:lnSpc>
              <a:spcBef>
                <a:spcPts val="955"/>
              </a:spcBef>
              <a:buClr>
                <a:srgbClr val="C54096"/>
              </a:buClr>
              <a:buChar char="•"/>
              <a:tabLst>
                <a:tab pos="241300" algn="l"/>
              </a:tabLst>
            </a:pPr>
            <a:r>
              <a:rPr dirty="0" sz="2800" spc="-60">
                <a:latin typeface="Arial"/>
                <a:cs typeface="Arial"/>
              </a:rPr>
              <a:t>Team </a:t>
            </a:r>
            <a:r>
              <a:rPr dirty="0" sz="2800">
                <a:latin typeface="Arial"/>
                <a:cs typeface="Arial"/>
              </a:rPr>
              <a:t>met</a:t>
            </a:r>
            <a:r>
              <a:rPr dirty="0" sz="2800" spc="-8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with</a:t>
            </a:r>
            <a:r>
              <a:rPr dirty="0" sz="2800" spc="-7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an</a:t>
            </a:r>
            <a:r>
              <a:rPr dirty="0" sz="2800" spc="-7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academic</a:t>
            </a:r>
            <a:r>
              <a:rPr dirty="0" sz="2800" spc="-6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from</a:t>
            </a:r>
            <a:r>
              <a:rPr dirty="0" sz="2800" spc="-8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Carleton </a:t>
            </a:r>
            <a:r>
              <a:rPr dirty="0" sz="2800" spc="-10">
                <a:latin typeface="Arial"/>
                <a:cs typeface="Arial"/>
              </a:rPr>
              <a:t>	</a:t>
            </a:r>
            <a:r>
              <a:rPr dirty="0" sz="2800">
                <a:latin typeface="Arial"/>
                <a:cs typeface="Arial"/>
              </a:rPr>
              <a:t>University</a:t>
            </a:r>
            <a:r>
              <a:rPr dirty="0" sz="2800" spc="-9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that</a:t>
            </a:r>
            <a:r>
              <a:rPr dirty="0" sz="2800" spc="-8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specializes</a:t>
            </a:r>
            <a:r>
              <a:rPr dirty="0" sz="2800" spc="-8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in</a:t>
            </a:r>
            <a:r>
              <a:rPr dirty="0" sz="2800" spc="-80">
                <a:latin typeface="Arial"/>
                <a:cs typeface="Arial"/>
              </a:rPr>
              <a:t> </a:t>
            </a:r>
            <a:r>
              <a:rPr dirty="0" sz="2800" spc="-40">
                <a:latin typeface="Arial"/>
                <a:cs typeface="Arial"/>
              </a:rPr>
              <a:t>LTC</a:t>
            </a:r>
            <a:r>
              <a:rPr dirty="0" sz="2800" spc="-8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and</a:t>
            </a:r>
            <a:r>
              <a:rPr dirty="0" sz="2800" spc="-8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built </a:t>
            </a:r>
            <a:r>
              <a:rPr dirty="0" sz="2800" spc="-10">
                <a:latin typeface="Arial"/>
                <a:cs typeface="Arial"/>
              </a:rPr>
              <a:t>	</a:t>
            </a:r>
            <a:r>
              <a:rPr dirty="0" sz="2800">
                <a:latin typeface="Arial"/>
                <a:cs typeface="Arial"/>
              </a:rPr>
              <a:t>environment</a:t>
            </a:r>
            <a:r>
              <a:rPr dirty="0" sz="2800" spc="-5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for</a:t>
            </a:r>
            <a:r>
              <a:rPr dirty="0" sz="2800" spc="-5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suggestion/ideas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on</a:t>
            </a:r>
            <a:r>
              <a:rPr dirty="0" sz="2800" spc="-6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how</a:t>
            </a:r>
            <a:r>
              <a:rPr dirty="0" sz="2800" spc="-60">
                <a:latin typeface="Arial"/>
                <a:cs typeface="Arial"/>
              </a:rPr>
              <a:t> </a:t>
            </a:r>
            <a:r>
              <a:rPr dirty="0" sz="2800" spc="-25">
                <a:latin typeface="Arial"/>
                <a:cs typeface="Arial"/>
              </a:rPr>
              <a:t>to </a:t>
            </a:r>
            <a:r>
              <a:rPr dirty="0" sz="2800" spc="-25">
                <a:latin typeface="Arial"/>
                <a:cs typeface="Arial"/>
              </a:rPr>
              <a:t>	</a:t>
            </a:r>
            <a:r>
              <a:rPr dirty="0" sz="2800">
                <a:latin typeface="Arial"/>
                <a:cs typeface="Arial"/>
              </a:rPr>
              <a:t>combine</a:t>
            </a:r>
            <a:r>
              <a:rPr dirty="0" sz="2800" spc="-9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function</a:t>
            </a:r>
            <a:r>
              <a:rPr dirty="0" sz="2800" spc="-10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(and</a:t>
            </a:r>
            <a:r>
              <a:rPr dirty="0" sz="2800" spc="-8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regulation)</a:t>
            </a:r>
            <a:r>
              <a:rPr dirty="0" sz="2800" spc="-95">
                <a:latin typeface="Arial"/>
                <a:cs typeface="Arial"/>
              </a:rPr>
              <a:t> </a:t>
            </a:r>
            <a:r>
              <a:rPr dirty="0" sz="2800" spc="-20">
                <a:latin typeface="Arial"/>
                <a:cs typeface="Arial"/>
              </a:rPr>
              <a:t>with </a:t>
            </a:r>
            <a:r>
              <a:rPr dirty="0" sz="2800" spc="-20">
                <a:latin typeface="Arial"/>
                <a:cs typeface="Arial"/>
              </a:rPr>
              <a:t>	</a:t>
            </a:r>
            <a:r>
              <a:rPr dirty="0" sz="2800" spc="-10">
                <a:latin typeface="Arial"/>
                <a:cs typeface="Arial"/>
              </a:rPr>
              <a:t>aesthetic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EC1844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76388" y="4119371"/>
            <a:ext cx="1467611" cy="1024127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869696" y="281127"/>
            <a:ext cx="6718300" cy="3409950"/>
          </a:xfrm>
          <a:prstGeom prst="rect">
            <a:avLst/>
          </a:prstGeom>
        </p:spPr>
        <p:txBody>
          <a:bodyPr wrap="square" lIns="0" tIns="116205" rIns="0" bIns="0" rtlCol="0" vert="horz">
            <a:spAutoFit/>
          </a:bodyPr>
          <a:lstStyle/>
          <a:p>
            <a:pPr marL="12700" marR="5080">
              <a:lnSpc>
                <a:spcPts val="6480"/>
              </a:lnSpc>
              <a:spcBef>
                <a:spcPts val="915"/>
              </a:spcBef>
              <a:tabLst>
                <a:tab pos="2637790" algn="l"/>
              </a:tabLst>
            </a:pPr>
            <a:r>
              <a:rPr dirty="0" sz="6000" b="1">
                <a:solidFill>
                  <a:srgbClr val="FFFFFF"/>
                </a:solidFill>
                <a:latin typeface="Arial"/>
                <a:cs typeface="Arial"/>
              </a:rPr>
              <a:t>Update:</a:t>
            </a:r>
            <a:r>
              <a:rPr dirty="0" sz="6000" spc="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000" spc="-10" b="1">
                <a:solidFill>
                  <a:srgbClr val="FFFFFF"/>
                </a:solidFill>
                <a:latin typeface="Arial"/>
                <a:cs typeface="Arial"/>
              </a:rPr>
              <a:t>2021-</a:t>
            </a:r>
            <a:r>
              <a:rPr dirty="0" sz="6000" spc="-20" b="1">
                <a:solidFill>
                  <a:srgbClr val="FFFFFF"/>
                </a:solidFill>
                <a:latin typeface="Arial"/>
                <a:cs typeface="Arial"/>
              </a:rPr>
              <a:t>2022 </a:t>
            </a:r>
            <a:r>
              <a:rPr dirty="0" sz="6000" b="1">
                <a:solidFill>
                  <a:srgbClr val="FFFFFF"/>
                </a:solidFill>
                <a:latin typeface="Arial"/>
                <a:cs typeface="Arial"/>
              </a:rPr>
              <a:t>Resident</a:t>
            </a:r>
            <a:r>
              <a:rPr dirty="0" sz="60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000" spc="-25" b="1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6000" spc="-10" b="1">
                <a:solidFill>
                  <a:srgbClr val="FFFFFF"/>
                </a:solidFill>
                <a:latin typeface="Arial"/>
                <a:cs typeface="Arial"/>
              </a:rPr>
              <a:t>Family</a:t>
            </a:r>
            <a:r>
              <a:rPr dirty="0" sz="6000" b="1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sz="6000" spc="-10" b="1">
                <a:solidFill>
                  <a:srgbClr val="FFFFFF"/>
                </a:solidFill>
                <a:latin typeface="Arial"/>
                <a:cs typeface="Arial"/>
              </a:rPr>
              <a:t>Survey Results</a:t>
            </a:r>
            <a:endParaRPr sz="60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045870" y="3617252"/>
            <a:ext cx="3136265" cy="936625"/>
          </a:xfrm>
          <a:prstGeom prst="rect">
            <a:avLst/>
          </a:prstGeom>
        </p:spPr>
        <p:txBody>
          <a:bodyPr wrap="square" lIns="0" tIns="102235" rIns="0" bIns="0" rtlCol="0" vert="horz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354965" algn="l"/>
              </a:tabLst>
            </a:pPr>
            <a:r>
              <a:rPr dirty="0" sz="2400" spc="-10" i="1">
                <a:solidFill>
                  <a:srgbClr val="FFFFFF"/>
                </a:solidFill>
                <a:latin typeface="Arial"/>
                <a:cs typeface="Arial"/>
              </a:rPr>
              <a:t>Meaningful</a:t>
            </a:r>
            <a:r>
              <a:rPr dirty="0" sz="2400" spc="-13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0" i="1">
                <a:solidFill>
                  <a:srgbClr val="FFFFFF"/>
                </a:solidFill>
                <a:latin typeface="Arial"/>
                <a:cs typeface="Arial"/>
              </a:rPr>
              <a:t>Activities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705"/>
              </a:spcBef>
              <a:buFont typeface="Arial"/>
              <a:buChar char="•"/>
              <a:tabLst>
                <a:tab pos="354965" algn="l"/>
              </a:tabLst>
            </a:pPr>
            <a:r>
              <a:rPr dirty="0" sz="2400" i="1">
                <a:solidFill>
                  <a:srgbClr val="FFFFFF"/>
                </a:solidFill>
                <a:latin typeface="Arial"/>
                <a:cs typeface="Arial"/>
              </a:rPr>
              <a:t>Dining</a:t>
            </a:r>
            <a:r>
              <a:rPr dirty="0" sz="2400" spc="-8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0" i="1">
                <a:solidFill>
                  <a:srgbClr val="FFFFFF"/>
                </a:solidFill>
                <a:latin typeface="Arial"/>
                <a:cs typeface="Arial"/>
              </a:rPr>
              <a:t>Experience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144000" cy="1268095"/>
          </a:xfrm>
          <a:custGeom>
            <a:avLst/>
            <a:gdLst/>
            <a:ahLst/>
            <a:cxnLst/>
            <a:rect l="l" t="t" r="r" b="b"/>
            <a:pathLst>
              <a:path w="9144000" h="1268095">
                <a:moveTo>
                  <a:pt x="9144000" y="0"/>
                </a:moveTo>
                <a:lnTo>
                  <a:pt x="0" y="0"/>
                </a:lnTo>
                <a:lnTo>
                  <a:pt x="0" y="1267967"/>
                </a:lnTo>
                <a:lnTo>
                  <a:pt x="9144000" y="1267967"/>
                </a:lnTo>
                <a:lnTo>
                  <a:pt x="9144000" y="0"/>
                </a:lnTo>
                <a:close/>
              </a:path>
            </a:pathLst>
          </a:custGeom>
          <a:solidFill>
            <a:srgbClr val="FFDD5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2445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>
                <a:solidFill>
                  <a:srgbClr val="5F249F"/>
                </a:solidFill>
              </a:rPr>
              <a:t>Next</a:t>
            </a:r>
            <a:r>
              <a:rPr dirty="0" spc="-75">
                <a:solidFill>
                  <a:srgbClr val="5F249F"/>
                </a:solidFill>
              </a:rPr>
              <a:t> </a:t>
            </a:r>
            <a:r>
              <a:rPr dirty="0" spc="-10">
                <a:solidFill>
                  <a:srgbClr val="5F249F"/>
                </a:solidFill>
              </a:rPr>
              <a:t>Steps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707542" y="1281125"/>
            <a:ext cx="7346950" cy="3107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41300" indent="-228600">
              <a:lnSpc>
                <a:spcPts val="2975"/>
              </a:lnSpc>
              <a:spcBef>
                <a:spcPts val="105"/>
              </a:spcBef>
              <a:buClr>
                <a:srgbClr val="C54096"/>
              </a:buClr>
              <a:buChar char="•"/>
              <a:tabLst>
                <a:tab pos="241300" algn="l"/>
              </a:tabLst>
            </a:pPr>
            <a:r>
              <a:rPr dirty="0" sz="2600">
                <a:latin typeface="Arial"/>
                <a:cs typeface="Arial"/>
              </a:rPr>
              <a:t>Evaluate</a:t>
            </a:r>
            <a:r>
              <a:rPr dirty="0" sz="2600" spc="-4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current</a:t>
            </a:r>
            <a:r>
              <a:rPr dirty="0" sz="2600" spc="-2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change</a:t>
            </a:r>
            <a:r>
              <a:rPr dirty="0" sz="2600" spc="-30">
                <a:latin typeface="Arial"/>
                <a:cs typeface="Arial"/>
              </a:rPr>
              <a:t> </a:t>
            </a:r>
            <a:r>
              <a:rPr dirty="0" sz="2600" spc="-10">
                <a:latin typeface="Arial"/>
                <a:cs typeface="Arial"/>
              </a:rPr>
              <a:t>ideas</a:t>
            </a:r>
            <a:endParaRPr sz="2600">
              <a:latin typeface="Arial"/>
              <a:cs typeface="Arial"/>
            </a:endParaRPr>
          </a:p>
          <a:p>
            <a:pPr lvl="1" marL="697865" marR="482600" indent="-228600">
              <a:lnSpc>
                <a:spcPct val="70000"/>
              </a:lnSpc>
              <a:spcBef>
                <a:spcPts val="645"/>
              </a:spcBef>
              <a:buClr>
                <a:srgbClr val="C54096"/>
              </a:buClr>
              <a:buChar char="•"/>
              <a:tabLst>
                <a:tab pos="697865" algn="l"/>
              </a:tabLst>
            </a:pPr>
            <a:r>
              <a:rPr dirty="0" sz="2200">
                <a:latin typeface="Arial"/>
                <a:cs typeface="Arial"/>
              </a:rPr>
              <a:t>Are</a:t>
            </a:r>
            <a:r>
              <a:rPr dirty="0" sz="2200" spc="-70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you</a:t>
            </a:r>
            <a:r>
              <a:rPr dirty="0" sz="2200" spc="-60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receiving</a:t>
            </a:r>
            <a:r>
              <a:rPr dirty="0" sz="2200" spc="-55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your</a:t>
            </a:r>
            <a:r>
              <a:rPr dirty="0" sz="2200" spc="-55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meals</a:t>
            </a:r>
            <a:r>
              <a:rPr dirty="0" sz="2200" spc="-50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together</a:t>
            </a:r>
            <a:r>
              <a:rPr dirty="0" sz="2200" spc="-60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(with</a:t>
            </a:r>
            <a:r>
              <a:rPr dirty="0" sz="2200" spc="-60">
                <a:latin typeface="Arial"/>
                <a:cs typeface="Arial"/>
              </a:rPr>
              <a:t> </a:t>
            </a:r>
            <a:r>
              <a:rPr dirty="0" sz="2200" spc="-10">
                <a:latin typeface="Arial"/>
                <a:cs typeface="Arial"/>
              </a:rPr>
              <a:t>table- mates)?</a:t>
            </a:r>
            <a:endParaRPr sz="2200">
              <a:latin typeface="Arial"/>
              <a:cs typeface="Arial"/>
            </a:endParaRPr>
          </a:p>
          <a:p>
            <a:pPr lvl="1" marL="697865" marR="5080" indent="-228600">
              <a:lnSpc>
                <a:spcPct val="70000"/>
              </a:lnSpc>
              <a:spcBef>
                <a:spcPts val="505"/>
              </a:spcBef>
              <a:buClr>
                <a:srgbClr val="C54096"/>
              </a:buClr>
              <a:buChar char="•"/>
              <a:tabLst>
                <a:tab pos="697865" algn="l"/>
              </a:tabLst>
            </a:pPr>
            <a:r>
              <a:rPr dirty="0" sz="2200">
                <a:latin typeface="Arial"/>
                <a:cs typeface="Arial"/>
              </a:rPr>
              <a:t>Are</a:t>
            </a:r>
            <a:r>
              <a:rPr dirty="0" sz="2200" spc="-70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you</a:t>
            </a:r>
            <a:r>
              <a:rPr dirty="0" sz="2200" spc="-50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receiving</a:t>
            </a:r>
            <a:r>
              <a:rPr dirty="0" sz="2200" spc="-45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your</a:t>
            </a:r>
            <a:r>
              <a:rPr dirty="0" sz="2200" spc="-55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meal</a:t>
            </a:r>
            <a:r>
              <a:rPr dirty="0" sz="2200" spc="-50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choice</a:t>
            </a:r>
            <a:r>
              <a:rPr dirty="0" sz="2200" spc="-70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more</a:t>
            </a:r>
            <a:r>
              <a:rPr dirty="0" sz="2200" spc="-40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than</a:t>
            </a:r>
            <a:r>
              <a:rPr dirty="0" sz="2200" spc="-60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90%</a:t>
            </a:r>
            <a:r>
              <a:rPr dirty="0" sz="2200" spc="-65">
                <a:latin typeface="Arial"/>
                <a:cs typeface="Arial"/>
              </a:rPr>
              <a:t> </a:t>
            </a:r>
            <a:r>
              <a:rPr dirty="0" sz="2200" spc="-25">
                <a:latin typeface="Arial"/>
                <a:cs typeface="Arial"/>
              </a:rPr>
              <a:t>of </a:t>
            </a:r>
            <a:r>
              <a:rPr dirty="0" sz="2200">
                <a:latin typeface="Arial"/>
                <a:cs typeface="Arial"/>
              </a:rPr>
              <a:t>the</a:t>
            </a:r>
            <a:r>
              <a:rPr dirty="0" sz="2200" spc="-50">
                <a:latin typeface="Arial"/>
                <a:cs typeface="Arial"/>
              </a:rPr>
              <a:t> </a:t>
            </a:r>
            <a:r>
              <a:rPr dirty="0" sz="2200" spc="-10">
                <a:latin typeface="Arial"/>
                <a:cs typeface="Arial"/>
              </a:rPr>
              <a:t>time?</a:t>
            </a:r>
            <a:endParaRPr sz="2200">
              <a:latin typeface="Arial"/>
              <a:cs typeface="Arial"/>
            </a:endParaRPr>
          </a:p>
          <a:p>
            <a:pPr marL="241300" marR="516255" indent="-228600">
              <a:lnSpc>
                <a:spcPct val="70000"/>
              </a:lnSpc>
              <a:spcBef>
                <a:spcPts val="995"/>
              </a:spcBef>
              <a:buClr>
                <a:srgbClr val="C54096"/>
              </a:buClr>
              <a:buChar char="•"/>
              <a:tabLst>
                <a:tab pos="241300" algn="l"/>
              </a:tabLst>
            </a:pPr>
            <a:r>
              <a:rPr dirty="0" sz="2600">
                <a:latin typeface="Arial"/>
                <a:cs typeface="Arial"/>
              </a:rPr>
              <a:t>Spread</a:t>
            </a:r>
            <a:r>
              <a:rPr dirty="0" sz="2600" spc="-5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current</a:t>
            </a:r>
            <a:r>
              <a:rPr dirty="0" sz="2600" spc="-3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changes</a:t>
            </a:r>
            <a:r>
              <a:rPr dirty="0" sz="2600" spc="-5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to</a:t>
            </a:r>
            <a:r>
              <a:rPr dirty="0" sz="2600" spc="-3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other</a:t>
            </a:r>
            <a:r>
              <a:rPr dirty="0" sz="2600" spc="-3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areas</a:t>
            </a:r>
            <a:r>
              <a:rPr dirty="0" sz="2600" spc="-4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of</a:t>
            </a:r>
            <a:r>
              <a:rPr dirty="0" sz="2600" spc="-30">
                <a:latin typeface="Arial"/>
                <a:cs typeface="Arial"/>
              </a:rPr>
              <a:t> </a:t>
            </a:r>
            <a:r>
              <a:rPr dirty="0" sz="2600" spc="-25">
                <a:latin typeface="Arial"/>
                <a:cs typeface="Arial"/>
              </a:rPr>
              <a:t>the </a:t>
            </a:r>
            <a:r>
              <a:rPr dirty="0" sz="2600" spc="-20">
                <a:latin typeface="Arial"/>
                <a:cs typeface="Arial"/>
              </a:rPr>
              <a:t>home</a:t>
            </a:r>
            <a:endParaRPr sz="2600">
              <a:latin typeface="Arial"/>
              <a:cs typeface="Arial"/>
            </a:endParaRPr>
          </a:p>
          <a:p>
            <a:pPr marL="241300" indent="-228600">
              <a:lnSpc>
                <a:spcPts val="2970"/>
              </a:lnSpc>
              <a:spcBef>
                <a:spcPts val="75"/>
              </a:spcBef>
              <a:buClr>
                <a:srgbClr val="C54096"/>
              </a:buClr>
              <a:buChar char="•"/>
              <a:tabLst>
                <a:tab pos="241300" algn="l"/>
              </a:tabLst>
            </a:pPr>
            <a:r>
              <a:rPr dirty="0" sz="2600">
                <a:latin typeface="Arial"/>
                <a:cs typeface="Arial"/>
              </a:rPr>
              <a:t>Implement</a:t>
            </a:r>
            <a:r>
              <a:rPr dirty="0" sz="2600" spc="-9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a</a:t>
            </a:r>
            <a:r>
              <a:rPr dirty="0" sz="2600" spc="-7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Sustainable</a:t>
            </a:r>
            <a:r>
              <a:rPr dirty="0" sz="2600" spc="-135">
                <a:latin typeface="Arial"/>
                <a:cs typeface="Arial"/>
              </a:rPr>
              <a:t> </a:t>
            </a:r>
            <a:r>
              <a:rPr dirty="0" sz="2600" spc="-40">
                <a:latin typeface="Arial"/>
                <a:cs typeface="Arial"/>
              </a:rPr>
              <a:t>Table</a:t>
            </a:r>
            <a:r>
              <a:rPr dirty="0" sz="2600" spc="-8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Rotation</a:t>
            </a:r>
            <a:r>
              <a:rPr dirty="0" sz="2600" spc="-70">
                <a:latin typeface="Arial"/>
                <a:cs typeface="Arial"/>
              </a:rPr>
              <a:t> </a:t>
            </a:r>
            <a:r>
              <a:rPr dirty="0" sz="2600" spc="-10">
                <a:latin typeface="Arial"/>
                <a:cs typeface="Arial"/>
              </a:rPr>
              <a:t>(R2N)</a:t>
            </a:r>
            <a:endParaRPr sz="2600">
              <a:latin typeface="Arial"/>
              <a:cs typeface="Arial"/>
            </a:endParaRPr>
          </a:p>
          <a:p>
            <a:pPr lvl="1" marL="697865" marR="502284" indent="-228600">
              <a:lnSpc>
                <a:spcPct val="70000"/>
              </a:lnSpc>
              <a:spcBef>
                <a:spcPts val="640"/>
              </a:spcBef>
              <a:buClr>
                <a:srgbClr val="C54096"/>
              </a:buClr>
              <a:buChar char="•"/>
              <a:tabLst>
                <a:tab pos="697865" algn="l"/>
              </a:tabLst>
            </a:pPr>
            <a:r>
              <a:rPr dirty="0" sz="2200" spc="-120">
                <a:latin typeface="Arial"/>
                <a:cs typeface="Arial"/>
              </a:rPr>
              <a:t>To</a:t>
            </a:r>
            <a:r>
              <a:rPr dirty="0" sz="2200" spc="-35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prevent</a:t>
            </a:r>
            <a:r>
              <a:rPr dirty="0" sz="2200" spc="-65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same</a:t>
            </a:r>
            <a:r>
              <a:rPr dirty="0" sz="2200" spc="-55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tables</a:t>
            </a:r>
            <a:r>
              <a:rPr dirty="0" sz="2200" spc="-60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from</a:t>
            </a:r>
            <a:r>
              <a:rPr dirty="0" sz="2200" spc="-45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always</a:t>
            </a:r>
            <a:r>
              <a:rPr dirty="0" sz="2200" spc="-50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being</a:t>
            </a:r>
            <a:r>
              <a:rPr dirty="0" sz="2200" spc="-60">
                <a:latin typeface="Arial"/>
                <a:cs typeface="Arial"/>
              </a:rPr>
              <a:t> </a:t>
            </a:r>
            <a:r>
              <a:rPr dirty="0" sz="2200" spc="-10">
                <a:latin typeface="Arial"/>
                <a:cs typeface="Arial"/>
              </a:rPr>
              <a:t>served first/last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160039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76388" y="4119371"/>
            <a:ext cx="1467611" cy="1024127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045870" y="921765"/>
            <a:ext cx="6717030" cy="2586355"/>
          </a:xfrm>
          <a:prstGeom prst="rect"/>
        </p:spPr>
        <p:txBody>
          <a:bodyPr wrap="square" lIns="0" tIns="104140" rIns="0" bIns="0" rtlCol="0" vert="horz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820"/>
              </a:spcBef>
              <a:tabLst>
                <a:tab pos="2637790" algn="l"/>
              </a:tabLst>
            </a:pPr>
            <a:r>
              <a:rPr dirty="0" sz="6000"/>
              <a:t>2023</a:t>
            </a:r>
            <a:r>
              <a:rPr dirty="0" sz="6000" spc="-70"/>
              <a:t> </a:t>
            </a:r>
            <a:r>
              <a:rPr dirty="0" sz="6000"/>
              <a:t>Resident</a:t>
            </a:r>
            <a:r>
              <a:rPr dirty="0" sz="6000" spc="-65"/>
              <a:t> </a:t>
            </a:r>
            <a:r>
              <a:rPr dirty="0" sz="6000" spc="-25"/>
              <a:t>and </a:t>
            </a:r>
            <a:r>
              <a:rPr dirty="0" sz="6000" spc="-10"/>
              <a:t>Family</a:t>
            </a:r>
            <a:r>
              <a:rPr dirty="0" sz="6000"/>
              <a:t>	</a:t>
            </a:r>
            <a:r>
              <a:rPr dirty="0" sz="6000" spc="-10"/>
              <a:t>Survey Results</a:t>
            </a:r>
            <a:endParaRPr sz="60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144000" cy="1268095"/>
          </a:xfrm>
          <a:custGeom>
            <a:avLst/>
            <a:gdLst/>
            <a:ahLst/>
            <a:cxnLst/>
            <a:rect l="l" t="t" r="r" b="b"/>
            <a:pathLst>
              <a:path w="9144000" h="1268095">
                <a:moveTo>
                  <a:pt x="9144000" y="0"/>
                </a:moveTo>
                <a:lnTo>
                  <a:pt x="0" y="0"/>
                </a:lnTo>
                <a:lnTo>
                  <a:pt x="0" y="1267967"/>
                </a:lnTo>
                <a:lnTo>
                  <a:pt x="9144000" y="1267967"/>
                </a:lnTo>
                <a:lnTo>
                  <a:pt x="9144000" y="0"/>
                </a:lnTo>
                <a:close/>
              </a:path>
            </a:pathLst>
          </a:custGeom>
          <a:solidFill>
            <a:srgbClr val="9F23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2445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Survey</a:t>
            </a:r>
            <a:r>
              <a:rPr dirty="0" spc="-165"/>
              <a:t> </a:t>
            </a:r>
            <a:r>
              <a:rPr dirty="0" spc="-10"/>
              <a:t>Methodology</a:t>
            </a: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89885" y="1437513"/>
          <a:ext cx="9040495" cy="34232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38020"/>
                <a:gridCol w="3639184"/>
                <a:gridCol w="3374389"/>
              </a:tblGrid>
              <a:tr h="4159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5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800" b="1">
                          <a:solidFill>
                            <a:srgbClr val="5F249F"/>
                          </a:solidFill>
                          <a:latin typeface="Arial"/>
                          <a:cs typeface="Arial"/>
                        </a:rPr>
                        <a:t>Resident</a:t>
                      </a:r>
                      <a:r>
                        <a:rPr dirty="0" sz="1800" spc="-10" b="1">
                          <a:solidFill>
                            <a:srgbClr val="5F249F"/>
                          </a:solidFill>
                          <a:latin typeface="Arial"/>
                          <a:cs typeface="Arial"/>
                        </a:rPr>
                        <a:t> Survey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5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800" b="1">
                          <a:solidFill>
                            <a:srgbClr val="5F249F"/>
                          </a:solidFill>
                          <a:latin typeface="Arial"/>
                          <a:cs typeface="Arial"/>
                        </a:rPr>
                        <a:t>Family</a:t>
                      </a:r>
                      <a:r>
                        <a:rPr dirty="0" sz="1800" spc="-25" b="1">
                          <a:solidFill>
                            <a:srgbClr val="5F249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5F249F"/>
                          </a:solidFill>
                          <a:latin typeface="Arial"/>
                          <a:cs typeface="Arial"/>
                        </a:rPr>
                        <a:t>Survey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54"/>
                    </a:solidFill>
                  </a:tcPr>
                </a:tc>
              </a:tr>
              <a:tr h="62801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Survey</a:t>
                      </a:r>
                      <a:r>
                        <a:rPr dirty="0" sz="16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Instrument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7C2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interRAI</a:t>
                      </a:r>
                      <a:r>
                        <a:rPr dirty="0" sz="16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Quality</a:t>
                      </a:r>
                      <a:r>
                        <a:rPr dirty="0" sz="16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6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Life</a:t>
                      </a:r>
                      <a:r>
                        <a:rPr dirty="0" sz="16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Survey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7C2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6065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interRAI</a:t>
                      </a:r>
                      <a:r>
                        <a:rPr dirty="0" sz="16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Family</a:t>
                      </a:r>
                      <a:r>
                        <a:rPr dirty="0" sz="16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Survey</a:t>
                      </a:r>
                      <a:r>
                        <a:rPr dirty="0" sz="16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16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Nursing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Home</a:t>
                      </a:r>
                      <a:r>
                        <a:rPr dirty="0" sz="16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Quality</a:t>
                      </a:r>
                      <a:r>
                        <a:rPr dirty="0" sz="16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6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0">
                          <a:latin typeface="Arial"/>
                          <a:cs typeface="Arial"/>
                        </a:rPr>
                        <a:t>Life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7C2"/>
                    </a:solidFill>
                  </a:tcPr>
                </a:tc>
              </a:tr>
              <a:tr h="58483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Survey</a:t>
                      </a:r>
                      <a:r>
                        <a:rPr dirty="0" sz="16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Dates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7C2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16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December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7C2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October</a:t>
                      </a:r>
                      <a:r>
                        <a:rPr dirty="0" sz="16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16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December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7C2"/>
                    </a:solidFill>
                  </a:tcPr>
                </a:tc>
              </a:tr>
              <a:tr h="62801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10">
                          <a:latin typeface="Arial"/>
                          <a:cs typeface="Arial"/>
                        </a:rPr>
                        <a:t>Response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7C2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85</a:t>
                      </a:r>
                      <a:r>
                        <a:rPr dirty="0" sz="16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(of 137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eligible</a:t>
                      </a:r>
                      <a:r>
                        <a:rPr dirty="0" sz="16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residents)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7C2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>
                          <a:latin typeface="Arial"/>
                          <a:cs typeface="Arial"/>
                        </a:rPr>
                        <a:t>68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7C2"/>
                    </a:solidFill>
                  </a:tcPr>
                </a:tc>
              </a:tr>
              <a:tr h="116649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Protocol</a:t>
                      </a:r>
                      <a:r>
                        <a:rPr dirty="0" sz="16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Notes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7C2"/>
                    </a:solidFill>
                  </a:tcPr>
                </a:tc>
                <a:tc>
                  <a:txBody>
                    <a:bodyPr/>
                    <a:lstStyle/>
                    <a:p>
                      <a:pPr marL="377825" indent="-286385">
                        <a:lnSpc>
                          <a:spcPct val="100000"/>
                        </a:lnSpc>
                        <a:spcBef>
                          <a:spcPts val="325"/>
                        </a:spcBef>
                        <a:buChar char="•"/>
                        <a:tabLst>
                          <a:tab pos="377825" algn="l"/>
                        </a:tabLst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Limited</a:t>
                      </a:r>
                      <a:r>
                        <a:rPr dirty="0" sz="16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6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residents</a:t>
                      </a:r>
                      <a:r>
                        <a:rPr dirty="0" sz="16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with</a:t>
                      </a:r>
                      <a:r>
                        <a:rPr dirty="0" sz="16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CPS</a:t>
                      </a:r>
                      <a:r>
                        <a:rPr dirty="0" sz="16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0-</a:t>
                      </a:r>
                      <a:r>
                        <a:rPr dirty="0" sz="1600" spc="-50">
                          <a:latin typeface="Arial"/>
                          <a:cs typeface="Arial"/>
                        </a:rPr>
                        <a:t>2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377825" indent="-286385">
                        <a:lnSpc>
                          <a:spcPct val="100000"/>
                        </a:lnSpc>
                        <a:spcBef>
                          <a:spcPts val="5"/>
                        </a:spcBef>
                        <a:buChar char="•"/>
                        <a:tabLst>
                          <a:tab pos="377825" algn="l"/>
                        </a:tabLst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Administered</a:t>
                      </a:r>
                      <a:r>
                        <a:rPr dirty="0" sz="16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by</a:t>
                      </a:r>
                      <a:r>
                        <a:rPr dirty="0" sz="1600" spc="-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trained</a:t>
                      </a:r>
                      <a:r>
                        <a:rPr dirty="0" sz="16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volunteer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377825" indent="-286385">
                        <a:lnSpc>
                          <a:spcPct val="100000"/>
                        </a:lnSpc>
                        <a:buChar char="•"/>
                        <a:tabLst>
                          <a:tab pos="377825" algn="l"/>
                        </a:tabLst>
                      </a:pPr>
                      <a:r>
                        <a:rPr dirty="0" sz="1600" spc="-20">
                          <a:latin typeface="Arial"/>
                          <a:cs typeface="Arial"/>
                        </a:rPr>
                        <a:t>5-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pt Likert</a:t>
                      </a:r>
                      <a:r>
                        <a:rPr dirty="0" sz="16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0">
                          <a:latin typeface="Arial"/>
                          <a:cs typeface="Arial"/>
                        </a:rPr>
                        <a:t>scale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7C2"/>
                    </a:solidFill>
                  </a:tcPr>
                </a:tc>
                <a:tc>
                  <a:txBody>
                    <a:bodyPr/>
                    <a:lstStyle/>
                    <a:p>
                      <a:pPr marL="378460" indent="-286385">
                        <a:lnSpc>
                          <a:spcPct val="100000"/>
                        </a:lnSpc>
                        <a:spcBef>
                          <a:spcPts val="325"/>
                        </a:spcBef>
                        <a:buChar char="•"/>
                        <a:tabLst>
                          <a:tab pos="378460" algn="l"/>
                        </a:tabLst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Paper</a:t>
                      </a:r>
                      <a:r>
                        <a:rPr dirty="0" sz="16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6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electronic</a:t>
                      </a:r>
                      <a:r>
                        <a:rPr dirty="0" sz="16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survey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378460" indent="-286385">
                        <a:lnSpc>
                          <a:spcPct val="100000"/>
                        </a:lnSpc>
                        <a:spcBef>
                          <a:spcPts val="5"/>
                        </a:spcBef>
                        <a:buChar char="•"/>
                        <a:tabLst>
                          <a:tab pos="378460" algn="l"/>
                        </a:tabLst>
                      </a:pPr>
                      <a:r>
                        <a:rPr dirty="0" sz="1600" spc="-20">
                          <a:latin typeface="Arial"/>
                          <a:cs typeface="Arial"/>
                        </a:rPr>
                        <a:t>5-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pt Likert</a:t>
                      </a:r>
                      <a:r>
                        <a:rPr dirty="0" sz="16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0">
                          <a:latin typeface="Arial"/>
                          <a:cs typeface="Arial"/>
                        </a:rPr>
                        <a:t>scale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7C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144000" cy="1268095"/>
          </a:xfrm>
          <a:custGeom>
            <a:avLst/>
            <a:gdLst/>
            <a:ahLst/>
            <a:cxnLst/>
            <a:rect l="l" t="t" r="r" b="b"/>
            <a:pathLst>
              <a:path w="9144000" h="1268095">
                <a:moveTo>
                  <a:pt x="9144000" y="0"/>
                </a:moveTo>
                <a:lnTo>
                  <a:pt x="0" y="0"/>
                </a:lnTo>
                <a:lnTo>
                  <a:pt x="0" y="1267967"/>
                </a:lnTo>
                <a:lnTo>
                  <a:pt x="9144000" y="1267967"/>
                </a:lnTo>
                <a:lnTo>
                  <a:pt x="9144000" y="0"/>
                </a:lnTo>
                <a:close/>
              </a:path>
            </a:pathLst>
          </a:custGeom>
          <a:solidFill>
            <a:srgbClr val="C5409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2445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Overall</a:t>
            </a:r>
            <a:r>
              <a:rPr dirty="0" spc="-90"/>
              <a:t> </a:t>
            </a:r>
            <a:r>
              <a:rPr dirty="0"/>
              <a:t>Results</a:t>
            </a:r>
            <a:r>
              <a:rPr dirty="0" spc="-80"/>
              <a:t> </a:t>
            </a:r>
            <a:r>
              <a:rPr dirty="0"/>
              <a:t>-</a:t>
            </a:r>
            <a:r>
              <a:rPr dirty="0" spc="-100"/>
              <a:t> </a:t>
            </a:r>
            <a:r>
              <a:rPr dirty="0" spc="-10"/>
              <a:t>Residents</a:t>
            </a:r>
          </a:p>
        </p:txBody>
      </p:sp>
      <p:grpSp>
        <p:nvGrpSpPr>
          <p:cNvPr id="4" name="object 4" descr=""/>
          <p:cNvGrpSpPr/>
          <p:nvPr/>
        </p:nvGrpSpPr>
        <p:grpSpPr>
          <a:xfrm>
            <a:off x="854963" y="2139695"/>
            <a:ext cx="7360920" cy="2217420"/>
            <a:chOff x="854963" y="2139695"/>
            <a:chExt cx="7360920" cy="2217420"/>
          </a:xfrm>
        </p:grpSpPr>
        <p:sp>
          <p:nvSpPr>
            <p:cNvPr id="5" name="object 5" descr=""/>
            <p:cNvSpPr/>
            <p:nvPr/>
          </p:nvSpPr>
          <p:spPr>
            <a:xfrm>
              <a:off x="854963" y="3657599"/>
              <a:ext cx="7360920" cy="347980"/>
            </a:xfrm>
            <a:custGeom>
              <a:avLst/>
              <a:gdLst/>
              <a:ahLst/>
              <a:cxnLst/>
              <a:rect l="l" t="t" r="r" b="b"/>
              <a:pathLst>
                <a:path w="7360920" h="347979">
                  <a:moveTo>
                    <a:pt x="0" y="347472"/>
                  </a:moveTo>
                  <a:lnTo>
                    <a:pt x="504444" y="347472"/>
                  </a:lnTo>
                </a:path>
                <a:path w="7360920" h="347979">
                  <a:moveTo>
                    <a:pt x="966216" y="347472"/>
                  </a:moveTo>
                  <a:lnTo>
                    <a:pt x="1976628" y="347472"/>
                  </a:lnTo>
                </a:path>
                <a:path w="7360920" h="347979">
                  <a:moveTo>
                    <a:pt x="2438400" y="347472"/>
                  </a:moveTo>
                  <a:lnTo>
                    <a:pt x="3448812" y="347472"/>
                  </a:lnTo>
                </a:path>
                <a:path w="7360920" h="347979">
                  <a:moveTo>
                    <a:pt x="3910584" y="347472"/>
                  </a:moveTo>
                  <a:lnTo>
                    <a:pt x="4920996" y="347472"/>
                  </a:lnTo>
                </a:path>
                <a:path w="7360920" h="347979">
                  <a:moveTo>
                    <a:pt x="5382768" y="347472"/>
                  </a:moveTo>
                  <a:lnTo>
                    <a:pt x="6393180" y="347472"/>
                  </a:lnTo>
                </a:path>
                <a:path w="7360920" h="347979">
                  <a:moveTo>
                    <a:pt x="6854952" y="347472"/>
                  </a:moveTo>
                  <a:lnTo>
                    <a:pt x="7360919" y="347472"/>
                  </a:lnTo>
                </a:path>
                <a:path w="7360920" h="347979">
                  <a:moveTo>
                    <a:pt x="0" y="0"/>
                  </a:moveTo>
                  <a:lnTo>
                    <a:pt x="1976628" y="0"/>
                  </a:lnTo>
                </a:path>
                <a:path w="7360920" h="347979">
                  <a:moveTo>
                    <a:pt x="2438400" y="0"/>
                  </a:moveTo>
                  <a:lnTo>
                    <a:pt x="3448812" y="0"/>
                  </a:lnTo>
                </a:path>
                <a:path w="7360920" h="347979">
                  <a:moveTo>
                    <a:pt x="3910584" y="0"/>
                  </a:moveTo>
                  <a:lnTo>
                    <a:pt x="4920996" y="0"/>
                  </a:lnTo>
                </a:path>
                <a:path w="7360920" h="347979">
                  <a:moveTo>
                    <a:pt x="5382768" y="0"/>
                  </a:moveTo>
                  <a:lnTo>
                    <a:pt x="6393180" y="0"/>
                  </a:lnTo>
                </a:path>
                <a:path w="7360920" h="347979">
                  <a:moveTo>
                    <a:pt x="6854952" y="0"/>
                  </a:moveTo>
                  <a:lnTo>
                    <a:pt x="7360919" y="0"/>
                  </a:lnTo>
                </a:path>
              </a:pathLst>
            </a:custGeom>
            <a:ln w="9143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854963" y="2266187"/>
              <a:ext cx="7360920" cy="1043940"/>
            </a:xfrm>
            <a:custGeom>
              <a:avLst/>
              <a:gdLst/>
              <a:ahLst/>
              <a:cxnLst/>
              <a:rect l="l" t="t" r="r" b="b"/>
              <a:pathLst>
                <a:path w="7360920" h="1043939">
                  <a:moveTo>
                    <a:pt x="0" y="1043939"/>
                  </a:moveTo>
                  <a:lnTo>
                    <a:pt x="3448812" y="1043939"/>
                  </a:lnTo>
                </a:path>
                <a:path w="7360920" h="1043939">
                  <a:moveTo>
                    <a:pt x="3910584" y="1043939"/>
                  </a:moveTo>
                  <a:lnTo>
                    <a:pt x="4920996" y="1043939"/>
                  </a:lnTo>
                </a:path>
                <a:path w="7360920" h="1043939">
                  <a:moveTo>
                    <a:pt x="5382768" y="1043939"/>
                  </a:moveTo>
                  <a:lnTo>
                    <a:pt x="6393180" y="1043939"/>
                  </a:lnTo>
                </a:path>
                <a:path w="7360920" h="1043939">
                  <a:moveTo>
                    <a:pt x="6854952" y="1043939"/>
                  </a:moveTo>
                  <a:lnTo>
                    <a:pt x="7360919" y="1043939"/>
                  </a:lnTo>
                </a:path>
                <a:path w="7360920" h="1043939">
                  <a:moveTo>
                    <a:pt x="0" y="694944"/>
                  </a:moveTo>
                  <a:lnTo>
                    <a:pt x="3448812" y="694944"/>
                  </a:lnTo>
                </a:path>
                <a:path w="7360920" h="1043939">
                  <a:moveTo>
                    <a:pt x="3910584" y="694944"/>
                  </a:moveTo>
                  <a:lnTo>
                    <a:pt x="4920996" y="694944"/>
                  </a:lnTo>
                </a:path>
                <a:path w="7360920" h="1043939">
                  <a:moveTo>
                    <a:pt x="5382768" y="694944"/>
                  </a:moveTo>
                  <a:lnTo>
                    <a:pt x="6393180" y="694944"/>
                  </a:lnTo>
                </a:path>
                <a:path w="7360920" h="1043939">
                  <a:moveTo>
                    <a:pt x="6854952" y="694944"/>
                  </a:moveTo>
                  <a:lnTo>
                    <a:pt x="7360919" y="694944"/>
                  </a:lnTo>
                </a:path>
                <a:path w="7360920" h="1043939">
                  <a:moveTo>
                    <a:pt x="0" y="347472"/>
                  </a:moveTo>
                  <a:lnTo>
                    <a:pt x="4920996" y="347472"/>
                  </a:lnTo>
                </a:path>
                <a:path w="7360920" h="1043939">
                  <a:moveTo>
                    <a:pt x="5382768" y="347472"/>
                  </a:moveTo>
                  <a:lnTo>
                    <a:pt x="6393180" y="347472"/>
                  </a:lnTo>
                </a:path>
                <a:path w="7360920" h="1043939">
                  <a:moveTo>
                    <a:pt x="6854952" y="347472"/>
                  </a:moveTo>
                  <a:lnTo>
                    <a:pt x="7360919" y="347472"/>
                  </a:lnTo>
                </a:path>
                <a:path w="7360920" h="1043939">
                  <a:moveTo>
                    <a:pt x="0" y="0"/>
                  </a:moveTo>
                  <a:lnTo>
                    <a:pt x="4920996" y="0"/>
                  </a:lnTo>
                </a:path>
                <a:path w="7360920" h="1043939">
                  <a:moveTo>
                    <a:pt x="5382768" y="0"/>
                  </a:moveTo>
                  <a:lnTo>
                    <a:pt x="7360919" y="0"/>
                  </a:lnTo>
                </a:path>
              </a:pathLst>
            </a:custGeom>
            <a:ln w="9144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359408" y="2139695"/>
              <a:ext cx="6350635" cy="2212975"/>
            </a:xfrm>
            <a:custGeom>
              <a:avLst/>
              <a:gdLst/>
              <a:ahLst/>
              <a:cxnLst/>
              <a:rect l="l" t="t" r="r" b="b"/>
              <a:pathLst>
                <a:path w="6350634" h="2212975">
                  <a:moveTo>
                    <a:pt x="461772" y="1549908"/>
                  </a:moveTo>
                  <a:lnTo>
                    <a:pt x="0" y="1549908"/>
                  </a:lnTo>
                  <a:lnTo>
                    <a:pt x="0" y="2212848"/>
                  </a:lnTo>
                  <a:lnTo>
                    <a:pt x="461772" y="2212848"/>
                  </a:lnTo>
                  <a:lnTo>
                    <a:pt x="461772" y="1549908"/>
                  </a:lnTo>
                  <a:close/>
                </a:path>
                <a:path w="6350634" h="2212975">
                  <a:moveTo>
                    <a:pt x="1933956" y="1395984"/>
                  </a:moveTo>
                  <a:lnTo>
                    <a:pt x="1472184" y="1395984"/>
                  </a:lnTo>
                  <a:lnTo>
                    <a:pt x="1472184" y="2212848"/>
                  </a:lnTo>
                  <a:lnTo>
                    <a:pt x="1933956" y="2212848"/>
                  </a:lnTo>
                  <a:lnTo>
                    <a:pt x="1933956" y="1395984"/>
                  </a:lnTo>
                  <a:close/>
                </a:path>
                <a:path w="6350634" h="2212975">
                  <a:moveTo>
                    <a:pt x="3406140" y="786384"/>
                  </a:moveTo>
                  <a:lnTo>
                    <a:pt x="2944368" y="786384"/>
                  </a:lnTo>
                  <a:lnTo>
                    <a:pt x="2944368" y="2212848"/>
                  </a:lnTo>
                  <a:lnTo>
                    <a:pt x="3406140" y="2212848"/>
                  </a:lnTo>
                  <a:lnTo>
                    <a:pt x="3406140" y="786384"/>
                  </a:lnTo>
                  <a:close/>
                </a:path>
                <a:path w="6350634" h="2212975">
                  <a:moveTo>
                    <a:pt x="4878324" y="0"/>
                  </a:moveTo>
                  <a:lnTo>
                    <a:pt x="4416552" y="0"/>
                  </a:lnTo>
                  <a:lnTo>
                    <a:pt x="4416552" y="2212848"/>
                  </a:lnTo>
                  <a:lnTo>
                    <a:pt x="4878324" y="2212848"/>
                  </a:lnTo>
                  <a:lnTo>
                    <a:pt x="4878324" y="0"/>
                  </a:lnTo>
                  <a:close/>
                </a:path>
                <a:path w="6350634" h="2212975">
                  <a:moveTo>
                    <a:pt x="6350508" y="377952"/>
                  </a:moveTo>
                  <a:lnTo>
                    <a:pt x="5888736" y="377952"/>
                  </a:lnTo>
                  <a:lnTo>
                    <a:pt x="5888736" y="2212848"/>
                  </a:lnTo>
                  <a:lnTo>
                    <a:pt x="6350508" y="2212848"/>
                  </a:lnTo>
                  <a:lnTo>
                    <a:pt x="6350508" y="377952"/>
                  </a:lnTo>
                  <a:close/>
                </a:path>
              </a:pathLst>
            </a:custGeom>
            <a:solidFill>
              <a:srgbClr val="C5409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854963" y="4352544"/>
              <a:ext cx="7360920" cy="0"/>
            </a:xfrm>
            <a:custGeom>
              <a:avLst/>
              <a:gdLst/>
              <a:ahLst/>
              <a:cxnLst/>
              <a:rect l="l" t="t" r="r" b="b"/>
              <a:pathLst>
                <a:path w="7360920" h="0">
                  <a:moveTo>
                    <a:pt x="0" y="0"/>
                  </a:moveTo>
                  <a:lnTo>
                    <a:pt x="7360919" y="0"/>
                  </a:lnTo>
                </a:path>
              </a:pathLst>
            </a:custGeom>
            <a:ln w="9144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/>
          <p:nvPr/>
        </p:nvSpPr>
        <p:spPr>
          <a:xfrm>
            <a:off x="854963" y="1918716"/>
            <a:ext cx="7360920" cy="0"/>
          </a:xfrm>
          <a:custGeom>
            <a:avLst/>
            <a:gdLst/>
            <a:ahLst/>
            <a:cxnLst/>
            <a:rect l="l" t="t" r="r" b="b"/>
            <a:pathLst>
              <a:path w="7360920" h="0">
                <a:moveTo>
                  <a:pt x="0" y="0"/>
                </a:moveTo>
                <a:lnTo>
                  <a:pt x="7360919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538683" y="1823973"/>
            <a:ext cx="223520" cy="2598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solidFill>
                  <a:srgbClr val="585858"/>
                </a:solidFill>
                <a:latin typeface="Calibri"/>
                <a:cs typeface="Calibri"/>
              </a:rPr>
              <a:t>35%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60"/>
              </a:spcBef>
            </a:pP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900" spc="-25">
                <a:solidFill>
                  <a:srgbClr val="585858"/>
                </a:solidFill>
                <a:latin typeface="Calibri"/>
                <a:cs typeface="Calibri"/>
              </a:rPr>
              <a:t>30%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60"/>
              </a:spcBef>
            </a:pP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900" spc="-25">
                <a:solidFill>
                  <a:srgbClr val="585858"/>
                </a:solidFill>
                <a:latin typeface="Calibri"/>
                <a:cs typeface="Calibri"/>
              </a:rPr>
              <a:t>25%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60"/>
              </a:spcBef>
            </a:pP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900" spc="-25">
                <a:solidFill>
                  <a:srgbClr val="585858"/>
                </a:solidFill>
                <a:latin typeface="Calibri"/>
                <a:cs typeface="Calibri"/>
              </a:rPr>
              <a:t>20%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60"/>
              </a:spcBef>
            </a:pP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900" spc="-25">
                <a:solidFill>
                  <a:srgbClr val="585858"/>
                </a:solidFill>
                <a:latin typeface="Calibri"/>
                <a:cs typeface="Calibri"/>
              </a:rPr>
              <a:t>15%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5"/>
              </a:spcBef>
            </a:pP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900" spc="-25">
                <a:solidFill>
                  <a:srgbClr val="585858"/>
                </a:solidFill>
                <a:latin typeface="Calibri"/>
                <a:cs typeface="Calibri"/>
              </a:rPr>
              <a:t>10%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65"/>
              </a:spcBef>
            </a:pPr>
            <a:endParaRPr sz="900">
              <a:latin typeface="Calibri"/>
              <a:cs typeface="Calibri"/>
            </a:endParaRPr>
          </a:p>
          <a:p>
            <a:pPr marL="70485">
              <a:lnSpc>
                <a:spcPct val="100000"/>
              </a:lnSpc>
            </a:pPr>
            <a:r>
              <a:rPr dirty="0" sz="900" spc="-25">
                <a:solidFill>
                  <a:srgbClr val="585858"/>
                </a:solidFill>
                <a:latin typeface="Calibri"/>
                <a:cs typeface="Calibri"/>
              </a:rPr>
              <a:t>5%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60"/>
              </a:spcBef>
            </a:pPr>
            <a:endParaRPr sz="900">
              <a:latin typeface="Calibri"/>
              <a:cs typeface="Calibri"/>
            </a:endParaRPr>
          </a:p>
          <a:p>
            <a:pPr marL="70485">
              <a:lnSpc>
                <a:spcPct val="100000"/>
              </a:lnSpc>
            </a:pPr>
            <a:r>
              <a:rPr dirty="0" sz="900" spc="-25">
                <a:solidFill>
                  <a:srgbClr val="585858"/>
                </a:solidFill>
                <a:latin typeface="Calibri"/>
                <a:cs typeface="Calibri"/>
              </a:rPr>
              <a:t>0%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438783" y="4408119"/>
            <a:ext cx="3048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0">
                <a:solidFill>
                  <a:srgbClr val="585858"/>
                </a:solidFill>
                <a:latin typeface="Calibri"/>
                <a:cs typeface="Calibri"/>
              </a:rPr>
              <a:t>Never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2905125" y="4408119"/>
            <a:ext cx="31686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0">
                <a:solidFill>
                  <a:srgbClr val="585858"/>
                </a:solidFill>
                <a:latin typeface="Calibri"/>
                <a:cs typeface="Calibri"/>
              </a:rPr>
              <a:t>Rarely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263897" y="4408119"/>
            <a:ext cx="54419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0">
                <a:solidFill>
                  <a:srgbClr val="585858"/>
                </a:solidFill>
                <a:latin typeface="Calibri"/>
                <a:cs typeface="Calibri"/>
              </a:rPr>
              <a:t>Sometimes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5604764" y="4408119"/>
            <a:ext cx="8077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Most</a:t>
            </a:r>
            <a:r>
              <a:rPr dirty="0" sz="900" spc="-1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of</a:t>
            </a:r>
            <a:r>
              <a:rPr dirty="0" sz="900" spc="-3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the</a:t>
            </a:r>
            <a:r>
              <a:rPr dirty="0" sz="900" spc="-1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900" spc="-20">
                <a:solidFill>
                  <a:srgbClr val="585858"/>
                </a:solidFill>
                <a:latin typeface="Calibri"/>
                <a:cs typeface="Calibri"/>
              </a:rPr>
              <a:t>time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7305293" y="4408119"/>
            <a:ext cx="3505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0">
                <a:solidFill>
                  <a:srgbClr val="585858"/>
                </a:solidFill>
                <a:latin typeface="Calibri"/>
                <a:cs typeface="Calibri"/>
              </a:rPr>
              <a:t>Always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2515870" y="1457705"/>
            <a:ext cx="379095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585858"/>
                </a:solidFill>
                <a:latin typeface="Calibri"/>
                <a:cs typeface="Calibri"/>
              </a:rPr>
              <a:t>Distribution</a:t>
            </a:r>
            <a:r>
              <a:rPr dirty="0" sz="1800" spc="-2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585858"/>
                </a:solidFill>
                <a:latin typeface="Calibri"/>
                <a:cs typeface="Calibri"/>
              </a:rPr>
              <a:t>of</a:t>
            </a:r>
            <a:r>
              <a:rPr dirty="0" sz="1800" spc="-4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585858"/>
                </a:solidFill>
                <a:latin typeface="Calibri"/>
                <a:cs typeface="Calibri"/>
              </a:rPr>
              <a:t>Responses</a:t>
            </a:r>
            <a:r>
              <a:rPr dirty="0" sz="1800" spc="-3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585858"/>
                </a:solidFill>
                <a:latin typeface="Calibri"/>
                <a:cs typeface="Calibri"/>
              </a:rPr>
              <a:t>-</a:t>
            </a:r>
            <a:r>
              <a:rPr dirty="0" sz="1800" spc="-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585858"/>
                </a:solidFill>
                <a:latin typeface="Calibri"/>
                <a:cs typeface="Calibri"/>
              </a:rPr>
              <a:t>All</a:t>
            </a:r>
            <a:r>
              <a:rPr dirty="0" sz="1800" spc="-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585858"/>
                </a:solidFill>
                <a:latin typeface="Calibri"/>
                <a:cs typeface="Calibri"/>
              </a:rPr>
              <a:t>Questions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144000" cy="1268095"/>
          </a:xfrm>
          <a:custGeom>
            <a:avLst/>
            <a:gdLst/>
            <a:ahLst/>
            <a:cxnLst/>
            <a:rect l="l" t="t" r="r" b="b"/>
            <a:pathLst>
              <a:path w="9144000" h="1268095">
                <a:moveTo>
                  <a:pt x="9144000" y="0"/>
                </a:moveTo>
                <a:lnTo>
                  <a:pt x="0" y="0"/>
                </a:lnTo>
                <a:lnTo>
                  <a:pt x="0" y="1267967"/>
                </a:lnTo>
                <a:lnTo>
                  <a:pt x="9144000" y="1267967"/>
                </a:lnTo>
                <a:lnTo>
                  <a:pt x="9144000" y="0"/>
                </a:lnTo>
                <a:close/>
              </a:path>
            </a:pathLst>
          </a:custGeom>
          <a:solidFill>
            <a:srgbClr val="C5409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74930" rIns="0" bIns="0" rtlCol="0" vert="horz">
            <a:spAutoFit/>
          </a:bodyPr>
          <a:lstStyle/>
          <a:p>
            <a:pPr marL="12700" marR="5080">
              <a:lnSpc>
                <a:spcPts val="3890"/>
              </a:lnSpc>
              <a:spcBef>
                <a:spcPts val="590"/>
              </a:spcBef>
            </a:pPr>
            <a:r>
              <a:rPr dirty="0" sz="3600"/>
              <a:t>I</a:t>
            </a:r>
            <a:r>
              <a:rPr dirty="0" sz="3600" spc="-15"/>
              <a:t> </a:t>
            </a:r>
            <a:r>
              <a:rPr dirty="0" sz="3600"/>
              <a:t>would</a:t>
            </a:r>
            <a:r>
              <a:rPr dirty="0" sz="3600" spc="-10"/>
              <a:t> </a:t>
            </a:r>
            <a:r>
              <a:rPr dirty="0" sz="3600"/>
              <a:t>recommend</a:t>
            </a:r>
            <a:r>
              <a:rPr dirty="0" sz="3600" spc="-35"/>
              <a:t> </a:t>
            </a:r>
            <a:r>
              <a:rPr dirty="0" sz="3600"/>
              <a:t>this</a:t>
            </a:r>
            <a:r>
              <a:rPr dirty="0" sz="3600" spc="-10"/>
              <a:t> </a:t>
            </a:r>
            <a:r>
              <a:rPr dirty="0" sz="3600"/>
              <a:t>home</a:t>
            </a:r>
            <a:r>
              <a:rPr dirty="0" sz="3600" spc="-10"/>
              <a:t> </a:t>
            </a:r>
            <a:r>
              <a:rPr dirty="0" sz="3600" spc="-25"/>
              <a:t>to </a:t>
            </a:r>
            <a:r>
              <a:rPr dirty="0" sz="3600" spc="-10"/>
              <a:t>others</a:t>
            </a:r>
            <a:endParaRPr sz="3600"/>
          </a:p>
        </p:txBody>
      </p:sp>
      <p:grpSp>
        <p:nvGrpSpPr>
          <p:cNvPr id="4" name="object 4" descr=""/>
          <p:cNvGrpSpPr/>
          <p:nvPr/>
        </p:nvGrpSpPr>
        <p:grpSpPr>
          <a:xfrm>
            <a:off x="1213040" y="1857692"/>
            <a:ext cx="6209030" cy="2338070"/>
            <a:chOff x="1213040" y="1857692"/>
            <a:chExt cx="6209030" cy="2338070"/>
          </a:xfrm>
        </p:grpSpPr>
        <p:sp>
          <p:nvSpPr>
            <p:cNvPr id="5" name="object 5" descr=""/>
            <p:cNvSpPr/>
            <p:nvPr/>
          </p:nvSpPr>
          <p:spPr>
            <a:xfrm>
              <a:off x="1214627" y="1859279"/>
              <a:ext cx="6205855" cy="2334895"/>
            </a:xfrm>
            <a:custGeom>
              <a:avLst/>
              <a:gdLst/>
              <a:ahLst/>
              <a:cxnLst/>
              <a:rect l="l" t="t" r="r" b="b"/>
              <a:pathLst>
                <a:path w="6205855" h="2334895">
                  <a:moveTo>
                    <a:pt x="33528" y="2299716"/>
                  </a:moveTo>
                  <a:lnTo>
                    <a:pt x="33528" y="0"/>
                  </a:lnTo>
                </a:path>
                <a:path w="6205855" h="2334895">
                  <a:moveTo>
                    <a:pt x="33528" y="2299716"/>
                  </a:moveTo>
                  <a:lnTo>
                    <a:pt x="59435" y="2299716"/>
                  </a:lnTo>
                </a:path>
                <a:path w="6205855" h="2334895">
                  <a:moveTo>
                    <a:pt x="33528" y="2208276"/>
                  </a:moveTo>
                  <a:lnTo>
                    <a:pt x="59435" y="2208276"/>
                  </a:lnTo>
                </a:path>
                <a:path w="6205855" h="2334895">
                  <a:moveTo>
                    <a:pt x="33528" y="2116836"/>
                  </a:moveTo>
                  <a:lnTo>
                    <a:pt x="59435" y="2116836"/>
                  </a:lnTo>
                </a:path>
                <a:path w="6205855" h="2334895">
                  <a:moveTo>
                    <a:pt x="33528" y="2023872"/>
                  </a:moveTo>
                  <a:lnTo>
                    <a:pt x="59435" y="2023872"/>
                  </a:lnTo>
                </a:path>
                <a:path w="6205855" h="2334895">
                  <a:moveTo>
                    <a:pt x="33528" y="1932432"/>
                  </a:moveTo>
                  <a:lnTo>
                    <a:pt x="59435" y="1932432"/>
                  </a:lnTo>
                </a:path>
                <a:path w="6205855" h="2334895">
                  <a:moveTo>
                    <a:pt x="33528" y="1840992"/>
                  </a:moveTo>
                  <a:lnTo>
                    <a:pt x="59435" y="1840992"/>
                  </a:lnTo>
                </a:path>
                <a:path w="6205855" h="2334895">
                  <a:moveTo>
                    <a:pt x="33528" y="1748028"/>
                  </a:moveTo>
                  <a:lnTo>
                    <a:pt x="59435" y="1748028"/>
                  </a:lnTo>
                </a:path>
                <a:path w="6205855" h="2334895">
                  <a:moveTo>
                    <a:pt x="33528" y="1656588"/>
                  </a:moveTo>
                  <a:lnTo>
                    <a:pt x="59435" y="1656588"/>
                  </a:lnTo>
                </a:path>
                <a:path w="6205855" h="2334895">
                  <a:moveTo>
                    <a:pt x="33528" y="1565148"/>
                  </a:moveTo>
                  <a:lnTo>
                    <a:pt x="59435" y="1565148"/>
                  </a:lnTo>
                </a:path>
                <a:path w="6205855" h="2334895">
                  <a:moveTo>
                    <a:pt x="33528" y="1472184"/>
                  </a:moveTo>
                  <a:lnTo>
                    <a:pt x="59435" y="1472184"/>
                  </a:lnTo>
                </a:path>
                <a:path w="6205855" h="2334895">
                  <a:moveTo>
                    <a:pt x="33528" y="1380744"/>
                  </a:moveTo>
                  <a:lnTo>
                    <a:pt x="59435" y="1380744"/>
                  </a:lnTo>
                </a:path>
                <a:path w="6205855" h="2334895">
                  <a:moveTo>
                    <a:pt x="33528" y="1287780"/>
                  </a:moveTo>
                  <a:lnTo>
                    <a:pt x="59435" y="1287780"/>
                  </a:lnTo>
                </a:path>
                <a:path w="6205855" h="2334895">
                  <a:moveTo>
                    <a:pt x="33528" y="1196340"/>
                  </a:moveTo>
                  <a:lnTo>
                    <a:pt x="59435" y="1196340"/>
                  </a:lnTo>
                </a:path>
                <a:path w="6205855" h="2334895">
                  <a:moveTo>
                    <a:pt x="33528" y="1104900"/>
                  </a:moveTo>
                  <a:lnTo>
                    <a:pt x="59435" y="1104900"/>
                  </a:lnTo>
                </a:path>
                <a:path w="6205855" h="2334895">
                  <a:moveTo>
                    <a:pt x="33528" y="1011936"/>
                  </a:moveTo>
                  <a:lnTo>
                    <a:pt x="59435" y="1011936"/>
                  </a:lnTo>
                </a:path>
                <a:path w="6205855" h="2334895">
                  <a:moveTo>
                    <a:pt x="33528" y="920496"/>
                  </a:moveTo>
                  <a:lnTo>
                    <a:pt x="59435" y="920496"/>
                  </a:lnTo>
                </a:path>
                <a:path w="6205855" h="2334895">
                  <a:moveTo>
                    <a:pt x="33528" y="829056"/>
                  </a:moveTo>
                  <a:lnTo>
                    <a:pt x="59435" y="829056"/>
                  </a:lnTo>
                </a:path>
                <a:path w="6205855" h="2334895">
                  <a:moveTo>
                    <a:pt x="33528" y="736092"/>
                  </a:moveTo>
                  <a:lnTo>
                    <a:pt x="59435" y="736092"/>
                  </a:lnTo>
                </a:path>
                <a:path w="6205855" h="2334895">
                  <a:moveTo>
                    <a:pt x="33528" y="644652"/>
                  </a:moveTo>
                  <a:lnTo>
                    <a:pt x="59435" y="644652"/>
                  </a:lnTo>
                </a:path>
                <a:path w="6205855" h="2334895">
                  <a:moveTo>
                    <a:pt x="33528" y="553212"/>
                  </a:moveTo>
                  <a:lnTo>
                    <a:pt x="59435" y="553212"/>
                  </a:lnTo>
                </a:path>
                <a:path w="6205855" h="2334895">
                  <a:moveTo>
                    <a:pt x="33528" y="460248"/>
                  </a:moveTo>
                  <a:lnTo>
                    <a:pt x="59435" y="460248"/>
                  </a:lnTo>
                </a:path>
                <a:path w="6205855" h="2334895">
                  <a:moveTo>
                    <a:pt x="33528" y="368808"/>
                  </a:moveTo>
                  <a:lnTo>
                    <a:pt x="59435" y="368808"/>
                  </a:lnTo>
                </a:path>
                <a:path w="6205855" h="2334895">
                  <a:moveTo>
                    <a:pt x="33528" y="275844"/>
                  </a:moveTo>
                  <a:lnTo>
                    <a:pt x="59435" y="275844"/>
                  </a:lnTo>
                </a:path>
                <a:path w="6205855" h="2334895">
                  <a:moveTo>
                    <a:pt x="33528" y="184404"/>
                  </a:moveTo>
                  <a:lnTo>
                    <a:pt x="59435" y="184404"/>
                  </a:lnTo>
                </a:path>
                <a:path w="6205855" h="2334895">
                  <a:moveTo>
                    <a:pt x="33528" y="92964"/>
                  </a:moveTo>
                  <a:lnTo>
                    <a:pt x="59435" y="92964"/>
                  </a:lnTo>
                </a:path>
                <a:path w="6205855" h="2334895">
                  <a:moveTo>
                    <a:pt x="33528" y="0"/>
                  </a:moveTo>
                  <a:lnTo>
                    <a:pt x="59435" y="0"/>
                  </a:lnTo>
                </a:path>
                <a:path w="6205855" h="2334895">
                  <a:moveTo>
                    <a:pt x="0" y="2299716"/>
                  </a:moveTo>
                  <a:lnTo>
                    <a:pt x="68580" y="2299716"/>
                  </a:lnTo>
                </a:path>
                <a:path w="6205855" h="2334895">
                  <a:moveTo>
                    <a:pt x="0" y="1840992"/>
                  </a:moveTo>
                  <a:lnTo>
                    <a:pt x="68580" y="1840992"/>
                  </a:lnTo>
                </a:path>
                <a:path w="6205855" h="2334895">
                  <a:moveTo>
                    <a:pt x="0" y="1380744"/>
                  </a:moveTo>
                  <a:lnTo>
                    <a:pt x="68580" y="1380744"/>
                  </a:lnTo>
                </a:path>
                <a:path w="6205855" h="2334895">
                  <a:moveTo>
                    <a:pt x="0" y="920496"/>
                  </a:moveTo>
                  <a:lnTo>
                    <a:pt x="68580" y="920496"/>
                  </a:lnTo>
                </a:path>
                <a:path w="6205855" h="2334895">
                  <a:moveTo>
                    <a:pt x="0" y="460248"/>
                  </a:moveTo>
                  <a:lnTo>
                    <a:pt x="68580" y="460248"/>
                  </a:lnTo>
                </a:path>
                <a:path w="6205855" h="2334895">
                  <a:moveTo>
                    <a:pt x="0" y="0"/>
                  </a:moveTo>
                  <a:lnTo>
                    <a:pt x="68580" y="0"/>
                  </a:lnTo>
                </a:path>
                <a:path w="6205855" h="2334895">
                  <a:moveTo>
                    <a:pt x="33528" y="2299716"/>
                  </a:moveTo>
                  <a:lnTo>
                    <a:pt x="6205728" y="2299716"/>
                  </a:lnTo>
                </a:path>
                <a:path w="6205855" h="2334895">
                  <a:moveTo>
                    <a:pt x="33528" y="2299716"/>
                  </a:moveTo>
                  <a:lnTo>
                    <a:pt x="33528" y="2334768"/>
                  </a:lnTo>
                </a:path>
                <a:path w="6205855" h="2334895">
                  <a:moveTo>
                    <a:pt x="509016" y="2299716"/>
                  </a:moveTo>
                  <a:lnTo>
                    <a:pt x="509016" y="2334768"/>
                  </a:lnTo>
                </a:path>
                <a:path w="6205855" h="2334895">
                  <a:moveTo>
                    <a:pt x="982979" y="2299716"/>
                  </a:moveTo>
                  <a:lnTo>
                    <a:pt x="982979" y="2334768"/>
                  </a:lnTo>
                </a:path>
                <a:path w="6205855" h="2334895">
                  <a:moveTo>
                    <a:pt x="1458467" y="2299716"/>
                  </a:moveTo>
                  <a:lnTo>
                    <a:pt x="1458467" y="2334768"/>
                  </a:lnTo>
                </a:path>
                <a:path w="6205855" h="2334895">
                  <a:moveTo>
                    <a:pt x="1932432" y="2299716"/>
                  </a:moveTo>
                  <a:lnTo>
                    <a:pt x="1932432" y="2334768"/>
                  </a:lnTo>
                </a:path>
                <a:path w="6205855" h="2334895">
                  <a:moveTo>
                    <a:pt x="2407920" y="2299716"/>
                  </a:moveTo>
                  <a:lnTo>
                    <a:pt x="2407920" y="2334768"/>
                  </a:lnTo>
                </a:path>
                <a:path w="6205855" h="2334895">
                  <a:moveTo>
                    <a:pt x="2881884" y="2299716"/>
                  </a:moveTo>
                  <a:lnTo>
                    <a:pt x="2881884" y="2334768"/>
                  </a:lnTo>
                </a:path>
                <a:path w="6205855" h="2334895">
                  <a:moveTo>
                    <a:pt x="3357372" y="2299716"/>
                  </a:moveTo>
                  <a:lnTo>
                    <a:pt x="3357372" y="2334768"/>
                  </a:lnTo>
                </a:path>
                <a:path w="6205855" h="2334895">
                  <a:moveTo>
                    <a:pt x="3831336" y="2299716"/>
                  </a:moveTo>
                  <a:lnTo>
                    <a:pt x="3831336" y="2334768"/>
                  </a:lnTo>
                </a:path>
                <a:path w="6205855" h="2334895">
                  <a:moveTo>
                    <a:pt x="4306824" y="2299716"/>
                  </a:moveTo>
                  <a:lnTo>
                    <a:pt x="4306824" y="2334768"/>
                  </a:lnTo>
                </a:path>
                <a:path w="6205855" h="2334895">
                  <a:moveTo>
                    <a:pt x="4780788" y="2299716"/>
                  </a:moveTo>
                  <a:lnTo>
                    <a:pt x="4780788" y="2334768"/>
                  </a:lnTo>
                </a:path>
                <a:path w="6205855" h="2334895">
                  <a:moveTo>
                    <a:pt x="5256276" y="2299716"/>
                  </a:moveTo>
                  <a:lnTo>
                    <a:pt x="5256276" y="2334768"/>
                  </a:lnTo>
                </a:path>
                <a:path w="6205855" h="2334895">
                  <a:moveTo>
                    <a:pt x="5730240" y="2299716"/>
                  </a:moveTo>
                  <a:lnTo>
                    <a:pt x="5730240" y="2334768"/>
                  </a:lnTo>
                </a:path>
                <a:path w="6205855" h="2334895">
                  <a:moveTo>
                    <a:pt x="6205728" y="2299716"/>
                  </a:moveTo>
                  <a:lnTo>
                    <a:pt x="6205728" y="233476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486661" y="2135885"/>
              <a:ext cx="5695315" cy="1656714"/>
            </a:xfrm>
            <a:custGeom>
              <a:avLst/>
              <a:gdLst/>
              <a:ahLst/>
              <a:cxnLst/>
              <a:rect l="l" t="t" r="r" b="b"/>
              <a:pathLst>
                <a:path w="5695315" h="1656714">
                  <a:moveTo>
                    <a:pt x="0" y="588263"/>
                  </a:moveTo>
                  <a:lnTo>
                    <a:pt x="473963" y="699515"/>
                  </a:lnTo>
                  <a:lnTo>
                    <a:pt x="949451" y="699515"/>
                  </a:lnTo>
                  <a:lnTo>
                    <a:pt x="1423415" y="809244"/>
                  </a:lnTo>
                  <a:lnTo>
                    <a:pt x="1898903" y="615695"/>
                  </a:lnTo>
                  <a:lnTo>
                    <a:pt x="2372867" y="385571"/>
                  </a:lnTo>
                  <a:lnTo>
                    <a:pt x="2848355" y="460247"/>
                  </a:lnTo>
                  <a:lnTo>
                    <a:pt x="3322320" y="920495"/>
                  </a:lnTo>
                  <a:lnTo>
                    <a:pt x="3797808" y="0"/>
                  </a:lnTo>
                  <a:lnTo>
                    <a:pt x="4271772" y="1205483"/>
                  </a:lnTo>
                  <a:lnTo>
                    <a:pt x="4745736" y="339851"/>
                  </a:lnTo>
                  <a:lnTo>
                    <a:pt x="5221223" y="1656588"/>
                  </a:lnTo>
                  <a:lnTo>
                    <a:pt x="5695188" y="1287780"/>
                  </a:lnTo>
                </a:path>
              </a:pathLst>
            </a:custGeom>
            <a:ln w="25908">
              <a:solidFill>
                <a:srgbClr val="CCC1DA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42846" y="2681604"/>
              <a:ext cx="85343" cy="85344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18334" y="2791332"/>
              <a:ext cx="85344" cy="85344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92299" y="2791332"/>
              <a:ext cx="85344" cy="85344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67786" y="2902584"/>
              <a:ext cx="85344" cy="85344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341751" y="2709036"/>
              <a:ext cx="85344" cy="85344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17238" y="2478912"/>
              <a:ext cx="85344" cy="85344"/>
            </a:xfrm>
            <a:prstGeom prst="rect">
              <a:avLst/>
            </a:prstGeom>
          </p:spPr>
        </p:pic>
        <p:pic>
          <p:nvPicPr>
            <p:cNvPr id="13" name="object 1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291202" y="2552064"/>
              <a:ext cx="85344" cy="85344"/>
            </a:xfrm>
            <a:prstGeom prst="rect">
              <a:avLst/>
            </a:prstGeom>
          </p:spPr>
        </p:pic>
        <p:pic>
          <p:nvPicPr>
            <p:cNvPr id="14" name="object 14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766691" y="3012312"/>
              <a:ext cx="85344" cy="85344"/>
            </a:xfrm>
            <a:prstGeom prst="rect">
              <a:avLst/>
            </a:prstGeom>
          </p:spPr>
        </p:pic>
        <p:pic>
          <p:nvPicPr>
            <p:cNvPr id="15" name="object 1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40655" y="2091816"/>
              <a:ext cx="85344" cy="85344"/>
            </a:xfrm>
            <a:prstGeom prst="rect">
              <a:avLst/>
            </a:prstGeom>
          </p:spPr>
        </p:pic>
        <p:pic>
          <p:nvPicPr>
            <p:cNvPr id="16" name="object 1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16143" y="3297300"/>
              <a:ext cx="85344" cy="85344"/>
            </a:xfrm>
            <a:prstGeom prst="rect">
              <a:avLst/>
            </a:prstGeom>
          </p:spPr>
        </p:pic>
        <p:pic>
          <p:nvPicPr>
            <p:cNvPr id="17" name="object 17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90106" y="2433192"/>
              <a:ext cx="85344" cy="85344"/>
            </a:xfrm>
            <a:prstGeom prst="rect">
              <a:avLst/>
            </a:prstGeom>
          </p:spPr>
        </p:pic>
        <p:pic>
          <p:nvPicPr>
            <p:cNvPr id="18" name="object 18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664070" y="3748404"/>
              <a:ext cx="85344" cy="85343"/>
            </a:xfrm>
            <a:prstGeom prst="rect">
              <a:avLst/>
            </a:prstGeom>
          </p:spPr>
        </p:pic>
        <p:pic>
          <p:nvPicPr>
            <p:cNvPr id="19" name="object 19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39558" y="3381120"/>
              <a:ext cx="85344" cy="85344"/>
            </a:xfrm>
            <a:prstGeom prst="rect">
              <a:avLst/>
            </a:prstGeom>
          </p:spPr>
        </p:pic>
        <p:sp>
          <p:nvSpPr>
            <p:cNvPr id="20" name="object 20" descr=""/>
            <p:cNvSpPr/>
            <p:nvPr/>
          </p:nvSpPr>
          <p:spPr>
            <a:xfrm>
              <a:off x="1486661" y="2835401"/>
              <a:ext cx="5695315" cy="0"/>
            </a:xfrm>
            <a:custGeom>
              <a:avLst/>
              <a:gdLst/>
              <a:ahLst/>
              <a:cxnLst/>
              <a:rect l="l" t="t" r="r" b="b"/>
              <a:pathLst>
                <a:path w="5695315" h="0">
                  <a:moveTo>
                    <a:pt x="0" y="0"/>
                  </a:moveTo>
                  <a:lnTo>
                    <a:pt x="0" y="0"/>
                  </a:lnTo>
                  <a:lnTo>
                    <a:pt x="5221223" y="0"/>
                  </a:lnTo>
                  <a:lnTo>
                    <a:pt x="5695188" y="0"/>
                  </a:lnTo>
                </a:path>
              </a:pathLst>
            </a:custGeom>
            <a:ln w="28956">
              <a:solidFill>
                <a:srgbClr val="6F2F9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" name="object 21" descr=""/>
          <p:cNvSpPr txBox="1"/>
          <p:nvPr/>
        </p:nvSpPr>
        <p:spPr>
          <a:xfrm>
            <a:off x="1409986" y="4217657"/>
            <a:ext cx="153670" cy="279400"/>
          </a:xfrm>
          <a:prstGeom prst="rect">
            <a:avLst/>
          </a:prstGeom>
        </p:spPr>
        <p:txBody>
          <a:bodyPr wrap="square" lIns="0" tIns="190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900" spc="-20">
                <a:latin typeface="Arial"/>
                <a:cs typeface="Arial"/>
              </a:rPr>
              <a:t>2011</a:t>
            </a:r>
            <a:endParaRPr sz="9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1884839" y="4217657"/>
            <a:ext cx="153670" cy="279400"/>
          </a:xfrm>
          <a:prstGeom prst="rect">
            <a:avLst/>
          </a:prstGeom>
        </p:spPr>
        <p:txBody>
          <a:bodyPr wrap="square" lIns="0" tIns="190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900" spc="-20">
                <a:latin typeface="Arial"/>
                <a:cs typeface="Arial"/>
              </a:rPr>
              <a:t>2012</a:t>
            </a:r>
            <a:endParaRPr sz="9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2359692" y="4217657"/>
            <a:ext cx="153670" cy="279400"/>
          </a:xfrm>
          <a:prstGeom prst="rect">
            <a:avLst/>
          </a:prstGeom>
        </p:spPr>
        <p:txBody>
          <a:bodyPr wrap="square" lIns="0" tIns="190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900" spc="-20">
                <a:latin typeface="Arial"/>
                <a:cs typeface="Arial"/>
              </a:rPr>
              <a:t>2013</a:t>
            </a:r>
            <a:endParaRPr sz="9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2834291" y="4217657"/>
            <a:ext cx="153670" cy="279400"/>
          </a:xfrm>
          <a:prstGeom prst="rect">
            <a:avLst/>
          </a:prstGeom>
        </p:spPr>
        <p:txBody>
          <a:bodyPr wrap="square" lIns="0" tIns="190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900" spc="-20">
                <a:latin typeface="Arial"/>
                <a:cs typeface="Arial"/>
              </a:rPr>
              <a:t>2014</a:t>
            </a:r>
            <a:endParaRPr sz="9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3309144" y="4217657"/>
            <a:ext cx="153670" cy="279400"/>
          </a:xfrm>
          <a:prstGeom prst="rect">
            <a:avLst/>
          </a:prstGeom>
        </p:spPr>
        <p:txBody>
          <a:bodyPr wrap="square" lIns="0" tIns="190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900" spc="-20">
                <a:latin typeface="Arial"/>
                <a:cs typeface="Arial"/>
              </a:rPr>
              <a:t>2015</a:t>
            </a:r>
            <a:endParaRPr sz="9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3783997" y="4217657"/>
            <a:ext cx="153670" cy="279400"/>
          </a:xfrm>
          <a:prstGeom prst="rect">
            <a:avLst/>
          </a:prstGeom>
        </p:spPr>
        <p:txBody>
          <a:bodyPr wrap="square" lIns="0" tIns="190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900" spc="-20">
                <a:latin typeface="Arial"/>
                <a:cs typeface="Arial"/>
              </a:rPr>
              <a:t>2016</a:t>
            </a:r>
            <a:endParaRPr sz="90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4258596" y="4217657"/>
            <a:ext cx="153670" cy="279400"/>
          </a:xfrm>
          <a:prstGeom prst="rect">
            <a:avLst/>
          </a:prstGeom>
        </p:spPr>
        <p:txBody>
          <a:bodyPr wrap="square" lIns="0" tIns="190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900" spc="-20">
                <a:latin typeface="Arial"/>
                <a:cs typeface="Arial"/>
              </a:rPr>
              <a:t>2017</a:t>
            </a:r>
            <a:endParaRPr sz="900">
              <a:latin typeface="Arial"/>
              <a:cs typeface="Arial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4733449" y="4217657"/>
            <a:ext cx="153670" cy="279400"/>
          </a:xfrm>
          <a:prstGeom prst="rect">
            <a:avLst/>
          </a:prstGeom>
        </p:spPr>
        <p:txBody>
          <a:bodyPr wrap="square" lIns="0" tIns="190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900" spc="-20">
                <a:latin typeface="Arial"/>
                <a:cs typeface="Arial"/>
              </a:rPr>
              <a:t>2018</a:t>
            </a:r>
            <a:endParaRPr sz="900">
              <a:latin typeface="Arial"/>
              <a:cs typeface="Arial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5208429" y="4217657"/>
            <a:ext cx="153670" cy="279400"/>
          </a:xfrm>
          <a:prstGeom prst="rect">
            <a:avLst/>
          </a:prstGeom>
        </p:spPr>
        <p:txBody>
          <a:bodyPr wrap="square" lIns="0" tIns="190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900" spc="-20">
                <a:latin typeface="Arial"/>
                <a:cs typeface="Arial"/>
              </a:rPr>
              <a:t>2019</a:t>
            </a:r>
            <a:endParaRPr sz="900">
              <a:latin typeface="Arial"/>
              <a:cs typeface="Arial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5682901" y="4217657"/>
            <a:ext cx="153670" cy="279400"/>
          </a:xfrm>
          <a:prstGeom prst="rect">
            <a:avLst/>
          </a:prstGeom>
        </p:spPr>
        <p:txBody>
          <a:bodyPr wrap="square" lIns="0" tIns="190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900" spc="-20">
                <a:latin typeface="Arial"/>
                <a:cs typeface="Arial"/>
              </a:rPr>
              <a:t>2020</a:t>
            </a:r>
            <a:endParaRPr sz="900">
              <a:latin typeface="Arial"/>
              <a:cs typeface="Arial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6157881" y="4217657"/>
            <a:ext cx="153670" cy="279400"/>
          </a:xfrm>
          <a:prstGeom prst="rect">
            <a:avLst/>
          </a:prstGeom>
        </p:spPr>
        <p:txBody>
          <a:bodyPr wrap="square" lIns="0" tIns="190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900" spc="-20">
                <a:latin typeface="Arial"/>
                <a:cs typeface="Arial"/>
              </a:rPr>
              <a:t>2021</a:t>
            </a:r>
            <a:endParaRPr sz="900">
              <a:latin typeface="Arial"/>
              <a:cs typeface="Arial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6632353" y="4217657"/>
            <a:ext cx="153670" cy="279400"/>
          </a:xfrm>
          <a:prstGeom prst="rect">
            <a:avLst/>
          </a:prstGeom>
        </p:spPr>
        <p:txBody>
          <a:bodyPr wrap="square" lIns="0" tIns="190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900" spc="-20">
                <a:latin typeface="Arial"/>
                <a:cs typeface="Arial"/>
              </a:rPr>
              <a:t>2022</a:t>
            </a:r>
            <a:endParaRPr sz="900">
              <a:latin typeface="Arial"/>
              <a:cs typeface="Arial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7107333" y="4217657"/>
            <a:ext cx="153670" cy="279400"/>
          </a:xfrm>
          <a:prstGeom prst="rect">
            <a:avLst/>
          </a:prstGeom>
        </p:spPr>
        <p:txBody>
          <a:bodyPr wrap="square" lIns="0" tIns="190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900" spc="-20">
                <a:latin typeface="Arial"/>
                <a:cs typeface="Arial"/>
              </a:rPr>
              <a:t>2023</a:t>
            </a:r>
            <a:endParaRPr sz="900">
              <a:latin typeface="Arial"/>
              <a:cs typeface="Arial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772608" y="2480884"/>
            <a:ext cx="124460" cy="1060450"/>
          </a:xfrm>
          <a:prstGeom prst="rect">
            <a:avLst/>
          </a:prstGeom>
        </p:spPr>
        <p:txBody>
          <a:bodyPr wrap="square" lIns="0" tIns="3810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 sz="700">
                <a:latin typeface="Arial"/>
                <a:cs typeface="Arial"/>
              </a:rPr>
              <a:t>%</a:t>
            </a:r>
            <a:r>
              <a:rPr dirty="0" sz="700" spc="-25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Strongly</a:t>
            </a:r>
            <a:r>
              <a:rPr dirty="0" sz="700" spc="-5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Agree</a:t>
            </a:r>
            <a:r>
              <a:rPr dirty="0" sz="700" spc="-10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&amp;</a:t>
            </a:r>
            <a:r>
              <a:rPr dirty="0" sz="700" spc="-25">
                <a:latin typeface="Arial"/>
                <a:cs typeface="Arial"/>
              </a:rPr>
              <a:t> </a:t>
            </a:r>
            <a:r>
              <a:rPr dirty="0" sz="700" spc="-20">
                <a:latin typeface="Arial"/>
                <a:cs typeface="Arial"/>
              </a:rPr>
              <a:t>Agree</a:t>
            </a:r>
            <a:endParaRPr sz="700">
              <a:latin typeface="Arial"/>
              <a:cs typeface="Arial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684276" y="1395983"/>
            <a:ext cx="6952615" cy="347345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wrap="square" lIns="0" tIns="135255" rIns="0" bIns="0" rtlCol="0" vert="horz">
            <a:spAutoFit/>
          </a:bodyPr>
          <a:lstStyle/>
          <a:p>
            <a:pPr algn="r" marR="130175">
              <a:lnSpc>
                <a:spcPct val="100000"/>
              </a:lnSpc>
              <a:spcBef>
                <a:spcPts val="1065"/>
              </a:spcBef>
            </a:pP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↑ is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 better</a:t>
            </a:r>
            <a:endParaRPr sz="1100">
              <a:latin typeface="Calibri"/>
              <a:cs typeface="Calibri"/>
            </a:endParaRPr>
          </a:p>
          <a:p>
            <a:pPr marL="237490">
              <a:lnSpc>
                <a:spcPct val="100000"/>
              </a:lnSpc>
              <a:spcBef>
                <a:spcPts val="655"/>
              </a:spcBef>
            </a:pPr>
            <a:r>
              <a:rPr dirty="0" sz="900" spc="-25">
                <a:latin typeface="Arial"/>
                <a:cs typeface="Arial"/>
              </a:rPr>
              <a:t>95%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75"/>
              </a:spcBef>
            </a:pPr>
            <a:endParaRPr sz="900">
              <a:latin typeface="Arial"/>
              <a:cs typeface="Arial"/>
            </a:endParaRPr>
          </a:p>
          <a:p>
            <a:pPr marL="237490">
              <a:lnSpc>
                <a:spcPct val="100000"/>
              </a:lnSpc>
            </a:pPr>
            <a:r>
              <a:rPr dirty="0" sz="900" spc="-25">
                <a:latin typeface="Arial"/>
                <a:cs typeface="Arial"/>
              </a:rPr>
              <a:t>90%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70"/>
              </a:spcBef>
            </a:pPr>
            <a:endParaRPr sz="900">
              <a:latin typeface="Arial"/>
              <a:cs typeface="Arial"/>
            </a:endParaRPr>
          </a:p>
          <a:p>
            <a:pPr marL="237490">
              <a:lnSpc>
                <a:spcPct val="100000"/>
              </a:lnSpc>
              <a:spcBef>
                <a:spcPts val="5"/>
              </a:spcBef>
            </a:pPr>
            <a:r>
              <a:rPr dirty="0" sz="900" spc="-25">
                <a:latin typeface="Arial"/>
                <a:cs typeface="Arial"/>
              </a:rPr>
              <a:t>85%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70"/>
              </a:spcBef>
            </a:pPr>
            <a:endParaRPr sz="900">
              <a:latin typeface="Arial"/>
              <a:cs typeface="Arial"/>
            </a:endParaRPr>
          </a:p>
          <a:p>
            <a:pPr marL="237490">
              <a:lnSpc>
                <a:spcPct val="100000"/>
              </a:lnSpc>
            </a:pPr>
            <a:r>
              <a:rPr dirty="0" sz="900" spc="-25">
                <a:latin typeface="Arial"/>
                <a:cs typeface="Arial"/>
              </a:rPr>
              <a:t>80%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75"/>
              </a:spcBef>
            </a:pPr>
            <a:endParaRPr sz="900">
              <a:latin typeface="Arial"/>
              <a:cs typeface="Arial"/>
            </a:endParaRPr>
          </a:p>
          <a:p>
            <a:pPr marL="237490">
              <a:lnSpc>
                <a:spcPct val="100000"/>
              </a:lnSpc>
            </a:pPr>
            <a:r>
              <a:rPr dirty="0" sz="900" spc="-25">
                <a:latin typeface="Arial"/>
                <a:cs typeface="Arial"/>
              </a:rPr>
              <a:t>75%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70"/>
              </a:spcBef>
            </a:pPr>
            <a:endParaRPr sz="900">
              <a:latin typeface="Arial"/>
              <a:cs typeface="Arial"/>
            </a:endParaRPr>
          </a:p>
          <a:p>
            <a:pPr marL="237490">
              <a:lnSpc>
                <a:spcPct val="100000"/>
              </a:lnSpc>
              <a:spcBef>
                <a:spcPts val="5"/>
              </a:spcBef>
            </a:pPr>
            <a:r>
              <a:rPr dirty="0" sz="900" spc="-25">
                <a:latin typeface="Arial"/>
                <a:cs typeface="Arial"/>
              </a:rPr>
              <a:t>70%</a:t>
            </a:r>
            <a:endParaRPr sz="900">
              <a:latin typeface="Arial"/>
              <a:cs typeface="Arial"/>
            </a:endParaRPr>
          </a:p>
        </p:txBody>
      </p:sp>
      <p:sp>
        <p:nvSpPr>
          <p:cNvPr id="36" name="object 36" descr=""/>
          <p:cNvSpPr/>
          <p:nvPr/>
        </p:nvSpPr>
        <p:spPr>
          <a:xfrm>
            <a:off x="3049523" y="2464307"/>
            <a:ext cx="297180" cy="205740"/>
          </a:xfrm>
          <a:custGeom>
            <a:avLst/>
            <a:gdLst/>
            <a:ahLst/>
            <a:cxnLst/>
            <a:rect l="l" t="t" r="r" b="b"/>
            <a:pathLst>
              <a:path w="297179" h="205739">
                <a:moveTo>
                  <a:pt x="297179" y="0"/>
                </a:moveTo>
                <a:lnTo>
                  <a:pt x="0" y="0"/>
                </a:lnTo>
                <a:lnTo>
                  <a:pt x="0" y="205739"/>
                </a:lnTo>
                <a:lnTo>
                  <a:pt x="297179" y="205739"/>
                </a:lnTo>
                <a:lnTo>
                  <a:pt x="2971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 descr=""/>
          <p:cNvSpPr txBox="1"/>
          <p:nvPr/>
        </p:nvSpPr>
        <p:spPr>
          <a:xfrm>
            <a:off x="3049523" y="2464307"/>
            <a:ext cx="297180" cy="205740"/>
          </a:xfrm>
          <a:prstGeom prst="rect">
            <a:avLst/>
          </a:prstGeom>
          <a:ln w="9144">
            <a:solidFill>
              <a:srgbClr val="A6A6A6"/>
            </a:solidFill>
          </a:ln>
        </p:spPr>
        <p:txBody>
          <a:bodyPr wrap="square" lIns="0" tIns="39370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310"/>
              </a:spcBef>
            </a:pPr>
            <a:r>
              <a:rPr dirty="0" sz="800" spc="-25">
                <a:solidFill>
                  <a:srgbClr val="7E7E7E"/>
                </a:solidFill>
                <a:latin typeface="Calibri"/>
                <a:cs typeface="Calibri"/>
              </a:rPr>
              <a:t>#1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8" name="object 38" descr=""/>
          <p:cNvSpPr/>
          <p:nvPr/>
        </p:nvSpPr>
        <p:spPr>
          <a:xfrm>
            <a:off x="5526023" y="3444240"/>
            <a:ext cx="297180" cy="205740"/>
          </a:xfrm>
          <a:custGeom>
            <a:avLst/>
            <a:gdLst/>
            <a:ahLst/>
            <a:cxnLst/>
            <a:rect l="l" t="t" r="r" b="b"/>
            <a:pathLst>
              <a:path w="297179" h="205739">
                <a:moveTo>
                  <a:pt x="297179" y="0"/>
                </a:moveTo>
                <a:lnTo>
                  <a:pt x="0" y="0"/>
                </a:lnTo>
                <a:lnTo>
                  <a:pt x="0" y="205739"/>
                </a:lnTo>
                <a:lnTo>
                  <a:pt x="297179" y="205739"/>
                </a:lnTo>
                <a:lnTo>
                  <a:pt x="2971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 descr=""/>
          <p:cNvSpPr txBox="1"/>
          <p:nvPr/>
        </p:nvSpPr>
        <p:spPr>
          <a:xfrm>
            <a:off x="5526023" y="3444240"/>
            <a:ext cx="297180" cy="205740"/>
          </a:xfrm>
          <a:prstGeom prst="rect">
            <a:avLst/>
          </a:prstGeom>
          <a:ln w="9144">
            <a:solidFill>
              <a:srgbClr val="A6A6A6"/>
            </a:solidFill>
          </a:ln>
        </p:spPr>
        <p:txBody>
          <a:bodyPr wrap="square" lIns="0" tIns="40005" rIns="0" bIns="0" rtlCol="0" vert="horz">
            <a:spAutoFit/>
          </a:bodyPr>
          <a:lstStyle/>
          <a:p>
            <a:pPr marL="92075">
              <a:lnSpc>
                <a:spcPct val="100000"/>
              </a:lnSpc>
              <a:spcBef>
                <a:spcPts val="315"/>
              </a:spcBef>
            </a:pPr>
            <a:r>
              <a:rPr dirty="0" sz="800" spc="-25">
                <a:solidFill>
                  <a:srgbClr val="7E7E7E"/>
                </a:solidFill>
                <a:latin typeface="Calibri"/>
                <a:cs typeface="Calibri"/>
              </a:rPr>
              <a:t>#2</a:t>
            </a:r>
            <a:endParaRPr sz="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144000" cy="1268095"/>
          </a:xfrm>
          <a:custGeom>
            <a:avLst/>
            <a:gdLst/>
            <a:ahLst/>
            <a:cxnLst/>
            <a:rect l="l" t="t" r="r" b="b"/>
            <a:pathLst>
              <a:path w="9144000" h="1268095">
                <a:moveTo>
                  <a:pt x="9144000" y="0"/>
                </a:moveTo>
                <a:lnTo>
                  <a:pt x="0" y="0"/>
                </a:lnTo>
                <a:lnTo>
                  <a:pt x="0" y="1267967"/>
                </a:lnTo>
                <a:lnTo>
                  <a:pt x="9144000" y="1267967"/>
                </a:lnTo>
                <a:lnTo>
                  <a:pt x="9144000" y="0"/>
                </a:lnTo>
                <a:close/>
              </a:path>
            </a:pathLst>
          </a:custGeom>
          <a:solidFill>
            <a:srgbClr val="FFDD5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60146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>
                <a:solidFill>
                  <a:srgbClr val="5F249F"/>
                </a:solidFill>
              </a:rPr>
              <a:t>Overall</a:t>
            </a:r>
            <a:r>
              <a:rPr dirty="0" sz="3600" spc="-25">
                <a:solidFill>
                  <a:srgbClr val="5F249F"/>
                </a:solidFill>
              </a:rPr>
              <a:t> </a:t>
            </a:r>
            <a:r>
              <a:rPr dirty="0" sz="3600">
                <a:solidFill>
                  <a:srgbClr val="5F249F"/>
                </a:solidFill>
              </a:rPr>
              <a:t>Results</a:t>
            </a:r>
            <a:r>
              <a:rPr dirty="0" sz="3600" spc="-25">
                <a:solidFill>
                  <a:srgbClr val="5F249F"/>
                </a:solidFill>
              </a:rPr>
              <a:t> </a:t>
            </a:r>
            <a:r>
              <a:rPr dirty="0" sz="3600">
                <a:solidFill>
                  <a:srgbClr val="5F249F"/>
                </a:solidFill>
              </a:rPr>
              <a:t>–</a:t>
            </a:r>
            <a:r>
              <a:rPr dirty="0" sz="3600" spc="-20">
                <a:solidFill>
                  <a:srgbClr val="5F249F"/>
                </a:solidFill>
              </a:rPr>
              <a:t> </a:t>
            </a:r>
            <a:r>
              <a:rPr dirty="0" sz="3600">
                <a:solidFill>
                  <a:srgbClr val="5F249F"/>
                </a:solidFill>
              </a:rPr>
              <a:t>Family</a:t>
            </a:r>
            <a:r>
              <a:rPr dirty="0" sz="3600" spc="-10">
                <a:solidFill>
                  <a:srgbClr val="5F249F"/>
                </a:solidFill>
              </a:rPr>
              <a:t> Survey</a:t>
            </a:r>
            <a:endParaRPr sz="3600"/>
          </a:p>
        </p:txBody>
      </p:sp>
      <p:sp>
        <p:nvSpPr>
          <p:cNvPr id="4" name="object 4" descr=""/>
          <p:cNvSpPr txBox="1"/>
          <p:nvPr/>
        </p:nvSpPr>
        <p:spPr>
          <a:xfrm>
            <a:off x="707542" y="1351915"/>
            <a:ext cx="7672705" cy="8324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95"/>
              </a:spcBef>
              <a:buClr>
                <a:srgbClr val="C54096"/>
              </a:buClr>
              <a:buChar char="•"/>
              <a:tabLst>
                <a:tab pos="240029" algn="l"/>
              </a:tabLst>
            </a:pPr>
            <a:r>
              <a:rPr dirty="0" sz="2800">
                <a:latin typeface="Arial"/>
                <a:cs typeface="Arial"/>
              </a:rPr>
              <a:t>Survey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average</a:t>
            </a:r>
            <a:r>
              <a:rPr dirty="0" sz="2800" spc="-7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80%,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compared</a:t>
            </a:r>
            <a:r>
              <a:rPr dirty="0" sz="2800" spc="-5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to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77%</a:t>
            </a:r>
            <a:r>
              <a:rPr dirty="0" sz="2800" spc="-7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(2022)</a:t>
            </a:r>
            <a:endParaRPr sz="2800">
              <a:latin typeface="Arial"/>
              <a:cs typeface="Arial"/>
            </a:endParaRPr>
          </a:p>
          <a:p>
            <a:pPr marL="1972310">
              <a:lnSpc>
                <a:spcPct val="100000"/>
              </a:lnSpc>
              <a:spcBef>
                <a:spcPts val="1315"/>
              </a:spcBef>
            </a:pPr>
            <a:r>
              <a:rPr dirty="0" sz="1400" spc="-10">
                <a:solidFill>
                  <a:srgbClr val="585858"/>
                </a:solidFill>
                <a:latin typeface="Calibri"/>
                <a:cs typeface="Calibri"/>
              </a:rPr>
              <a:t>Distribution</a:t>
            </a:r>
            <a:r>
              <a:rPr dirty="0" sz="1400" spc="-3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585858"/>
                </a:solidFill>
                <a:latin typeface="Calibri"/>
                <a:cs typeface="Calibri"/>
              </a:rPr>
              <a:t>of</a:t>
            </a:r>
            <a:r>
              <a:rPr dirty="0" sz="1400" spc="-10">
                <a:solidFill>
                  <a:srgbClr val="585858"/>
                </a:solidFill>
                <a:latin typeface="Calibri"/>
                <a:cs typeface="Calibri"/>
              </a:rPr>
              <a:t> Responses</a:t>
            </a:r>
            <a:r>
              <a:rPr dirty="0" sz="1400" spc="-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585858"/>
                </a:solidFill>
                <a:latin typeface="Calibri"/>
                <a:cs typeface="Calibri"/>
              </a:rPr>
              <a:t>-</a:t>
            </a:r>
            <a:r>
              <a:rPr dirty="0" sz="1400" spc="-1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585858"/>
                </a:solidFill>
                <a:latin typeface="Calibri"/>
                <a:cs typeface="Calibri"/>
              </a:rPr>
              <a:t>All</a:t>
            </a:r>
            <a:r>
              <a:rPr dirty="0" sz="1400" spc="-10">
                <a:solidFill>
                  <a:srgbClr val="585858"/>
                </a:solidFill>
                <a:latin typeface="Calibri"/>
                <a:cs typeface="Calibri"/>
              </a:rPr>
              <a:t> Questions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1604772" y="2756916"/>
            <a:ext cx="5328285" cy="1673860"/>
            <a:chOff x="1604772" y="2756916"/>
            <a:chExt cx="5328285" cy="1673860"/>
          </a:xfrm>
        </p:grpSpPr>
        <p:sp>
          <p:nvSpPr>
            <p:cNvPr id="6" name="object 6" descr=""/>
            <p:cNvSpPr/>
            <p:nvPr/>
          </p:nvSpPr>
          <p:spPr>
            <a:xfrm>
              <a:off x="1604772" y="3730752"/>
              <a:ext cx="5328285" cy="347980"/>
            </a:xfrm>
            <a:custGeom>
              <a:avLst/>
              <a:gdLst/>
              <a:ahLst/>
              <a:cxnLst/>
              <a:rect l="l" t="t" r="r" b="b"/>
              <a:pathLst>
                <a:path w="5328284" h="347979">
                  <a:moveTo>
                    <a:pt x="0" y="347472"/>
                  </a:moveTo>
                  <a:lnTo>
                    <a:pt x="2496312" y="347472"/>
                  </a:lnTo>
                </a:path>
                <a:path w="5328284" h="347979">
                  <a:moveTo>
                    <a:pt x="2830067" y="347472"/>
                  </a:moveTo>
                  <a:lnTo>
                    <a:pt x="3563112" y="347472"/>
                  </a:lnTo>
                </a:path>
                <a:path w="5328284" h="347979">
                  <a:moveTo>
                    <a:pt x="3896867" y="347472"/>
                  </a:moveTo>
                  <a:lnTo>
                    <a:pt x="4628388" y="347472"/>
                  </a:lnTo>
                </a:path>
                <a:path w="5328284" h="347979">
                  <a:moveTo>
                    <a:pt x="4962144" y="347472"/>
                  </a:moveTo>
                  <a:lnTo>
                    <a:pt x="5327904" y="347472"/>
                  </a:lnTo>
                </a:path>
                <a:path w="5328284" h="347979">
                  <a:moveTo>
                    <a:pt x="0" y="0"/>
                  </a:moveTo>
                  <a:lnTo>
                    <a:pt x="3563112" y="0"/>
                  </a:lnTo>
                </a:path>
                <a:path w="5328284" h="347979">
                  <a:moveTo>
                    <a:pt x="3896867" y="0"/>
                  </a:moveTo>
                  <a:lnTo>
                    <a:pt x="4628388" y="0"/>
                  </a:lnTo>
                </a:path>
                <a:path w="5328284" h="347979">
                  <a:moveTo>
                    <a:pt x="4962144" y="0"/>
                  </a:moveTo>
                  <a:lnTo>
                    <a:pt x="5327904" y="0"/>
                  </a:lnTo>
                </a:path>
              </a:pathLst>
            </a:custGeom>
            <a:ln w="9143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604772" y="3035808"/>
              <a:ext cx="5328285" cy="347980"/>
            </a:xfrm>
            <a:custGeom>
              <a:avLst/>
              <a:gdLst/>
              <a:ahLst/>
              <a:cxnLst/>
              <a:rect l="l" t="t" r="r" b="b"/>
              <a:pathLst>
                <a:path w="5328284" h="347979">
                  <a:moveTo>
                    <a:pt x="0" y="347472"/>
                  </a:moveTo>
                  <a:lnTo>
                    <a:pt x="3563112" y="347472"/>
                  </a:lnTo>
                </a:path>
                <a:path w="5328284" h="347979">
                  <a:moveTo>
                    <a:pt x="3896867" y="347472"/>
                  </a:moveTo>
                  <a:lnTo>
                    <a:pt x="4628388" y="347472"/>
                  </a:lnTo>
                </a:path>
                <a:path w="5328284" h="347979">
                  <a:moveTo>
                    <a:pt x="4962144" y="347472"/>
                  </a:moveTo>
                  <a:lnTo>
                    <a:pt x="5327904" y="347472"/>
                  </a:lnTo>
                </a:path>
                <a:path w="5328284" h="347979">
                  <a:moveTo>
                    <a:pt x="0" y="0"/>
                  </a:moveTo>
                  <a:lnTo>
                    <a:pt x="4628388" y="0"/>
                  </a:lnTo>
                </a:path>
                <a:path w="5328284" h="347979">
                  <a:moveTo>
                    <a:pt x="4962144" y="0"/>
                  </a:moveTo>
                  <a:lnTo>
                    <a:pt x="5327904" y="0"/>
                  </a:lnTo>
                </a:path>
              </a:pathLst>
            </a:custGeom>
            <a:ln w="9144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970532" y="2756915"/>
              <a:ext cx="4596765" cy="1668780"/>
            </a:xfrm>
            <a:custGeom>
              <a:avLst/>
              <a:gdLst/>
              <a:ahLst/>
              <a:cxnLst/>
              <a:rect l="l" t="t" r="r" b="b"/>
              <a:pathLst>
                <a:path w="4596765" h="1668779">
                  <a:moveTo>
                    <a:pt x="333756" y="1543812"/>
                  </a:moveTo>
                  <a:lnTo>
                    <a:pt x="0" y="1543812"/>
                  </a:lnTo>
                  <a:lnTo>
                    <a:pt x="0" y="1668780"/>
                  </a:lnTo>
                  <a:lnTo>
                    <a:pt x="333756" y="1668780"/>
                  </a:lnTo>
                  <a:lnTo>
                    <a:pt x="333756" y="1543812"/>
                  </a:lnTo>
                  <a:close/>
                </a:path>
                <a:path w="4596765" h="1668779">
                  <a:moveTo>
                    <a:pt x="1399032" y="1540764"/>
                  </a:moveTo>
                  <a:lnTo>
                    <a:pt x="1065276" y="1540764"/>
                  </a:lnTo>
                  <a:lnTo>
                    <a:pt x="1065276" y="1668780"/>
                  </a:lnTo>
                  <a:lnTo>
                    <a:pt x="1399032" y="1668780"/>
                  </a:lnTo>
                  <a:lnTo>
                    <a:pt x="1399032" y="1540764"/>
                  </a:lnTo>
                  <a:close/>
                </a:path>
                <a:path w="4596765" h="1668779">
                  <a:moveTo>
                    <a:pt x="2464308" y="1216152"/>
                  </a:moveTo>
                  <a:lnTo>
                    <a:pt x="2130552" y="1216152"/>
                  </a:lnTo>
                  <a:lnTo>
                    <a:pt x="2130552" y="1668780"/>
                  </a:lnTo>
                  <a:lnTo>
                    <a:pt x="2464308" y="1668780"/>
                  </a:lnTo>
                  <a:lnTo>
                    <a:pt x="2464308" y="1216152"/>
                  </a:lnTo>
                  <a:close/>
                </a:path>
                <a:path w="4596765" h="1668779">
                  <a:moveTo>
                    <a:pt x="3531108" y="569976"/>
                  </a:moveTo>
                  <a:lnTo>
                    <a:pt x="3197352" y="569976"/>
                  </a:lnTo>
                  <a:lnTo>
                    <a:pt x="3197352" y="1668780"/>
                  </a:lnTo>
                  <a:lnTo>
                    <a:pt x="3531108" y="1668780"/>
                  </a:lnTo>
                  <a:lnTo>
                    <a:pt x="3531108" y="569976"/>
                  </a:lnTo>
                  <a:close/>
                </a:path>
                <a:path w="4596765" h="1668779">
                  <a:moveTo>
                    <a:pt x="4596384" y="0"/>
                  </a:moveTo>
                  <a:lnTo>
                    <a:pt x="4262628" y="0"/>
                  </a:lnTo>
                  <a:lnTo>
                    <a:pt x="4262628" y="1668780"/>
                  </a:lnTo>
                  <a:lnTo>
                    <a:pt x="4596384" y="1668780"/>
                  </a:lnTo>
                  <a:lnTo>
                    <a:pt x="4596384" y="0"/>
                  </a:lnTo>
                  <a:close/>
                </a:path>
              </a:pathLst>
            </a:custGeom>
            <a:solidFill>
              <a:srgbClr val="C5409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604772" y="4425695"/>
              <a:ext cx="5328285" cy="0"/>
            </a:xfrm>
            <a:custGeom>
              <a:avLst/>
              <a:gdLst/>
              <a:ahLst/>
              <a:cxnLst/>
              <a:rect l="l" t="t" r="r" b="b"/>
              <a:pathLst>
                <a:path w="5328284" h="0">
                  <a:moveTo>
                    <a:pt x="0" y="0"/>
                  </a:moveTo>
                  <a:lnTo>
                    <a:pt x="5327904" y="0"/>
                  </a:lnTo>
                </a:path>
              </a:pathLst>
            </a:custGeom>
            <a:ln w="9144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/>
          <p:nvPr/>
        </p:nvSpPr>
        <p:spPr>
          <a:xfrm>
            <a:off x="1604772" y="2689860"/>
            <a:ext cx="5328285" cy="0"/>
          </a:xfrm>
          <a:custGeom>
            <a:avLst/>
            <a:gdLst/>
            <a:ahLst/>
            <a:cxnLst/>
            <a:rect l="l" t="t" r="r" b="b"/>
            <a:pathLst>
              <a:path w="5328284" h="0">
                <a:moveTo>
                  <a:pt x="0" y="0"/>
                </a:moveTo>
                <a:lnTo>
                  <a:pt x="5327904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1604772" y="2342388"/>
            <a:ext cx="5328285" cy="0"/>
          </a:xfrm>
          <a:custGeom>
            <a:avLst/>
            <a:gdLst/>
            <a:ahLst/>
            <a:cxnLst/>
            <a:rect l="l" t="t" r="r" b="b"/>
            <a:pathLst>
              <a:path w="5328284" h="0">
                <a:moveTo>
                  <a:pt x="0" y="0"/>
                </a:moveTo>
                <a:lnTo>
                  <a:pt x="5327904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1287907" y="2247645"/>
            <a:ext cx="223520" cy="22472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solidFill>
                  <a:srgbClr val="585858"/>
                </a:solidFill>
                <a:latin typeface="Calibri"/>
                <a:cs typeface="Calibri"/>
              </a:rPr>
              <a:t>60%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5"/>
              </a:spcBef>
            </a:pP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900" spc="-25">
                <a:solidFill>
                  <a:srgbClr val="585858"/>
                </a:solidFill>
                <a:latin typeface="Calibri"/>
                <a:cs typeface="Calibri"/>
              </a:rPr>
              <a:t>50%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5"/>
              </a:spcBef>
            </a:pP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900" spc="-25">
                <a:solidFill>
                  <a:srgbClr val="585858"/>
                </a:solidFill>
                <a:latin typeface="Calibri"/>
                <a:cs typeface="Calibri"/>
              </a:rPr>
              <a:t>40%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5"/>
              </a:spcBef>
            </a:pP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900" spc="-25">
                <a:solidFill>
                  <a:srgbClr val="585858"/>
                </a:solidFill>
                <a:latin typeface="Calibri"/>
                <a:cs typeface="Calibri"/>
              </a:rPr>
              <a:t>30%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5"/>
              </a:spcBef>
            </a:pP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900" spc="-25">
                <a:solidFill>
                  <a:srgbClr val="585858"/>
                </a:solidFill>
                <a:latin typeface="Calibri"/>
                <a:cs typeface="Calibri"/>
              </a:rPr>
              <a:t>20%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900" spc="-25">
                <a:solidFill>
                  <a:srgbClr val="585858"/>
                </a:solidFill>
                <a:latin typeface="Calibri"/>
                <a:cs typeface="Calibri"/>
              </a:rPr>
              <a:t>10%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5"/>
              </a:spcBef>
            </a:pPr>
            <a:endParaRPr sz="900">
              <a:latin typeface="Calibri"/>
              <a:cs typeface="Calibri"/>
            </a:endParaRPr>
          </a:p>
          <a:p>
            <a:pPr marL="70485">
              <a:lnSpc>
                <a:spcPct val="100000"/>
              </a:lnSpc>
            </a:pPr>
            <a:r>
              <a:rPr dirty="0" sz="900" spc="-25">
                <a:solidFill>
                  <a:srgbClr val="585858"/>
                </a:solidFill>
                <a:latin typeface="Calibri"/>
                <a:cs typeface="Calibri"/>
              </a:rPr>
              <a:t>0%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985010" y="4480966"/>
            <a:ext cx="3048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0">
                <a:solidFill>
                  <a:srgbClr val="585858"/>
                </a:solidFill>
                <a:latin typeface="Calibri"/>
                <a:cs typeface="Calibri"/>
              </a:rPr>
              <a:t>Never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044698" y="4480966"/>
            <a:ext cx="31686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0">
                <a:solidFill>
                  <a:srgbClr val="585858"/>
                </a:solidFill>
                <a:latin typeface="Calibri"/>
                <a:cs typeface="Calibri"/>
              </a:rPr>
              <a:t>Rarely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3997197" y="4480966"/>
            <a:ext cx="54419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0">
                <a:solidFill>
                  <a:srgbClr val="585858"/>
                </a:solidFill>
                <a:latin typeface="Calibri"/>
                <a:cs typeface="Calibri"/>
              </a:rPr>
              <a:t>Sometimes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931409" y="4480966"/>
            <a:ext cx="8077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Most</a:t>
            </a:r>
            <a:r>
              <a:rPr dirty="0" sz="900" spc="-1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of</a:t>
            </a:r>
            <a:r>
              <a:rPr dirty="0" sz="900" spc="-3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the</a:t>
            </a:r>
            <a:r>
              <a:rPr dirty="0" sz="900" spc="-1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900" spc="-20">
                <a:solidFill>
                  <a:srgbClr val="585858"/>
                </a:solidFill>
                <a:latin typeface="Calibri"/>
                <a:cs typeface="Calibri"/>
              </a:rPr>
              <a:t>time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6225666" y="4480966"/>
            <a:ext cx="3505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0">
                <a:solidFill>
                  <a:srgbClr val="585858"/>
                </a:solidFill>
                <a:latin typeface="Calibri"/>
                <a:cs typeface="Calibri"/>
              </a:rPr>
              <a:t>Always</a:t>
            </a:r>
            <a:endParaRPr sz="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76388" y="4119371"/>
            <a:ext cx="1262146" cy="1024127"/>
          </a:xfrm>
          <a:prstGeom prst="rect">
            <a:avLst/>
          </a:prstGeom>
        </p:spPr>
      </p:pic>
      <p:sp>
        <p:nvSpPr>
          <p:cNvPr id="3" name="object 3" descr=""/>
          <p:cNvSpPr/>
          <p:nvPr/>
        </p:nvSpPr>
        <p:spPr>
          <a:xfrm>
            <a:off x="0" y="0"/>
            <a:ext cx="9144000" cy="1268095"/>
          </a:xfrm>
          <a:custGeom>
            <a:avLst/>
            <a:gdLst/>
            <a:ahLst/>
            <a:cxnLst/>
            <a:rect l="l" t="t" r="r" b="b"/>
            <a:pathLst>
              <a:path w="9144000" h="1268095">
                <a:moveTo>
                  <a:pt x="9144000" y="0"/>
                </a:moveTo>
                <a:lnTo>
                  <a:pt x="0" y="0"/>
                </a:lnTo>
                <a:lnTo>
                  <a:pt x="0" y="1267967"/>
                </a:lnTo>
                <a:lnTo>
                  <a:pt x="9144000" y="1267967"/>
                </a:lnTo>
                <a:lnTo>
                  <a:pt x="9144000" y="0"/>
                </a:lnTo>
                <a:close/>
              </a:path>
            </a:pathLst>
          </a:custGeom>
          <a:solidFill>
            <a:srgbClr val="FFDD5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7542" y="333248"/>
            <a:ext cx="733234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>
                <a:solidFill>
                  <a:srgbClr val="5F249F"/>
                </a:solidFill>
              </a:rPr>
              <a:t>I</a:t>
            </a:r>
            <a:r>
              <a:rPr dirty="0" spc="-90">
                <a:solidFill>
                  <a:srgbClr val="5F249F"/>
                </a:solidFill>
              </a:rPr>
              <a:t> </a:t>
            </a:r>
            <a:r>
              <a:rPr dirty="0">
                <a:solidFill>
                  <a:srgbClr val="5F249F"/>
                </a:solidFill>
              </a:rPr>
              <a:t>would</a:t>
            </a:r>
            <a:r>
              <a:rPr dirty="0" spc="-75">
                <a:solidFill>
                  <a:srgbClr val="5F249F"/>
                </a:solidFill>
              </a:rPr>
              <a:t> </a:t>
            </a:r>
            <a:r>
              <a:rPr dirty="0">
                <a:solidFill>
                  <a:srgbClr val="5F249F"/>
                </a:solidFill>
              </a:rPr>
              <a:t>recommend</a:t>
            </a:r>
            <a:r>
              <a:rPr dirty="0" spc="-65">
                <a:solidFill>
                  <a:srgbClr val="5F249F"/>
                </a:solidFill>
              </a:rPr>
              <a:t> </a:t>
            </a:r>
            <a:r>
              <a:rPr dirty="0">
                <a:solidFill>
                  <a:srgbClr val="5F249F"/>
                </a:solidFill>
              </a:rPr>
              <a:t>this</a:t>
            </a:r>
            <a:r>
              <a:rPr dirty="0" spc="-90">
                <a:solidFill>
                  <a:srgbClr val="5F249F"/>
                </a:solidFill>
              </a:rPr>
              <a:t> </a:t>
            </a:r>
            <a:r>
              <a:rPr dirty="0" spc="-20">
                <a:solidFill>
                  <a:srgbClr val="5F249F"/>
                </a:solidFill>
              </a:rPr>
              <a:t>home</a:t>
            </a:r>
          </a:p>
        </p:txBody>
      </p:sp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9412" y="1394460"/>
            <a:ext cx="7019544" cy="35433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144000" cy="1268095"/>
          </a:xfrm>
          <a:custGeom>
            <a:avLst/>
            <a:gdLst/>
            <a:ahLst/>
            <a:cxnLst/>
            <a:rect l="l" t="t" r="r" b="b"/>
            <a:pathLst>
              <a:path w="9144000" h="1268095">
                <a:moveTo>
                  <a:pt x="9144000" y="0"/>
                </a:moveTo>
                <a:lnTo>
                  <a:pt x="0" y="0"/>
                </a:lnTo>
                <a:lnTo>
                  <a:pt x="0" y="1267967"/>
                </a:lnTo>
                <a:lnTo>
                  <a:pt x="9144000" y="1267967"/>
                </a:lnTo>
                <a:lnTo>
                  <a:pt x="9144000" y="0"/>
                </a:lnTo>
                <a:close/>
              </a:path>
            </a:pathLst>
          </a:custGeom>
          <a:solidFill>
            <a:srgbClr val="FFDD5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74930" rIns="0" bIns="0" rtlCol="0" vert="horz">
            <a:spAutoFit/>
          </a:bodyPr>
          <a:lstStyle/>
          <a:p>
            <a:pPr marL="12700" marR="5080">
              <a:lnSpc>
                <a:spcPts val="3890"/>
              </a:lnSpc>
              <a:spcBef>
                <a:spcPts val="590"/>
              </a:spcBef>
            </a:pPr>
            <a:r>
              <a:rPr dirty="0" sz="3600">
                <a:solidFill>
                  <a:srgbClr val="5F249F"/>
                </a:solidFill>
              </a:rPr>
              <a:t>Comparing</a:t>
            </a:r>
            <a:r>
              <a:rPr dirty="0" sz="3600" spc="-10">
                <a:solidFill>
                  <a:srgbClr val="5F249F"/>
                </a:solidFill>
              </a:rPr>
              <a:t> </a:t>
            </a:r>
            <a:r>
              <a:rPr dirty="0" sz="3600">
                <a:solidFill>
                  <a:srgbClr val="5F249F"/>
                </a:solidFill>
              </a:rPr>
              <a:t>Resident</a:t>
            </a:r>
            <a:r>
              <a:rPr dirty="0" sz="3600" spc="-20">
                <a:solidFill>
                  <a:srgbClr val="5F249F"/>
                </a:solidFill>
              </a:rPr>
              <a:t> </a:t>
            </a:r>
            <a:r>
              <a:rPr dirty="0" sz="3600">
                <a:solidFill>
                  <a:srgbClr val="5F249F"/>
                </a:solidFill>
              </a:rPr>
              <a:t>vs</a:t>
            </a:r>
            <a:r>
              <a:rPr dirty="0" sz="3600" spc="-20">
                <a:solidFill>
                  <a:srgbClr val="5F249F"/>
                </a:solidFill>
              </a:rPr>
              <a:t> </a:t>
            </a:r>
            <a:r>
              <a:rPr dirty="0" sz="3600" spc="-10">
                <a:solidFill>
                  <a:srgbClr val="5F249F"/>
                </a:solidFill>
              </a:rPr>
              <a:t>Family </a:t>
            </a:r>
            <a:r>
              <a:rPr dirty="0" sz="3600">
                <a:solidFill>
                  <a:srgbClr val="5F249F"/>
                </a:solidFill>
              </a:rPr>
              <a:t>QOL</a:t>
            </a:r>
            <a:r>
              <a:rPr dirty="0" sz="3600" spc="-75">
                <a:solidFill>
                  <a:srgbClr val="5F249F"/>
                </a:solidFill>
              </a:rPr>
              <a:t> </a:t>
            </a:r>
            <a:r>
              <a:rPr dirty="0" sz="3600" spc="-10">
                <a:solidFill>
                  <a:srgbClr val="5F249F"/>
                </a:solidFill>
              </a:rPr>
              <a:t>Results</a:t>
            </a:r>
            <a:endParaRPr sz="3600"/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942339" y="1296669"/>
          <a:ext cx="6226810" cy="38341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27830"/>
                <a:gridCol w="1000125"/>
                <a:gridCol w="910589"/>
              </a:tblGrid>
              <a:tr h="27368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Resident</a:t>
                      </a:r>
                      <a:r>
                        <a:rPr dirty="0" sz="1200" spc="-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Survey</a:t>
                      </a:r>
                      <a:r>
                        <a:rPr dirty="0" sz="1200" spc="-6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Item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27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Resident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27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Family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273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200" spc="-2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enjoy</a:t>
                      </a:r>
                      <a:r>
                        <a:rPr dirty="0" sz="1200" spc="-3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meal</a:t>
                      </a:r>
                      <a:r>
                        <a:rPr dirty="0" sz="1200" spc="-15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times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spc="-25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53%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spc="-25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52%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</a:tr>
              <a:tr h="27368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200" spc="-2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have</a:t>
                      </a:r>
                      <a:r>
                        <a:rPr dirty="0" sz="1200" spc="-25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enough</a:t>
                      </a:r>
                      <a:r>
                        <a:rPr dirty="0" sz="1200" spc="-45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variety</a:t>
                      </a:r>
                      <a:r>
                        <a:rPr dirty="0" sz="1200" spc="-4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200" spc="-25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my</a:t>
                      </a:r>
                      <a:r>
                        <a:rPr dirty="0" sz="1200" spc="-2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meals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spc="-25">
                          <a:solidFill>
                            <a:srgbClr val="EC1844"/>
                          </a:solidFill>
                          <a:latin typeface="Calibri"/>
                          <a:cs typeface="Calibri"/>
                        </a:rPr>
                        <a:t>47%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spc="-25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61%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7368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2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feel</a:t>
                      </a:r>
                      <a:r>
                        <a:rPr dirty="0" sz="12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my</a:t>
                      </a:r>
                      <a:r>
                        <a:rPr dirty="0" sz="12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possessions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are</a:t>
                      </a:r>
                      <a:r>
                        <a:rPr dirty="0" sz="12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secure.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spc="-25">
                          <a:latin typeface="Calibri"/>
                          <a:cs typeface="Calibri"/>
                        </a:rPr>
                        <a:t>82%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spc="-25">
                          <a:latin typeface="Calibri"/>
                          <a:cs typeface="Calibri"/>
                        </a:rPr>
                        <a:t>82%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</a:tr>
              <a:tr h="27368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20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If</a:t>
                      </a:r>
                      <a:r>
                        <a:rPr dirty="0" sz="1200" spc="-25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200" spc="-15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need</a:t>
                      </a:r>
                      <a:r>
                        <a:rPr dirty="0" sz="1200" spc="-3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help</a:t>
                      </a:r>
                      <a:r>
                        <a:rPr dirty="0" sz="1200" spc="-3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right</a:t>
                      </a:r>
                      <a:r>
                        <a:rPr dirty="0" sz="1200" spc="-3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25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away,</a:t>
                      </a:r>
                      <a:r>
                        <a:rPr dirty="0" sz="1200" spc="-2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200" spc="-15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can</a:t>
                      </a:r>
                      <a:r>
                        <a:rPr dirty="0" sz="1200" spc="-1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get</a:t>
                      </a:r>
                      <a:r>
                        <a:rPr dirty="0" sz="1200" spc="-15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25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it.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200" spc="-25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65%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200" spc="-25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65%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7368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2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feel</a:t>
                      </a:r>
                      <a:r>
                        <a:rPr dirty="0" sz="12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safe</a:t>
                      </a:r>
                      <a:r>
                        <a:rPr dirty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when</a:t>
                      </a:r>
                      <a:r>
                        <a:rPr dirty="0" sz="12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2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am</a:t>
                      </a:r>
                      <a:r>
                        <a:rPr dirty="0" sz="1200" spc="-20">
                          <a:latin typeface="Calibri"/>
                          <a:cs typeface="Calibri"/>
                        </a:rPr>
                        <a:t> alone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200" spc="-25">
                          <a:latin typeface="Calibri"/>
                          <a:cs typeface="Calibri"/>
                        </a:rPr>
                        <a:t>85%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200" spc="-25">
                          <a:latin typeface="Calibri"/>
                          <a:cs typeface="Calibri"/>
                        </a:rPr>
                        <a:t>88%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can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be</a:t>
                      </a:r>
                      <a:r>
                        <a:rPr dirty="0" sz="12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alone</a:t>
                      </a:r>
                      <a:r>
                        <a:rPr dirty="0" sz="12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when</a:t>
                      </a:r>
                      <a:r>
                        <a:rPr dirty="0" sz="12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wish*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200" spc="-25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74%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200" spc="-25">
                          <a:latin typeface="Calibri"/>
                          <a:cs typeface="Calibri"/>
                        </a:rPr>
                        <a:t>87%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7368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can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get</a:t>
                      </a:r>
                      <a:r>
                        <a:rPr dirty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health</a:t>
                      </a:r>
                      <a:r>
                        <a:rPr dirty="0" sz="12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services that</a:t>
                      </a:r>
                      <a:r>
                        <a:rPr dirty="0" sz="12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2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20">
                          <a:latin typeface="Calibri"/>
                          <a:cs typeface="Calibri"/>
                        </a:rPr>
                        <a:t>need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200" spc="-25">
                          <a:latin typeface="Calibri"/>
                          <a:cs typeface="Calibri"/>
                        </a:rPr>
                        <a:t>81%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200" spc="-25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77%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</a:tr>
              <a:tr h="27368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would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recommend</a:t>
                      </a:r>
                      <a:r>
                        <a:rPr dirty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this</a:t>
                      </a:r>
                      <a:r>
                        <a:rPr dirty="0" sz="12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site or</a:t>
                      </a:r>
                      <a:r>
                        <a:rPr dirty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organization</a:t>
                      </a:r>
                      <a:r>
                        <a:rPr dirty="0" sz="12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others*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200" spc="-25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78%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200" spc="-25">
                          <a:latin typeface="Calibri"/>
                          <a:cs typeface="Calibri"/>
                        </a:rPr>
                        <a:t>90%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7368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Staff</a:t>
                      </a:r>
                      <a:r>
                        <a:rPr dirty="0" sz="12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pay</a:t>
                      </a:r>
                      <a:r>
                        <a:rPr dirty="0" sz="12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attention</a:t>
                      </a:r>
                      <a:r>
                        <a:rPr dirty="0" sz="12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25">
                          <a:latin typeface="Calibri"/>
                          <a:cs typeface="Calibri"/>
                        </a:rPr>
                        <a:t>me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200" spc="-25">
                          <a:latin typeface="Calibri"/>
                          <a:cs typeface="Calibri"/>
                        </a:rPr>
                        <a:t>81%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200" spc="-25">
                          <a:latin typeface="Calibri"/>
                          <a:cs typeface="Calibri"/>
                        </a:rPr>
                        <a:t>84%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am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treated</a:t>
                      </a:r>
                      <a:r>
                        <a:rPr dirty="0" sz="12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with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respect</a:t>
                      </a:r>
                      <a:r>
                        <a:rPr dirty="0" sz="12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by</a:t>
                      </a:r>
                      <a:r>
                        <a:rPr dirty="0" sz="12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2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20">
                          <a:latin typeface="Calibri"/>
                          <a:cs typeface="Calibri"/>
                        </a:rPr>
                        <a:t>staff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200" spc="-25">
                          <a:latin typeface="Calibri"/>
                          <a:cs typeface="Calibri"/>
                        </a:rPr>
                        <a:t>89%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200" spc="-25">
                          <a:latin typeface="Calibri"/>
                          <a:cs typeface="Calibri"/>
                        </a:rPr>
                        <a:t>97%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7368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20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Staff</a:t>
                      </a:r>
                      <a:r>
                        <a:rPr dirty="0" sz="1200" spc="-35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respond</a:t>
                      </a:r>
                      <a:r>
                        <a:rPr dirty="0" sz="1200" spc="-45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quickly</a:t>
                      </a:r>
                      <a:r>
                        <a:rPr dirty="0" sz="1200" spc="-3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when</a:t>
                      </a:r>
                      <a:r>
                        <a:rPr dirty="0" sz="1200" spc="-2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200" spc="-2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ask</a:t>
                      </a:r>
                      <a:r>
                        <a:rPr dirty="0" sz="1200" spc="-1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dirty="0" sz="1200" spc="-2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assistance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200" spc="-25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69%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200" spc="-25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74%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2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200" spc="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participate</a:t>
                      </a:r>
                      <a:r>
                        <a:rPr dirty="0" sz="1200" spc="-3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in meaningful</a:t>
                      </a:r>
                      <a:r>
                        <a:rPr dirty="0" sz="1200" spc="-3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activities.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200" spc="-2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47%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200" spc="-2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45%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7368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2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Another</a:t>
                      </a:r>
                      <a:r>
                        <a:rPr dirty="0" sz="1200" spc="-4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resident</a:t>
                      </a:r>
                      <a:r>
                        <a:rPr dirty="0" sz="1200" spc="-4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here</a:t>
                      </a:r>
                      <a:r>
                        <a:rPr dirty="0" sz="1200" spc="-3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is</a:t>
                      </a:r>
                      <a:r>
                        <a:rPr dirty="0" sz="12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my</a:t>
                      </a:r>
                      <a:r>
                        <a:rPr dirty="0" sz="12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close </a:t>
                      </a:r>
                      <a:r>
                        <a:rPr dirty="0" sz="12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friend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200" spc="-2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22%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200" spc="-2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7%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144000" cy="1268095"/>
          </a:xfrm>
          <a:custGeom>
            <a:avLst/>
            <a:gdLst/>
            <a:ahLst/>
            <a:cxnLst/>
            <a:rect l="l" t="t" r="r" b="b"/>
            <a:pathLst>
              <a:path w="9144000" h="1268095">
                <a:moveTo>
                  <a:pt x="9144000" y="0"/>
                </a:moveTo>
                <a:lnTo>
                  <a:pt x="0" y="0"/>
                </a:lnTo>
                <a:lnTo>
                  <a:pt x="0" y="1267967"/>
                </a:lnTo>
                <a:lnTo>
                  <a:pt x="9144000" y="1267967"/>
                </a:lnTo>
                <a:lnTo>
                  <a:pt x="9144000" y="0"/>
                </a:lnTo>
                <a:close/>
              </a:path>
            </a:pathLst>
          </a:custGeom>
          <a:solidFill>
            <a:srgbClr val="FFDD5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2445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>
                <a:solidFill>
                  <a:srgbClr val="5F249F"/>
                </a:solidFill>
              </a:rPr>
              <a:t>Themes</a:t>
            </a:r>
            <a:r>
              <a:rPr dirty="0" spc="-40">
                <a:solidFill>
                  <a:srgbClr val="5F249F"/>
                </a:solidFill>
              </a:rPr>
              <a:t> </a:t>
            </a:r>
            <a:r>
              <a:rPr dirty="0">
                <a:solidFill>
                  <a:srgbClr val="5F249F"/>
                </a:solidFill>
              </a:rPr>
              <a:t>–</a:t>
            </a:r>
            <a:r>
              <a:rPr dirty="0" spc="-65">
                <a:solidFill>
                  <a:srgbClr val="5F249F"/>
                </a:solidFill>
              </a:rPr>
              <a:t> </a:t>
            </a:r>
            <a:r>
              <a:rPr dirty="0">
                <a:solidFill>
                  <a:srgbClr val="5F249F"/>
                </a:solidFill>
              </a:rPr>
              <a:t>Higher</a:t>
            </a:r>
            <a:r>
              <a:rPr dirty="0" spc="-45">
                <a:solidFill>
                  <a:srgbClr val="5F249F"/>
                </a:solidFill>
              </a:rPr>
              <a:t> </a:t>
            </a:r>
            <a:r>
              <a:rPr dirty="0" spc="-10">
                <a:solidFill>
                  <a:srgbClr val="5F249F"/>
                </a:solidFill>
              </a:rPr>
              <a:t>Scores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41300" indent="-228600">
              <a:lnSpc>
                <a:spcPts val="3110"/>
              </a:lnSpc>
              <a:spcBef>
                <a:spcPts val="105"/>
              </a:spcBef>
              <a:buClr>
                <a:srgbClr val="C54096"/>
              </a:buClr>
              <a:buFont typeface="Arial"/>
              <a:buChar char="•"/>
              <a:tabLst>
                <a:tab pos="241300" algn="l"/>
              </a:tabLst>
            </a:pPr>
            <a:r>
              <a:rPr dirty="0" spc="-10"/>
              <a:t>Respect</a:t>
            </a:r>
          </a:p>
          <a:p>
            <a:pPr lvl="1" marL="697865" marR="317500" indent="-228600">
              <a:lnSpc>
                <a:spcPct val="80000"/>
              </a:lnSpc>
              <a:spcBef>
                <a:spcPts val="520"/>
              </a:spcBef>
              <a:buClr>
                <a:srgbClr val="C54096"/>
              </a:buClr>
              <a:buChar char="•"/>
              <a:tabLst>
                <a:tab pos="697865" algn="l"/>
              </a:tabLst>
            </a:pPr>
            <a:r>
              <a:rPr dirty="0" sz="2200">
                <a:latin typeface="Arial"/>
                <a:cs typeface="Arial"/>
              </a:rPr>
              <a:t>How</a:t>
            </a:r>
            <a:r>
              <a:rPr dirty="0" sz="2200" spc="-70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staff</a:t>
            </a:r>
            <a:r>
              <a:rPr dirty="0" sz="2200" spc="-75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treat</a:t>
            </a:r>
            <a:r>
              <a:rPr dirty="0" sz="2200" spc="-65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resident</a:t>
            </a:r>
            <a:r>
              <a:rPr dirty="0" sz="2200" spc="-65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(from</a:t>
            </a:r>
            <a:r>
              <a:rPr dirty="0" sz="2200" spc="-60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both</a:t>
            </a:r>
            <a:r>
              <a:rPr dirty="0" sz="2200" spc="-60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perspectives)</a:t>
            </a:r>
            <a:r>
              <a:rPr dirty="0" sz="2200" spc="-60">
                <a:latin typeface="Arial"/>
                <a:cs typeface="Arial"/>
              </a:rPr>
              <a:t> </a:t>
            </a:r>
            <a:r>
              <a:rPr dirty="0" sz="2200" spc="-25">
                <a:latin typeface="Arial"/>
                <a:cs typeface="Arial"/>
              </a:rPr>
              <a:t>and </a:t>
            </a:r>
            <a:r>
              <a:rPr dirty="0" sz="2200">
                <a:latin typeface="Arial"/>
                <a:cs typeface="Arial"/>
              </a:rPr>
              <a:t>family</a:t>
            </a:r>
            <a:r>
              <a:rPr dirty="0" sz="2200" spc="-75">
                <a:latin typeface="Arial"/>
                <a:cs typeface="Arial"/>
              </a:rPr>
              <a:t> </a:t>
            </a:r>
            <a:r>
              <a:rPr dirty="0" sz="2200" spc="-10">
                <a:latin typeface="Arial"/>
                <a:cs typeface="Arial"/>
              </a:rPr>
              <a:t>members</a:t>
            </a:r>
            <a:endParaRPr sz="2200">
              <a:latin typeface="Arial"/>
              <a:cs typeface="Arial"/>
            </a:endParaRPr>
          </a:p>
          <a:p>
            <a:pPr lvl="1" marL="697865" indent="-227965">
              <a:lnSpc>
                <a:spcPts val="2615"/>
              </a:lnSpc>
              <a:buClr>
                <a:srgbClr val="C54096"/>
              </a:buClr>
              <a:buChar char="•"/>
              <a:tabLst>
                <a:tab pos="697865" algn="l"/>
              </a:tabLst>
            </a:pPr>
            <a:r>
              <a:rPr dirty="0" sz="2200" spc="-10">
                <a:latin typeface="Arial"/>
                <a:cs typeface="Arial"/>
              </a:rPr>
              <a:t>Privacy</a:t>
            </a:r>
            <a:endParaRPr sz="22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355"/>
              </a:spcBef>
              <a:buClr>
                <a:srgbClr val="C54096"/>
              </a:buClr>
              <a:buFont typeface="Arial"/>
              <a:buChar char="•"/>
              <a:tabLst>
                <a:tab pos="241300" algn="l"/>
              </a:tabLst>
            </a:pPr>
            <a:r>
              <a:rPr dirty="0"/>
              <a:t>Safety</a:t>
            </a:r>
            <a:r>
              <a:rPr dirty="0" spc="-30"/>
              <a:t> </a:t>
            </a:r>
            <a:r>
              <a:rPr dirty="0"/>
              <a:t>and</a:t>
            </a:r>
            <a:r>
              <a:rPr dirty="0" spc="-15"/>
              <a:t> </a:t>
            </a:r>
            <a:r>
              <a:rPr dirty="0" spc="-10"/>
              <a:t>security</a:t>
            </a:r>
          </a:p>
          <a:p>
            <a:pPr marL="241300" indent="-228600">
              <a:lnSpc>
                <a:spcPct val="100000"/>
              </a:lnSpc>
              <a:spcBef>
                <a:spcPts val="385"/>
              </a:spcBef>
              <a:buClr>
                <a:srgbClr val="C54096"/>
              </a:buClr>
              <a:buFont typeface="Arial"/>
              <a:buChar char="•"/>
              <a:tabLst>
                <a:tab pos="241300" algn="l"/>
              </a:tabLst>
            </a:pPr>
            <a:r>
              <a:rPr dirty="0"/>
              <a:t>Staff</a:t>
            </a:r>
            <a:r>
              <a:rPr dirty="0" spc="-40"/>
              <a:t> </a:t>
            </a:r>
            <a:r>
              <a:rPr dirty="0"/>
              <a:t>are</a:t>
            </a:r>
            <a:r>
              <a:rPr dirty="0" spc="-10"/>
              <a:t> </a:t>
            </a:r>
            <a:r>
              <a:rPr dirty="0"/>
              <a:t>attentive</a:t>
            </a:r>
            <a:r>
              <a:rPr dirty="0" spc="-30"/>
              <a:t> </a:t>
            </a:r>
            <a:r>
              <a:rPr dirty="0"/>
              <a:t>to</a:t>
            </a:r>
            <a:r>
              <a:rPr dirty="0" spc="-10"/>
              <a:t> </a:t>
            </a:r>
            <a:r>
              <a:rPr dirty="0"/>
              <a:t>residents</a:t>
            </a:r>
            <a:r>
              <a:rPr dirty="0" spc="-35"/>
              <a:t> </a:t>
            </a:r>
            <a:r>
              <a:rPr dirty="0"/>
              <a:t>and</a:t>
            </a:r>
            <a:r>
              <a:rPr dirty="0" spc="-20"/>
              <a:t> </a:t>
            </a:r>
            <a:r>
              <a:rPr dirty="0"/>
              <a:t>their</a:t>
            </a:r>
            <a:r>
              <a:rPr dirty="0" spc="-20"/>
              <a:t> needs</a:t>
            </a:r>
          </a:p>
          <a:p>
            <a:pPr marL="241300" indent="-228600">
              <a:lnSpc>
                <a:spcPct val="100000"/>
              </a:lnSpc>
              <a:spcBef>
                <a:spcPts val="375"/>
              </a:spcBef>
              <a:buClr>
                <a:srgbClr val="C54096"/>
              </a:buClr>
              <a:buFont typeface="Arial"/>
              <a:buChar char="•"/>
              <a:tabLst>
                <a:tab pos="241300" algn="l"/>
              </a:tabLst>
            </a:pPr>
            <a:r>
              <a:rPr dirty="0"/>
              <a:t>Participation</a:t>
            </a:r>
            <a:r>
              <a:rPr dirty="0" spc="-35"/>
              <a:t> </a:t>
            </a:r>
            <a:r>
              <a:rPr dirty="0"/>
              <a:t>in</a:t>
            </a:r>
            <a:r>
              <a:rPr dirty="0" spc="-25"/>
              <a:t> </a:t>
            </a:r>
            <a:r>
              <a:rPr dirty="0"/>
              <a:t>care</a:t>
            </a:r>
            <a:r>
              <a:rPr dirty="0" spc="-20"/>
              <a:t> </a:t>
            </a:r>
            <a:r>
              <a:rPr dirty="0" spc="-10"/>
              <a:t>decisions</a:t>
            </a:r>
          </a:p>
          <a:p>
            <a:pPr marL="241300" indent="-228600">
              <a:lnSpc>
                <a:spcPct val="100000"/>
              </a:lnSpc>
              <a:spcBef>
                <a:spcPts val="375"/>
              </a:spcBef>
              <a:buClr>
                <a:srgbClr val="C54096"/>
              </a:buClr>
              <a:buFont typeface="Arial"/>
              <a:buChar char="•"/>
              <a:tabLst>
                <a:tab pos="241300" algn="l"/>
              </a:tabLst>
            </a:pPr>
            <a:r>
              <a:rPr dirty="0"/>
              <a:t>Physical</a:t>
            </a:r>
            <a:r>
              <a:rPr dirty="0" spc="-40"/>
              <a:t> </a:t>
            </a:r>
            <a:r>
              <a:rPr dirty="0"/>
              <a:t>environment</a:t>
            </a:r>
            <a:r>
              <a:rPr dirty="0" spc="-85"/>
              <a:t> </a:t>
            </a:r>
            <a:r>
              <a:rPr dirty="0"/>
              <a:t>is</a:t>
            </a:r>
            <a:r>
              <a:rPr dirty="0" spc="-35"/>
              <a:t> </a:t>
            </a:r>
            <a:r>
              <a:rPr dirty="0"/>
              <a:t>clean</a:t>
            </a:r>
            <a:r>
              <a:rPr dirty="0" spc="-55"/>
              <a:t> </a:t>
            </a:r>
            <a:r>
              <a:rPr dirty="0"/>
              <a:t>and</a:t>
            </a:r>
            <a:r>
              <a:rPr dirty="0" spc="-50"/>
              <a:t> </a:t>
            </a:r>
            <a:r>
              <a:rPr dirty="0" spc="-10"/>
              <a:t>pleasant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144000" cy="1268095"/>
          </a:xfrm>
          <a:custGeom>
            <a:avLst/>
            <a:gdLst/>
            <a:ahLst/>
            <a:cxnLst/>
            <a:rect l="l" t="t" r="r" b="b"/>
            <a:pathLst>
              <a:path w="9144000" h="1268095">
                <a:moveTo>
                  <a:pt x="9144000" y="0"/>
                </a:moveTo>
                <a:lnTo>
                  <a:pt x="0" y="0"/>
                </a:lnTo>
                <a:lnTo>
                  <a:pt x="0" y="1267967"/>
                </a:lnTo>
                <a:lnTo>
                  <a:pt x="9144000" y="1267967"/>
                </a:lnTo>
                <a:lnTo>
                  <a:pt x="9144000" y="0"/>
                </a:lnTo>
                <a:close/>
              </a:path>
            </a:pathLst>
          </a:custGeom>
          <a:solidFill>
            <a:srgbClr val="FFDD5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2445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>
                <a:solidFill>
                  <a:srgbClr val="5F249F"/>
                </a:solidFill>
              </a:rPr>
              <a:t>Themes</a:t>
            </a:r>
            <a:r>
              <a:rPr dirty="0" spc="-45">
                <a:solidFill>
                  <a:srgbClr val="5F249F"/>
                </a:solidFill>
              </a:rPr>
              <a:t> </a:t>
            </a:r>
            <a:r>
              <a:rPr dirty="0">
                <a:solidFill>
                  <a:srgbClr val="5F249F"/>
                </a:solidFill>
              </a:rPr>
              <a:t>–</a:t>
            </a:r>
            <a:r>
              <a:rPr dirty="0" spc="-65">
                <a:solidFill>
                  <a:srgbClr val="5F249F"/>
                </a:solidFill>
              </a:rPr>
              <a:t> </a:t>
            </a:r>
            <a:r>
              <a:rPr dirty="0">
                <a:solidFill>
                  <a:srgbClr val="5F249F"/>
                </a:solidFill>
              </a:rPr>
              <a:t>Lower</a:t>
            </a:r>
            <a:r>
              <a:rPr dirty="0" spc="-55">
                <a:solidFill>
                  <a:srgbClr val="5F249F"/>
                </a:solidFill>
              </a:rPr>
              <a:t> </a:t>
            </a:r>
            <a:r>
              <a:rPr dirty="0" spc="-10">
                <a:solidFill>
                  <a:srgbClr val="5F249F"/>
                </a:solidFill>
              </a:rPr>
              <a:t>Scores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707542" y="1267485"/>
            <a:ext cx="7623809" cy="3186430"/>
          </a:xfrm>
          <a:prstGeom prst="rect">
            <a:avLst/>
          </a:prstGeom>
        </p:spPr>
        <p:txBody>
          <a:bodyPr wrap="square" lIns="0" tIns="96520" rIns="0" bIns="0" rtlCol="0" vert="horz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760"/>
              </a:spcBef>
              <a:buClr>
                <a:srgbClr val="C54096"/>
              </a:buClr>
              <a:buFont typeface="Arial"/>
              <a:buChar char="•"/>
              <a:tabLst>
                <a:tab pos="240029" algn="l"/>
              </a:tabLst>
            </a:pPr>
            <a:r>
              <a:rPr dirty="0" sz="2800" b="1">
                <a:latin typeface="Arial"/>
                <a:cs typeface="Arial"/>
              </a:rPr>
              <a:t>Social</a:t>
            </a:r>
            <a:r>
              <a:rPr dirty="0" sz="2800" spc="-90" b="1">
                <a:latin typeface="Arial"/>
                <a:cs typeface="Arial"/>
              </a:rPr>
              <a:t> </a:t>
            </a:r>
            <a:r>
              <a:rPr dirty="0" sz="2800" spc="-20" b="1">
                <a:latin typeface="Arial"/>
                <a:cs typeface="Arial"/>
              </a:rPr>
              <a:t>life</a:t>
            </a:r>
            <a:endParaRPr sz="280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spcBef>
                <a:spcPts val="660"/>
              </a:spcBef>
              <a:buClr>
                <a:srgbClr val="C54096"/>
              </a:buClr>
              <a:buFont typeface="Arial"/>
              <a:buChar char="•"/>
              <a:tabLst>
                <a:tab pos="240029" algn="l"/>
              </a:tabLst>
            </a:pPr>
            <a:r>
              <a:rPr dirty="0" sz="2800" b="1">
                <a:latin typeface="Arial"/>
                <a:cs typeface="Arial"/>
              </a:rPr>
              <a:t>Food</a:t>
            </a:r>
            <a:r>
              <a:rPr dirty="0" sz="2800" spc="-60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and</a:t>
            </a:r>
            <a:r>
              <a:rPr dirty="0" sz="2800" spc="-55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dining</a:t>
            </a:r>
            <a:r>
              <a:rPr dirty="0" sz="2800" spc="-75" b="1">
                <a:latin typeface="Arial"/>
                <a:cs typeface="Arial"/>
              </a:rPr>
              <a:t> </a:t>
            </a:r>
            <a:r>
              <a:rPr dirty="0" sz="2800" spc="-10" b="1">
                <a:latin typeface="Arial"/>
                <a:cs typeface="Arial"/>
              </a:rPr>
              <a:t>experience</a:t>
            </a:r>
            <a:endParaRPr sz="280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spcBef>
                <a:spcPts val="675"/>
              </a:spcBef>
              <a:buClr>
                <a:srgbClr val="C54096"/>
              </a:buClr>
              <a:buFont typeface="Arial"/>
              <a:buChar char="•"/>
              <a:tabLst>
                <a:tab pos="240029" algn="l"/>
              </a:tabLst>
            </a:pPr>
            <a:r>
              <a:rPr dirty="0" sz="2800" b="1">
                <a:latin typeface="Arial"/>
                <a:cs typeface="Arial"/>
              </a:rPr>
              <a:t>Caring</a:t>
            </a:r>
            <a:r>
              <a:rPr dirty="0" sz="2800" spc="-60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staff</a:t>
            </a:r>
            <a:r>
              <a:rPr dirty="0" sz="2800" spc="-35" b="1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(resident</a:t>
            </a:r>
            <a:r>
              <a:rPr dirty="0" sz="2800" spc="-4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–</a:t>
            </a:r>
            <a:r>
              <a:rPr dirty="0" sz="2800" spc="-6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staff</a:t>
            </a:r>
            <a:r>
              <a:rPr dirty="0" sz="2800" spc="-7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bonding)</a:t>
            </a:r>
            <a:endParaRPr sz="280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spcBef>
                <a:spcPts val="660"/>
              </a:spcBef>
              <a:buClr>
                <a:srgbClr val="C54096"/>
              </a:buClr>
              <a:buFont typeface="Arial"/>
              <a:buChar char="•"/>
              <a:tabLst>
                <a:tab pos="240029" algn="l"/>
              </a:tabLst>
            </a:pPr>
            <a:r>
              <a:rPr dirty="0" sz="2800" spc="-25" b="1">
                <a:latin typeface="Arial"/>
                <a:cs typeface="Arial"/>
              </a:rPr>
              <a:t>“home-</a:t>
            </a:r>
            <a:r>
              <a:rPr dirty="0" sz="2800" spc="-10" b="1">
                <a:latin typeface="Arial"/>
                <a:cs typeface="Arial"/>
              </a:rPr>
              <a:t>like”</a:t>
            </a:r>
            <a:endParaRPr sz="2800">
              <a:latin typeface="Arial"/>
              <a:cs typeface="Arial"/>
            </a:endParaRPr>
          </a:p>
          <a:p>
            <a:pPr lvl="1" marL="697230" indent="-227329">
              <a:lnSpc>
                <a:spcPct val="100000"/>
              </a:lnSpc>
              <a:spcBef>
                <a:spcPts val="219"/>
              </a:spcBef>
              <a:buClr>
                <a:srgbClr val="C54096"/>
              </a:buClr>
              <a:buChar char="•"/>
              <a:tabLst>
                <a:tab pos="697230" algn="l"/>
              </a:tabLst>
            </a:pPr>
            <a:r>
              <a:rPr dirty="0" sz="2400">
                <a:latin typeface="Arial"/>
                <a:cs typeface="Arial"/>
              </a:rPr>
              <a:t>This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place</a:t>
            </a:r>
            <a:r>
              <a:rPr dirty="0" sz="2400" spc="-3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feels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like</a:t>
            </a:r>
            <a:r>
              <a:rPr dirty="0" sz="2400" spc="-4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home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to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me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(41%)</a:t>
            </a:r>
            <a:endParaRPr sz="2400">
              <a:latin typeface="Arial"/>
              <a:cs typeface="Arial"/>
            </a:endParaRPr>
          </a:p>
          <a:p>
            <a:pPr lvl="1" marL="696595" marR="5080" indent="-227329">
              <a:lnSpc>
                <a:spcPts val="2590"/>
              </a:lnSpc>
              <a:spcBef>
                <a:spcPts val="545"/>
              </a:spcBef>
              <a:buClr>
                <a:srgbClr val="C54096"/>
              </a:buClr>
              <a:buChar char="•"/>
              <a:tabLst>
                <a:tab pos="697865" algn="l"/>
              </a:tabLst>
            </a:pPr>
            <a:r>
              <a:rPr dirty="0" sz="2400">
                <a:latin typeface="Arial"/>
                <a:cs typeface="Arial"/>
              </a:rPr>
              <a:t>There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are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comfortable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places</a:t>
            </a:r>
            <a:r>
              <a:rPr dirty="0" sz="2400" spc="-4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to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visit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with</a:t>
            </a:r>
            <a:r>
              <a:rPr dirty="0" sz="2400" spc="-4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my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family </a:t>
            </a:r>
            <a:r>
              <a:rPr dirty="0" sz="2400" spc="-10">
                <a:latin typeface="Arial"/>
                <a:cs typeface="Arial"/>
              </a:rPr>
              <a:t>	</a:t>
            </a:r>
            <a:r>
              <a:rPr dirty="0" sz="2400">
                <a:latin typeface="Arial"/>
                <a:cs typeface="Arial"/>
              </a:rPr>
              <a:t>member</a:t>
            </a:r>
            <a:r>
              <a:rPr dirty="0" sz="2400" spc="-9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(73%)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9273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76388" y="4119371"/>
            <a:ext cx="1467611" cy="1024127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045870" y="1412493"/>
            <a:ext cx="4850765" cy="1183640"/>
          </a:xfrm>
          <a:prstGeom prst="rect"/>
        </p:spPr>
        <p:txBody>
          <a:bodyPr wrap="square" lIns="0" tIns="81280" rIns="0" bIns="0" rtlCol="0" vert="horz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640"/>
              </a:spcBef>
            </a:pPr>
            <a:r>
              <a:rPr dirty="0"/>
              <a:t>Resident</a:t>
            </a:r>
            <a:r>
              <a:rPr dirty="0" spc="-130"/>
              <a:t> </a:t>
            </a:r>
            <a:r>
              <a:rPr dirty="0"/>
              <a:t>Social</a:t>
            </a:r>
            <a:r>
              <a:rPr dirty="0" spc="-155"/>
              <a:t> </a:t>
            </a:r>
            <a:r>
              <a:rPr dirty="0" spc="-20"/>
              <a:t>Life </a:t>
            </a:r>
            <a:r>
              <a:rPr dirty="0"/>
              <a:t>Resident</a:t>
            </a:r>
            <a:r>
              <a:rPr dirty="0" spc="-165"/>
              <a:t> </a:t>
            </a:r>
            <a:r>
              <a:rPr dirty="0" spc="-20"/>
              <a:t>Team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1045870" y="3123158"/>
            <a:ext cx="3971290" cy="949960"/>
          </a:xfrm>
          <a:prstGeom prst="rect">
            <a:avLst/>
          </a:prstGeom>
        </p:spPr>
        <p:txBody>
          <a:bodyPr wrap="square" lIns="0" tIns="6159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1700" spc="-40">
                <a:solidFill>
                  <a:srgbClr val="FFFFFF"/>
                </a:solidFill>
                <a:latin typeface="Arial"/>
                <a:cs typeface="Arial"/>
              </a:rPr>
              <a:t>Team</a:t>
            </a:r>
            <a:r>
              <a:rPr dirty="0" sz="17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700" spc="-10">
                <a:solidFill>
                  <a:srgbClr val="FFFFFF"/>
                </a:solidFill>
                <a:latin typeface="Arial"/>
                <a:cs typeface="Arial"/>
              </a:rPr>
              <a:t>Leads:</a:t>
            </a:r>
            <a:endParaRPr sz="17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385"/>
              </a:spcBef>
              <a:buChar char="•"/>
              <a:tabLst>
                <a:tab pos="354965" algn="l"/>
              </a:tabLst>
            </a:pPr>
            <a:r>
              <a:rPr dirty="0" sz="1700">
                <a:solidFill>
                  <a:srgbClr val="FFFFFF"/>
                </a:solidFill>
                <a:latin typeface="Arial"/>
                <a:cs typeface="Arial"/>
              </a:rPr>
              <a:t>Laura</a:t>
            </a:r>
            <a:r>
              <a:rPr dirty="0" sz="1700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700" spc="-35">
                <a:solidFill>
                  <a:srgbClr val="FFFFFF"/>
                </a:solidFill>
                <a:latin typeface="Arial"/>
                <a:cs typeface="Arial"/>
              </a:rPr>
              <a:t>Torontow,</a:t>
            </a:r>
            <a:r>
              <a:rPr dirty="0" sz="17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700" spc="-10">
                <a:solidFill>
                  <a:srgbClr val="FFFFFF"/>
                </a:solidFill>
                <a:latin typeface="Arial"/>
                <a:cs typeface="Arial"/>
              </a:rPr>
              <a:t>Recreation</a:t>
            </a:r>
            <a:r>
              <a:rPr dirty="0" sz="1700" spc="-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700" spc="-10">
                <a:solidFill>
                  <a:srgbClr val="FFFFFF"/>
                </a:solidFill>
                <a:latin typeface="Arial"/>
                <a:cs typeface="Arial"/>
              </a:rPr>
              <a:t>Therapist</a:t>
            </a:r>
            <a:endParaRPr sz="17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385"/>
              </a:spcBef>
              <a:buChar char="•"/>
              <a:tabLst>
                <a:tab pos="354965" algn="l"/>
              </a:tabLst>
            </a:pPr>
            <a:r>
              <a:rPr dirty="0" sz="1700">
                <a:solidFill>
                  <a:srgbClr val="FFFFFF"/>
                </a:solidFill>
                <a:latin typeface="Arial"/>
                <a:cs typeface="Arial"/>
              </a:rPr>
              <a:t>Jennifer</a:t>
            </a:r>
            <a:r>
              <a:rPr dirty="0" sz="1700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700" spc="-20">
                <a:solidFill>
                  <a:srgbClr val="FFFFFF"/>
                </a:solidFill>
                <a:latin typeface="Arial"/>
                <a:cs typeface="Arial"/>
              </a:rPr>
              <a:t>Parker,</a:t>
            </a:r>
            <a:r>
              <a:rPr dirty="0" sz="1700" spc="-9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700">
                <a:solidFill>
                  <a:srgbClr val="FFFFFF"/>
                </a:solidFill>
                <a:latin typeface="Arial"/>
                <a:cs typeface="Arial"/>
              </a:rPr>
              <a:t>Allied</a:t>
            </a:r>
            <a:r>
              <a:rPr dirty="0" sz="1700" spc="-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700">
                <a:solidFill>
                  <a:srgbClr val="FFFFFF"/>
                </a:solidFill>
                <a:latin typeface="Arial"/>
                <a:cs typeface="Arial"/>
              </a:rPr>
              <a:t>Health</a:t>
            </a:r>
            <a:r>
              <a:rPr dirty="0" sz="17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700" spc="-20">
                <a:solidFill>
                  <a:srgbClr val="FFFFFF"/>
                </a:solidFill>
                <a:latin typeface="Arial"/>
                <a:cs typeface="Arial"/>
              </a:rPr>
              <a:t>Lead</a:t>
            </a:r>
            <a:endParaRPr sz="1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144000" cy="1268095"/>
          </a:xfrm>
          <a:custGeom>
            <a:avLst/>
            <a:gdLst/>
            <a:ahLst/>
            <a:cxnLst/>
            <a:rect l="l" t="t" r="r" b="b"/>
            <a:pathLst>
              <a:path w="9144000" h="1268095">
                <a:moveTo>
                  <a:pt x="9144000" y="0"/>
                </a:moveTo>
                <a:lnTo>
                  <a:pt x="0" y="0"/>
                </a:lnTo>
                <a:lnTo>
                  <a:pt x="0" y="1267967"/>
                </a:lnTo>
                <a:lnTo>
                  <a:pt x="9144000" y="1267967"/>
                </a:lnTo>
                <a:lnTo>
                  <a:pt x="9144000" y="0"/>
                </a:lnTo>
                <a:close/>
              </a:path>
            </a:pathLst>
          </a:custGeom>
          <a:solidFill>
            <a:srgbClr val="FFDD5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2445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>
                <a:solidFill>
                  <a:srgbClr val="5F249F"/>
                </a:solidFill>
              </a:rPr>
              <a:t>Next</a:t>
            </a:r>
            <a:r>
              <a:rPr dirty="0" spc="-75">
                <a:solidFill>
                  <a:srgbClr val="5F249F"/>
                </a:solidFill>
              </a:rPr>
              <a:t> </a:t>
            </a:r>
            <a:r>
              <a:rPr dirty="0" spc="-10">
                <a:solidFill>
                  <a:srgbClr val="5F249F"/>
                </a:solidFill>
              </a:rPr>
              <a:t>Steps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707542" y="1319246"/>
            <a:ext cx="7219315" cy="2898140"/>
          </a:xfrm>
          <a:prstGeom prst="rect">
            <a:avLst/>
          </a:prstGeom>
        </p:spPr>
        <p:txBody>
          <a:bodyPr wrap="square" lIns="0" tIns="44450" rIns="0" bIns="0" rtlCol="0" vert="horz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350"/>
              </a:spcBef>
              <a:buClr>
                <a:srgbClr val="C54096"/>
              </a:buClr>
              <a:buChar char="•"/>
              <a:tabLst>
                <a:tab pos="240029" algn="l"/>
              </a:tabLst>
            </a:pPr>
            <a:r>
              <a:rPr dirty="0" sz="2800">
                <a:latin typeface="Arial"/>
                <a:cs typeface="Arial"/>
              </a:rPr>
              <a:t>Continue</a:t>
            </a:r>
            <a:r>
              <a:rPr dirty="0" sz="2800" spc="-9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focused</a:t>
            </a:r>
            <a:r>
              <a:rPr dirty="0" sz="2800" spc="-10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attention</a:t>
            </a:r>
            <a:endParaRPr sz="2800">
              <a:latin typeface="Arial"/>
              <a:cs typeface="Arial"/>
            </a:endParaRPr>
          </a:p>
          <a:p>
            <a:pPr lvl="1" marL="697230" indent="-227329">
              <a:lnSpc>
                <a:spcPct val="100000"/>
              </a:lnSpc>
              <a:spcBef>
                <a:spcPts val="220"/>
              </a:spcBef>
              <a:buClr>
                <a:srgbClr val="C54096"/>
              </a:buClr>
              <a:buChar char="•"/>
              <a:tabLst>
                <a:tab pos="697230" algn="l"/>
              </a:tabLst>
            </a:pPr>
            <a:r>
              <a:rPr dirty="0" sz="2400">
                <a:latin typeface="Arial"/>
                <a:cs typeface="Arial"/>
              </a:rPr>
              <a:t>Dining</a:t>
            </a:r>
            <a:r>
              <a:rPr dirty="0" sz="2400" spc="-7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Experience</a:t>
            </a:r>
            <a:endParaRPr sz="2400">
              <a:latin typeface="Arial"/>
              <a:cs typeface="Arial"/>
            </a:endParaRPr>
          </a:p>
          <a:p>
            <a:pPr lvl="1" marL="697230" indent="-227329">
              <a:lnSpc>
                <a:spcPct val="100000"/>
              </a:lnSpc>
              <a:spcBef>
                <a:spcPts val="219"/>
              </a:spcBef>
              <a:buClr>
                <a:srgbClr val="C54096"/>
              </a:buClr>
              <a:buChar char="•"/>
              <a:tabLst>
                <a:tab pos="697230" algn="l"/>
              </a:tabLst>
            </a:pPr>
            <a:r>
              <a:rPr dirty="0" sz="2400">
                <a:latin typeface="Arial"/>
                <a:cs typeface="Arial"/>
              </a:rPr>
              <a:t>Social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Life/Activities</a:t>
            </a:r>
            <a:endParaRPr sz="240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spcBef>
                <a:spcPts val="655"/>
              </a:spcBef>
              <a:buClr>
                <a:srgbClr val="C54096"/>
              </a:buClr>
              <a:buChar char="•"/>
              <a:tabLst>
                <a:tab pos="240029" algn="l"/>
              </a:tabLst>
            </a:pPr>
            <a:r>
              <a:rPr dirty="0" sz="2800">
                <a:latin typeface="Arial"/>
                <a:cs typeface="Arial"/>
              </a:rPr>
              <a:t>New</a:t>
            </a:r>
            <a:r>
              <a:rPr dirty="0" sz="2800" spc="-6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additions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to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2024/25</a:t>
            </a:r>
            <a:r>
              <a:rPr dirty="0" sz="2800" spc="-65">
                <a:latin typeface="Arial"/>
                <a:cs typeface="Arial"/>
              </a:rPr>
              <a:t> </a:t>
            </a:r>
            <a:r>
              <a:rPr dirty="0" sz="2800" spc="-25">
                <a:latin typeface="Arial"/>
                <a:cs typeface="Arial"/>
              </a:rPr>
              <a:t>QIP</a:t>
            </a:r>
            <a:endParaRPr sz="2800">
              <a:latin typeface="Arial"/>
              <a:cs typeface="Arial"/>
            </a:endParaRPr>
          </a:p>
          <a:p>
            <a:pPr lvl="1" marL="697230" indent="-227329">
              <a:lnSpc>
                <a:spcPct val="100000"/>
              </a:lnSpc>
              <a:spcBef>
                <a:spcPts val="220"/>
              </a:spcBef>
              <a:buClr>
                <a:srgbClr val="C54096"/>
              </a:buClr>
              <a:buChar char="•"/>
              <a:tabLst>
                <a:tab pos="697230" algn="l"/>
              </a:tabLst>
            </a:pPr>
            <a:r>
              <a:rPr dirty="0" sz="2400">
                <a:latin typeface="Arial"/>
                <a:cs typeface="Arial"/>
              </a:rPr>
              <a:t>“This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place</a:t>
            </a:r>
            <a:r>
              <a:rPr dirty="0" sz="2400" spc="-4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feels</a:t>
            </a:r>
            <a:r>
              <a:rPr dirty="0" sz="2400" spc="-4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like</a:t>
            </a:r>
            <a:r>
              <a:rPr dirty="0" sz="2400" spc="-4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home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to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 spc="-25">
                <a:latin typeface="Arial"/>
                <a:cs typeface="Arial"/>
              </a:rPr>
              <a:t>me”</a:t>
            </a:r>
            <a:endParaRPr sz="2400">
              <a:latin typeface="Arial"/>
              <a:cs typeface="Arial"/>
            </a:endParaRPr>
          </a:p>
          <a:p>
            <a:pPr lvl="1" marL="696595" marR="5080" indent="-227329">
              <a:lnSpc>
                <a:spcPts val="2590"/>
              </a:lnSpc>
              <a:spcBef>
                <a:spcPts val="550"/>
              </a:spcBef>
              <a:buClr>
                <a:srgbClr val="C54096"/>
              </a:buClr>
              <a:buChar char="•"/>
              <a:tabLst>
                <a:tab pos="697865" algn="l"/>
              </a:tabLst>
            </a:pPr>
            <a:r>
              <a:rPr dirty="0" sz="2400">
                <a:latin typeface="Arial"/>
                <a:cs typeface="Arial"/>
              </a:rPr>
              <a:t>Resident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and</a:t>
            </a:r>
            <a:r>
              <a:rPr dirty="0" sz="2400" spc="-8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Family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Centred</a:t>
            </a:r>
            <a:r>
              <a:rPr dirty="0" sz="2400" spc="-7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Care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best</a:t>
            </a:r>
            <a:r>
              <a:rPr dirty="0" sz="2400" spc="-8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practice </a:t>
            </a:r>
            <a:r>
              <a:rPr dirty="0" sz="2400" spc="-10">
                <a:latin typeface="Arial"/>
                <a:cs typeface="Arial"/>
              </a:rPr>
              <a:t>	</a:t>
            </a:r>
            <a:r>
              <a:rPr dirty="0" sz="2400">
                <a:latin typeface="Arial"/>
                <a:cs typeface="Arial"/>
              </a:rPr>
              <a:t>guideline</a:t>
            </a:r>
            <a:r>
              <a:rPr dirty="0" sz="2400" spc="-11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implementation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9273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41135" y="1114043"/>
            <a:ext cx="3102864" cy="4029455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19557" y="103073"/>
            <a:ext cx="4812665" cy="2586990"/>
          </a:xfrm>
          <a:prstGeom prst="rect"/>
        </p:spPr>
        <p:txBody>
          <a:bodyPr wrap="square" lIns="0" tIns="116205" rIns="0" bIns="0" rtlCol="0" vert="horz">
            <a:spAutoFit/>
          </a:bodyPr>
          <a:lstStyle/>
          <a:p>
            <a:pPr marL="12700" marR="5080">
              <a:lnSpc>
                <a:spcPts val="6480"/>
              </a:lnSpc>
              <a:spcBef>
                <a:spcPts val="915"/>
              </a:spcBef>
            </a:pPr>
            <a:r>
              <a:rPr dirty="0" sz="6000" spc="-10"/>
              <a:t>Quality Improvement </a:t>
            </a:r>
            <a:r>
              <a:rPr dirty="0" sz="6000"/>
              <a:t>Plan </a:t>
            </a:r>
            <a:r>
              <a:rPr dirty="0" sz="6000" spc="-10"/>
              <a:t>Update</a:t>
            </a:r>
            <a:endParaRPr sz="60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144000" cy="1268095"/>
          </a:xfrm>
          <a:custGeom>
            <a:avLst/>
            <a:gdLst/>
            <a:ahLst/>
            <a:cxnLst/>
            <a:rect l="l" t="t" r="r" b="b"/>
            <a:pathLst>
              <a:path w="9144000" h="1268095">
                <a:moveTo>
                  <a:pt x="9144000" y="0"/>
                </a:moveTo>
                <a:lnTo>
                  <a:pt x="0" y="0"/>
                </a:lnTo>
                <a:lnTo>
                  <a:pt x="0" y="1267967"/>
                </a:lnTo>
                <a:lnTo>
                  <a:pt x="9144000" y="1267967"/>
                </a:lnTo>
                <a:lnTo>
                  <a:pt x="9144000" y="0"/>
                </a:lnTo>
                <a:close/>
              </a:path>
            </a:pathLst>
          </a:custGeom>
          <a:solidFill>
            <a:srgbClr val="0092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2445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2024/25</a:t>
            </a:r>
            <a:r>
              <a:rPr dirty="0" spc="-100"/>
              <a:t> </a:t>
            </a:r>
            <a:r>
              <a:rPr dirty="0"/>
              <a:t>QIP</a:t>
            </a:r>
            <a:r>
              <a:rPr dirty="0" spc="-170"/>
              <a:t> </a:t>
            </a:r>
            <a:r>
              <a:rPr dirty="0" spc="-10"/>
              <a:t>Priorities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707542" y="1319225"/>
            <a:ext cx="7635875" cy="336740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27685" indent="-514984">
              <a:lnSpc>
                <a:spcPts val="1835"/>
              </a:lnSpc>
              <a:spcBef>
                <a:spcPts val="100"/>
              </a:spcBef>
              <a:buClr>
                <a:srgbClr val="C54096"/>
              </a:buClr>
              <a:buAutoNum type="arabicPeriod"/>
              <a:tabLst>
                <a:tab pos="527685" algn="l"/>
              </a:tabLst>
            </a:pPr>
            <a:r>
              <a:rPr dirty="0" sz="1800">
                <a:latin typeface="Arial"/>
                <a:cs typeface="Arial"/>
              </a:rPr>
              <a:t>Improve</a:t>
            </a:r>
            <a:r>
              <a:rPr dirty="0" sz="1800" spc="-6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the</a:t>
            </a:r>
            <a:r>
              <a:rPr dirty="0" sz="1800" spc="-5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staff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experience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by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continuing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to</a:t>
            </a:r>
            <a:r>
              <a:rPr dirty="0" sz="1800" spc="-5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implement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“People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First”</a:t>
            </a:r>
            <a:endParaRPr sz="1800">
              <a:latin typeface="Arial"/>
              <a:cs typeface="Arial"/>
            </a:endParaRPr>
          </a:p>
          <a:p>
            <a:pPr marL="527685">
              <a:lnSpc>
                <a:spcPts val="1835"/>
              </a:lnSpc>
            </a:pPr>
            <a:r>
              <a:rPr dirty="0" sz="1800" spc="-10">
                <a:latin typeface="Arial"/>
                <a:cs typeface="Arial"/>
              </a:rPr>
              <a:t>initiatives.</a:t>
            </a:r>
            <a:endParaRPr sz="1800">
              <a:latin typeface="Arial"/>
              <a:cs typeface="Arial"/>
            </a:endParaRPr>
          </a:p>
          <a:p>
            <a:pPr marL="527685" marR="754380" indent="-515620">
              <a:lnSpc>
                <a:spcPct val="70000"/>
              </a:lnSpc>
              <a:spcBef>
                <a:spcPts val="994"/>
              </a:spcBef>
              <a:buClr>
                <a:srgbClr val="C54096"/>
              </a:buClr>
              <a:buAutoNum type="arabicPeriod" startAt="2"/>
              <a:tabLst>
                <a:tab pos="527685" algn="l"/>
              </a:tabLst>
            </a:pPr>
            <a:r>
              <a:rPr dirty="0" sz="1800">
                <a:latin typeface="Arial"/>
                <a:cs typeface="Arial"/>
              </a:rPr>
              <a:t>Improve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the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experience of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residents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by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focusing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on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meaningful </a:t>
            </a:r>
            <a:r>
              <a:rPr dirty="0" sz="1800">
                <a:latin typeface="Arial"/>
                <a:cs typeface="Arial"/>
              </a:rPr>
              <a:t>activities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and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mealtimes.</a:t>
            </a:r>
            <a:endParaRPr sz="1800">
              <a:latin typeface="Arial"/>
              <a:cs typeface="Arial"/>
            </a:endParaRPr>
          </a:p>
          <a:p>
            <a:pPr marL="527685" indent="-514984">
              <a:lnSpc>
                <a:spcPts val="1835"/>
              </a:lnSpc>
              <a:spcBef>
                <a:spcPts val="350"/>
              </a:spcBef>
              <a:buClr>
                <a:srgbClr val="C54096"/>
              </a:buClr>
              <a:buAutoNum type="arabicPeriod" startAt="2"/>
              <a:tabLst>
                <a:tab pos="527685" algn="l"/>
              </a:tabLst>
            </a:pPr>
            <a:r>
              <a:rPr dirty="0" sz="1800">
                <a:latin typeface="Arial"/>
                <a:cs typeface="Arial"/>
              </a:rPr>
              <a:t>Improve</a:t>
            </a:r>
            <a:r>
              <a:rPr dirty="0" sz="1800" spc="-5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the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experience of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family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members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by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focusing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on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person-</a:t>
            </a:r>
            <a:endParaRPr sz="1800">
              <a:latin typeface="Arial"/>
              <a:cs typeface="Arial"/>
            </a:endParaRPr>
          </a:p>
          <a:p>
            <a:pPr marL="527685">
              <a:lnSpc>
                <a:spcPts val="1835"/>
              </a:lnSpc>
            </a:pPr>
            <a:r>
              <a:rPr dirty="0" sz="1800">
                <a:latin typeface="Arial"/>
                <a:cs typeface="Arial"/>
              </a:rPr>
              <a:t>centered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communication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and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processes.</a:t>
            </a:r>
            <a:endParaRPr sz="1800">
              <a:latin typeface="Arial"/>
              <a:cs typeface="Arial"/>
            </a:endParaRPr>
          </a:p>
          <a:p>
            <a:pPr marL="527685" marR="158750" indent="-515620">
              <a:lnSpc>
                <a:spcPct val="70000"/>
              </a:lnSpc>
              <a:spcBef>
                <a:spcPts val="1010"/>
              </a:spcBef>
              <a:buClr>
                <a:srgbClr val="C54096"/>
              </a:buClr>
              <a:buAutoNum type="arabicPeriod" startAt="4"/>
              <a:tabLst>
                <a:tab pos="527685" algn="l"/>
              </a:tabLst>
            </a:pPr>
            <a:r>
              <a:rPr dirty="0" sz="1800">
                <a:latin typeface="Arial"/>
                <a:cs typeface="Arial"/>
              </a:rPr>
              <a:t>Reduce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the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percentage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of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residents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without a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diagnosis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of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psychosis </a:t>
            </a:r>
            <a:r>
              <a:rPr dirty="0" sz="1800">
                <a:latin typeface="Arial"/>
                <a:cs typeface="Arial"/>
              </a:rPr>
              <a:t>taking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antipsychotic</a:t>
            </a:r>
            <a:r>
              <a:rPr dirty="0" sz="1800" spc="-10">
                <a:latin typeface="Arial"/>
                <a:cs typeface="Arial"/>
              </a:rPr>
              <a:t> medications.</a:t>
            </a:r>
            <a:endParaRPr sz="1800">
              <a:latin typeface="Arial"/>
              <a:cs typeface="Arial"/>
            </a:endParaRPr>
          </a:p>
          <a:p>
            <a:pPr marL="527685" indent="-514984">
              <a:lnSpc>
                <a:spcPts val="1835"/>
              </a:lnSpc>
              <a:spcBef>
                <a:spcPts val="345"/>
              </a:spcBef>
              <a:buClr>
                <a:srgbClr val="C54096"/>
              </a:buClr>
              <a:buAutoNum type="arabicPeriod" startAt="4"/>
              <a:tabLst>
                <a:tab pos="527685" algn="l"/>
              </a:tabLst>
            </a:pPr>
            <a:r>
              <a:rPr dirty="0" sz="1800">
                <a:latin typeface="Arial"/>
                <a:cs typeface="Arial"/>
              </a:rPr>
              <a:t>Reduce</a:t>
            </a:r>
            <a:r>
              <a:rPr dirty="0" sz="1800" spc="-5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the</a:t>
            </a:r>
            <a:r>
              <a:rPr dirty="0" sz="1800" spc="-5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percentage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of</a:t>
            </a:r>
            <a:r>
              <a:rPr dirty="0" sz="1800" spc="-5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residents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experiencing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symptoms</a:t>
            </a:r>
            <a:r>
              <a:rPr dirty="0" sz="1800" spc="-25">
                <a:latin typeface="Arial"/>
                <a:cs typeface="Arial"/>
              </a:rPr>
              <a:t> of</a:t>
            </a:r>
            <a:endParaRPr sz="1800">
              <a:latin typeface="Arial"/>
              <a:cs typeface="Arial"/>
            </a:endParaRPr>
          </a:p>
          <a:p>
            <a:pPr marL="527685">
              <a:lnSpc>
                <a:spcPts val="1835"/>
              </a:lnSpc>
            </a:pPr>
            <a:r>
              <a:rPr dirty="0" sz="1800" spc="-10">
                <a:latin typeface="Arial"/>
                <a:cs typeface="Arial"/>
              </a:rPr>
              <a:t>depression.</a:t>
            </a:r>
            <a:endParaRPr sz="1800">
              <a:latin typeface="Arial"/>
              <a:cs typeface="Arial"/>
            </a:endParaRPr>
          </a:p>
          <a:p>
            <a:pPr marL="527685" marR="1033144" indent="-515620">
              <a:lnSpc>
                <a:spcPct val="70000"/>
              </a:lnSpc>
              <a:spcBef>
                <a:spcPts val="994"/>
              </a:spcBef>
              <a:buClr>
                <a:srgbClr val="C54096"/>
              </a:buClr>
              <a:buAutoNum type="arabicPeriod" startAt="6"/>
              <a:tabLst>
                <a:tab pos="527685" algn="l"/>
              </a:tabLst>
            </a:pPr>
            <a:r>
              <a:rPr dirty="0" sz="1800">
                <a:latin typeface="Arial"/>
                <a:cs typeface="Arial"/>
              </a:rPr>
              <a:t>Reduce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the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percentage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of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residents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experiencing</a:t>
            </a:r>
            <a:r>
              <a:rPr dirty="0" sz="1800" spc="-10">
                <a:latin typeface="Arial"/>
                <a:cs typeface="Arial"/>
              </a:rPr>
              <a:t> potentially </a:t>
            </a:r>
            <a:r>
              <a:rPr dirty="0" sz="1800">
                <a:latin typeface="Arial"/>
                <a:cs typeface="Arial"/>
              </a:rPr>
              <a:t>unmanaged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pain.</a:t>
            </a:r>
            <a:endParaRPr sz="1800">
              <a:latin typeface="Arial"/>
              <a:cs typeface="Arial"/>
            </a:endParaRPr>
          </a:p>
          <a:p>
            <a:pPr marL="527685" indent="-514984">
              <a:lnSpc>
                <a:spcPct val="100000"/>
              </a:lnSpc>
              <a:spcBef>
                <a:spcPts val="360"/>
              </a:spcBef>
              <a:buClr>
                <a:srgbClr val="C54096"/>
              </a:buClr>
              <a:buAutoNum type="arabicPeriod" startAt="6"/>
              <a:tabLst>
                <a:tab pos="527685" algn="l"/>
              </a:tabLst>
            </a:pPr>
            <a:r>
              <a:rPr dirty="0" sz="1800">
                <a:latin typeface="Arial"/>
                <a:cs typeface="Arial"/>
              </a:rPr>
              <a:t>Improve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end-of-</a:t>
            </a:r>
            <a:r>
              <a:rPr dirty="0" sz="1800">
                <a:latin typeface="Arial"/>
                <a:cs typeface="Arial"/>
              </a:rPr>
              <a:t>life</a:t>
            </a:r>
            <a:r>
              <a:rPr dirty="0" sz="1800" spc="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care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processes.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144000" cy="1268095"/>
          </a:xfrm>
          <a:custGeom>
            <a:avLst/>
            <a:gdLst/>
            <a:ahLst/>
            <a:cxnLst/>
            <a:rect l="l" t="t" r="r" b="b"/>
            <a:pathLst>
              <a:path w="9144000" h="1268095">
                <a:moveTo>
                  <a:pt x="9144000" y="0"/>
                </a:moveTo>
                <a:lnTo>
                  <a:pt x="0" y="0"/>
                </a:lnTo>
                <a:lnTo>
                  <a:pt x="0" y="1267967"/>
                </a:lnTo>
                <a:lnTo>
                  <a:pt x="9144000" y="1267967"/>
                </a:lnTo>
                <a:lnTo>
                  <a:pt x="9144000" y="0"/>
                </a:lnTo>
                <a:close/>
              </a:path>
            </a:pathLst>
          </a:custGeom>
          <a:solidFill>
            <a:srgbClr val="0092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2445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QI</a:t>
            </a:r>
            <a:r>
              <a:rPr dirty="0" spc="-50"/>
              <a:t> </a:t>
            </a:r>
            <a:r>
              <a:rPr dirty="0" spc="-10"/>
              <a:t>Highlights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707542" y="1267485"/>
            <a:ext cx="7059930" cy="2069464"/>
          </a:xfrm>
          <a:prstGeom prst="rect">
            <a:avLst/>
          </a:prstGeom>
        </p:spPr>
        <p:txBody>
          <a:bodyPr wrap="square" lIns="0" tIns="96520" rIns="0" bIns="0" rtlCol="0" vert="horz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760"/>
              </a:spcBef>
              <a:buClr>
                <a:srgbClr val="C54096"/>
              </a:buClr>
              <a:buChar char="•"/>
              <a:tabLst>
                <a:tab pos="240029" algn="l"/>
              </a:tabLst>
            </a:pPr>
            <a:r>
              <a:rPr dirty="0" sz="2800">
                <a:latin typeface="Arial"/>
                <a:cs typeface="Arial"/>
              </a:rPr>
              <a:t>Name</a:t>
            </a:r>
            <a:r>
              <a:rPr dirty="0" sz="2800" spc="-5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tag</a:t>
            </a:r>
            <a:r>
              <a:rPr dirty="0" sz="2800" spc="-6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redesign</a:t>
            </a:r>
            <a:endParaRPr sz="280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spcBef>
                <a:spcPts val="660"/>
              </a:spcBef>
              <a:buClr>
                <a:srgbClr val="C54096"/>
              </a:buClr>
              <a:buChar char="•"/>
              <a:tabLst>
                <a:tab pos="240029" algn="l"/>
              </a:tabLst>
            </a:pPr>
            <a:r>
              <a:rPr dirty="0" sz="2800">
                <a:latin typeface="Arial"/>
                <a:cs typeface="Arial"/>
              </a:rPr>
              <a:t>PainChek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pilot</a:t>
            </a:r>
            <a:r>
              <a:rPr dirty="0" sz="2800" spc="-8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coming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to</a:t>
            </a:r>
            <a:r>
              <a:rPr dirty="0" sz="2800" spc="-9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Gatineau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building</a:t>
            </a:r>
            <a:endParaRPr sz="280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spcBef>
                <a:spcPts val="675"/>
              </a:spcBef>
              <a:buClr>
                <a:srgbClr val="C54096"/>
              </a:buClr>
              <a:buChar char="•"/>
              <a:tabLst>
                <a:tab pos="240029" algn="l"/>
              </a:tabLst>
            </a:pPr>
            <a:r>
              <a:rPr dirty="0" sz="2800" spc="-25">
                <a:latin typeface="Arial"/>
                <a:cs typeface="Arial"/>
              </a:rPr>
              <a:t>End-</a:t>
            </a:r>
            <a:r>
              <a:rPr dirty="0" sz="2800" spc="-10">
                <a:latin typeface="Arial"/>
                <a:cs typeface="Arial"/>
              </a:rPr>
              <a:t>of-</a:t>
            </a:r>
            <a:r>
              <a:rPr dirty="0" sz="2800">
                <a:latin typeface="Arial"/>
                <a:cs typeface="Arial"/>
              </a:rPr>
              <a:t>life</a:t>
            </a:r>
            <a:r>
              <a:rPr dirty="0" sz="2800" spc="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symbol</a:t>
            </a:r>
            <a:endParaRPr sz="280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spcBef>
                <a:spcPts val="660"/>
              </a:spcBef>
              <a:buClr>
                <a:srgbClr val="C54096"/>
              </a:buClr>
              <a:buChar char="•"/>
              <a:tabLst>
                <a:tab pos="240029" algn="l"/>
              </a:tabLst>
            </a:pPr>
            <a:r>
              <a:rPr dirty="0" sz="2800">
                <a:latin typeface="Arial"/>
                <a:cs typeface="Arial"/>
              </a:rPr>
              <a:t>Comfort</a:t>
            </a:r>
            <a:r>
              <a:rPr dirty="0" sz="2800" spc="-6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care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carts</a:t>
            </a:r>
            <a:r>
              <a:rPr dirty="0" sz="2800" spc="-10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and</a:t>
            </a:r>
            <a:r>
              <a:rPr dirty="0" sz="2800" spc="-5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sleeper</a:t>
            </a:r>
            <a:r>
              <a:rPr dirty="0" sz="2800" spc="-8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chairs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144000" cy="1268095"/>
          </a:xfrm>
          <a:custGeom>
            <a:avLst/>
            <a:gdLst/>
            <a:ahLst/>
            <a:cxnLst/>
            <a:rect l="l" t="t" r="r" b="b"/>
            <a:pathLst>
              <a:path w="9144000" h="1268095">
                <a:moveTo>
                  <a:pt x="9144000" y="0"/>
                </a:moveTo>
                <a:lnTo>
                  <a:pt x="0" y="0"/>
                </a:lnTo>
                <a:lnTo>
                  <a:pt x="0" y="1267967"/>
                </a:lnTo>
                <a:lnTo>
                  <a:pt x="9144000" y="1267967"/>
                </a:lnTo>
                <a:lnTo>
                  <a:pt x="9144000" y="0"/>
                </a:lnTo>
                <a:close/>
              </a:path>
            </a:pathLst>
          </a:custGeom>
          <a:solidFill>
            <a:srgbClr val="0092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2445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Process</a:t>
            </a:r>
            <a:r>
              <a:rPr dirty="0" spc="-85"/>
              <a:t> </a:t>
            </a:r>
            <a:r>
              <a:rPr dirty="0"/>
              <a:t>and</a:t>
            </a:r>
            <a:r>
              <a:rPr dirty="0" spc="-110"/>
              <a:t> </a:t>
            </a:r>
            <a:r>
              <a:rPr dirty="0" spc="-10"/>
              <a:t>Timelines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707542" y="1351915"/>
            <a:ext cx="6718300" cy="252730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240029" marR="5080" indent="-227329">
              <a:lnSpc>
                <a:spcPts val="3020"/>
              </a:lnSpc>
              <a:spcBef>
                <a:spcPts val="480"/>
              </a:spcBef>
              <a:buClr>
                <a:srgbClr val="C54096"/>
              </a:buClr>
              <a:buChar char="•"/>
              <a:tabLst>
                <a:tab pos="241300" algn="l"/>
              </a:tabLst>
            </a:pPr>
            <a:r>
              <a:rPr dirty="0" sz="2800">
                <a:latin typeface="Arial"/>
                <a:cs typeface="Arial"/>
              </a:rPr>
              <a:t>Area</a:t>
            </a:r>
            <a:r>
              <a:rPr dirty="0" sz="2800" spc="-5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of</a:t>
            </a:r>
            <a:r>
              <a:rPr dirty="0" sz="2800" spc="-5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focus:</a:t>
            </a:r>
            <a:r>
              <a:rPr dirty="0" sz="2800" spc="-9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“I</a:t>
            </a:r>
            <a:r>
              <a:rPr dirty="0" sz="2800" spc="-5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participate</a:t>
            </a:r>
            <a:r>
              <a:rPr dirty="0" sz="2800" spc="-6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in</a:t>
            </a:r>
            <a:r>
              <a:rPr dirty="0" sz="2800" spc="-5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meaningful 	activities”</a:t>
            </a:r>
            <a:endParaRPr sz="280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spcBef>
                <a:spcPts val="620"/>
              </a:spcBef>
              <a:buClr>
                <a:srgbClr val="C54096"/>
              </a:buClr>
              <a:buChar char="•"/>
              <a:tabLst>
                <a:tab pos="240029" algn="l"/>
              </a:tabLst>
            </a:pPr>
            <a:r>
              <a:rPr dirty="0" sz="2800">
                <a:latin typeface="Arial"/>
                <a:cs typeface="Arial"/>
              </a:rPr>
              <a:t>Key</a:t>
            </a:r>
            <a:r>
              <a:rPr dirty="0" sz="2800" spc="-7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Milestones</a:t>
            </a:r>
            <a:r>
              <a:rPr dirty="0" sz="2800" spc="-6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in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2023:</a:t>
            </a:r>
            <a:endParaRPr sz="2800">
              <a:latin typeface="Arial"/>
              <a:cs typeface="Arial"/>
            </a:endParaRPr>
          </a:p>
          <a:p>
            <a:pPr lvl="1" marL="697230" indent="-227329">
              <a:lnSpc>
                <a:spcPct val="100000"/>
              </a:lnSpc>
              <a:spcBef>
                <a:spcPts val="229"/>
              </a:spcBef>
              <a:buClr>
                <a:srgbClr val="C54096"/>
              </a:buClr>
              <a:buChar char="•"/>
              <a:tabLst>
                <a:tab pos="697230" algn="l"/>
              </a:tabLst>
            </a:pPr>
            <a:r>
              <a:rPr dirty="0" sz="2400">
                <a:latin typeface="Arial"/>
                <a:cs typeface="Arial"/>
              </a:rPr>
              <a:t>Focus</a:t>
            </a:r>
            <a:r>
              <a:rPr dirty="0" sz="2400" spc="-8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groups</a:t>
            </a:r>
            <a:endParaRPr sz="2400">
              <a:latin typeface="Arial"/>
              <a:cs typeface="Arial"/>
            </a:endParaRPr>
          </a:p>
          <a:p>
            <a:pPr lvl="1" marL="697230" indent="-227329">
              <a:lnSpc>
                <a:spcPct val="100000"/>
              </a:lnSpc>
              <a:spcBef>
                <a:spcPts val="204"/>
              </a:spcBef>
              <a:buClr>
                <a:srgbClr val="C54096"/>
              </a:buClr>
              <a:buChar char="•"/>
              <a:tabLst>
                <a:tab pos="697230" algn="l"/>
              </a:tabLst>
            </a:pPr>
            <a:r>
              <a:rPr dirty="0" sz="2400">
                <a:latin typeface="Arial"/>
                <a:cs typeface="Arial"/>
              </a:rPr>
              <a:t>Determining</a:t>
            </a:r>
            <a:r>
              <a:rPr dirty="0" sz="2400" spc="-10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initial</a:t>
            </a:r>
            <a:r>
              <a:rPr dirty="0" sz="2400" spc="-9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change</a:t>
            </a:r>
            <a:r>
              <a:rPr dirty="0" sz="2400" spc="-10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ideas</a:t>
            </a:r>
            <a:endParaRPr sz="2400">
              <a:latin typeface="Arial"/>
              <a:cs typeface="Arial"/>
            </a:endParaRPr>
          </a:p>
          <a:p>
            <a:pPr lvl="1" marL="697230" indent="-227329">
              <a:lnSpc>
                <a:spcPct val="100000"/>
              </a:lnSpc>
              <a:spcBef>
                <a:spcPts val="220"/>
              </a:spcBef>
              <a:buClr>
                <a:srgbClr val="C54096"/>
              </a:buClr>
              <a:buChar char="•"/>
              <a:tabLst>
                <a:tab pos="697230" algn="l"/>
              </a:tabLst>
            </a:pPr>
            <a:r>
              <a:rPr dirty="0" sz="2400" spc="-35">
                <a:latin typeface="Arial"/>
                <a:cs typeface="Arial"/>
              </a:rPr>
              <a:t>Testing</a:t>
            </a:r>
            <a:r>
              <a:rPr dirty="0" sz="2400" spc="-1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change</a:t>
            </a:r>
            <a:r>
              <a:rPr dirty="0" sz="2400" spc="-9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ideas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144000" cy="1268095"/>
          </a:xfrm>
          <a:custGeom>
            <a:avLst/>
            <a:gdLst/>
            <a:ahLst/>
            <a:cxnLst/>
            <a:rect l="l" t="t" r="r" b="b"/>
            <a:pathLst>
              <a:path w="9144000" h="1268095">
                <a:moveTo>
                  <a:pt x="9144000" y="0"/>
                </a:moveTo>
                <a:lnTo>
                  <a:pt x="0" y="0"/>
                </a:lnTo>
                <a:lnTo>
                  <a:pt x="0" y="1267967"/>
                </a:lnTo>
                <a:lnTo>
                  <a:pt x="9144000" y="1267967"/>
                </a:lnTo>
                <a:lnTo>
                  <a:pt x="9144000" y="0"/>
                </a:lnTo>
                <a:close/>
              </a:path>
            </a:pathLst>
          </a:custGeom>
          <a:solidFill>
            <a:srgbClr val="0092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2445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Change</a:t>
            </a:r>
            <a:r>
              <a:rPr dirty="0" spc="-105"/>
              <a:t> </a:t>
            </a:r>
            <a:r>
              <a:rPr dirty="0" spc="-10"/>
              <a:t>Ideas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707542" y="1314652"/>
            <a:ext cx="6796405" cy="1405255"/>
          </a:xfrm>
          <a:prstGeom prst="rect">
            <a:avLst/>
          </a:prstGeom>
        </p:spPr>
        <p:txBody>
          <a:bodyPr wrap="square" lIns="0" tIns="89535" rIns="0" bIns="0" rtlCol="0" vert="horz">
            <a:spAutoFit/>
          </a:bodyPr>
          <a:lstStyle/>
          <a:p>
            <a:pPr marL="241300" marR="5080" indent="-228600">
              <a:lnSpc>
                <a:spcPts val="2500"/>
              </a:lnSpc>
              <a:spcBef>
                <a:spcPts val="705"/>
              </a:spcBef>
              <a:buClr>
                <a:srgbClr val="C54096"/>
              </a:buClr>
              <a:buChar char="•"/>
              <a:tabLst>
                <a:tab pos="241300" algn="l"/>
              </a:tabLst>
            </a:pPr>
            <a:r>
              <a:rPr dirty="0" sz="2600">
                <a:latin typeface="Arial"/>
                <a:cs typeface="Arial"/>
              </a:rPr>
              <a:t>Introduce</a:t>
            </a:r>
            <a:r>
              <a:rPr dirty="0" sz="2600" spc="-3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more</a:t>
            </a:r>
            <a:r>
              <a:rPr dirty="0" sz="2600" spc="-4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intellectual</a:t>
            </a:r>
            <a:r>
              <a:rPr dirty="0" sz="2600" spc="-5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programs</a:t>
            </a:r>
            <a:r>
              <a:rPr dirty="0" sz="2600" spc="-5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into</a:t>
            </a:r>
            <a:r>
              <a:rPr dirty="0" sz="2600" spc="-30">
                <a:latin typeface="Arial"/>
                <a:cs typeface="Arial"/>
              </a:rPr>
              <a:t> </a:t>
            </a:r>
            <a:r>
              <a:rPr dirty="0" sz="2600" spc="-25">
                <a:latin typeface="Arial"/>
                <a:cs typeface="Arial"/>
              </a:rPr>
              <a:t>the </a:t>
            </a:r>
            <a:r>
              <a:rPr dirty="0" sz="2600" spc="-10">
                <a:latin typeface="Arial"/>
                <a:cs typeface="Arial"/>
              </a:rPr>
              <a:t>calendar</a:t>
            </a:r>
            <a:endParaRPr sz="2600">
              <a:latin typeface="Arial"/>
              <a:cs typeface="Arial"/>
            </a:endParaRPr>
          </a:p>
          <a:p>
            <a:pPr lvl="1" marL="697865" indent="-227965">
              <a:lnSpc>
                <a:spcPts val="2625"/>
              </a:lnSpc>
              <a:buClr>
                <a:srgbClr val="C54096"/>
              </a:buClr>
              <a:buChar char="•"/>
              <a:tabLst>
                <a:tab pos="697865" algn="l"/>
              </a:tabLst>
            </a:pPr>
            <a:r>
              <a:rPr dirty="0" sz="2200">
                <a:latin typeface="Arial"/>
                <a:cs typeface="Arial"/>
              </a:rPr>
              <a:t>Advanced</a:t>
            </a:r>
            <a:r>
              <a:rPr dirty="0" sz="2200" spc="-130">
                <a:latin typeface="Arial"/>
                <a:cs typeface="Arial"/>
              </a:rPr>
              <a:t> </a:t>
            </a:r>
            <a:r>
              <a:rPr dirty="0" sz="2200" spc="-10">
                <a:latin typeface="Arial"/>
                <a:cs typeface="Arial"/>
              </a:rPr>
              <a:t>Trivia</a:t>
            </a:r>
            <a:endParaRPr sz="2200">
              <a:latin typeface="Arial"/>
              <a:cs typeface="Arial"/>
            </a:endParaRPr>
          </a:p>
          <a:p>
            <a:pPr lvl="1" marL="697865" indent="-227965">
              <a:lnSpc>
                <a:spcPts val="2630"/>
              </a:lnSpc>
              <a:buClr>
                <a:srgbClr val="C54096"/>
              </a:buClr>
              <a:buChar char="•"/>
              <a:tabLst>
                <a:tab pos="697865" algn="l"/>
              </a:tabLst>
            </a:pPr>
            <a:r>
              <a:rPr dirty="0" sz="2200">
                <a:latin typeface="Arial"/>
                <a:cs typeface="Arial"/>
              </a:rPr>
              <a:t>Lecture</a:t>
            </a:r>
            <a:r>
              <a:rPr dirty="0" sz="2200" spc="-70">
                <a:latin typeface="Arial"/>
                <a:cs typeface="Arial"/>
              </a:rPr>
              <a:t> </a:t>
            </a:r>
            <a:r>
              <a:rPr dirty="0" sz="2200" spc="-10">
                <a:latin typeface="Arial"/>
                <a:cs typeface="Arial"/>
              </a:rPr>
              <a:t>Series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405889" y="2732532"/>
            <a:ext cx="1287780" cy="312420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405"/>
              </a:lnSpc>
            </a:pPr>
            <a:r>
              <a:rPr dirty="0" sz="2200" spc="-10" b="1">
                <a:latin typeface="Arial"/>
                <a:cs typeface="Arial"/>
              </a:rPr>
              <a:t>Proposed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164742" y="2690240"/>
            <a:ext cx="5771515" cy="3606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609725" indent="-1597025">
              <a:lnSpc>
                <a:spcPct val="100000"/>
              </a:lnSpc>
              <a:spcBef>
                <a:spcPts val="95"/>
              </a:spcBef>
              <a:buClr>
                <a:srgbClr val="C54096"/>
              </a:buClr>
              <a:buFont typeface="Arial"/>
              <a:buChar char="•"/>
              <a:tabLst>
                <a:tab pos="1609725" algn="l"/>
              </a:tabLst>
            </a:pPr>
            <a:r>
              <a:rPr dirty="0" sz="2200" b="1">
                <a:latin typeface="Arial"/>
                <a:cs typeface="Arial"/>
              </a:rPr>
              <a:t>-</a:t>
            </a:r>
            <a:r>
              <a:rPr dirty="0" sz="2200" spc="-70" b="1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Documentary</a:t>
            </a:r>
            <a:r>
              <a:rPr dirty="0" sz="2200" spc="-45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nights,</a:t>
            </a:r>
            <a:r>
              <a:rPr dirty="0" sz="2200" spc="-70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book</a:t>
            </a:r>
            <a:r>
              <a:rPr dirty="0" sz="2200" spc="-65">
                <a:latin typeface="Arial"/>
                <a:cs typeface="Arial"/>
              </a:rPr>
              <a:t> </a:t>
            </a:r>
            <a:r>
              <a:rPr dirty="0" sz="2200" spc="-10">
                <a:latin typeface="Arial"/>
                <a:cs typeface="Arial"/>
              </a:rPr>
              <a:t>clubs</a:t>
            </a:r>
            <a:endParaRPr sz="22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707542" y="3070936"/>
            <a:ext cx="4158615" cy="10877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41300" indent="-228600">
              <a:lnSpc>
                <a:spcPts val="3110"/>
              </a:lnSpc>
              <a:spcBef>
                <a:spcPts val="105"/>
              </a:spcBef>
              <a:buClr>
                <a:srgbClr val="C54096"/>
              </a:buClr>
              <a:buChar char="•"/>
              <a:tabLst>
                <a:tab pos="241300" algn="l"/>
              </a:tabLst>
            </a:pPr>
            <a:r>
              <a:rPr dirty="0" sz="2600">
                <a:latin typeface="Arial"/>
                <a:cs typeface="Arial"/>
              </a:rPr>
              <a:t>Calendar</a:t>
            </a:r>
            <a:r>
              <a:rPr dirty="0" sz="2600" spc="-35">
                <a:latin typeface="Arial"/>
                <a:cs typeface="Arial"/>
              </a:rPr>
              <a:t> </a:t>
            </a:r>
            <a:r>
              <a:rPr dirty="0" sz="2600" spc="-10">
                <a:latin typeface="Arial"/>
                <a:cs typeface="Arial"/>
              </a:rPr>
              <a:t>Changes</a:t>
            </a:r>
            <a:endParaRPr sz="2600">
              <a:latin typeface="Arial"/>
              <a:cs typeface="Arial"/>
            </a:endParaRPr>
          </a:p>
          <a:p>
            <a:pPr lvl="1" marL="697865" indent="-227965">
              <a:lnSpc>
                <a:spcPts val="2620"/>
              </a:lnSpc>
              <a:buClr>
                <a:srgbClr val="C54096"/>
              </a:buClr>
              <a:buChar char="•"/>
              <a:tabLst>
                <a:tab pos="697865" algn="l"/>
              </a:tabLst>
            </a:pPr>
            <a:r>
              <a:rPr dirty="0" sz="2200">
                <a:latin typeface="Arial"/>
                <a:cs typeface="Arial"/>
              </a:rPr>
              <a:t>Master</a:t>
            </a:r>
            <a:r>
              <a:rPr dirty="0" sz="2200" spc="-60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calendar</a:t>
            </a:r>
            <a:r>
              <a:rPr dirty="0" sz="2200" spc="-55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in</a:t>
            </a:r>
            <a:r>
              <a:rPr dirty="0" sz="2200" spc="-75">
                <a:latin typeface="Arial"/>
                <a:cs typeface="Arial"/>
              </a:rPr>
              <a:t> </a:t>
            </a:r>
            <a:r>
              <a:rPr dirty="0" sz="2200" spc="-10">
                <a:latin typeface="Arial"/>
                <a:cs typeface="Arial"/>
              </a:rPr>
              <a:t>cafeteria</a:t>
            </a:r>
            <a:endParaRPr sz="2200">
              <a:latin typeface="Arial"/>
              <a:cs typeface="Arial"/>
            </a:endParaRPr>
          </a:p>
          <a:p>
            <a:pPr lvl="1" marL="697865" indent="-227965">
              <a:lnSpc>
                <a:spcPts val="2630"/>
              </a:lnSpc>
              <a:buClr>
                <a:srgbClr val="C54096"/>
              </a:buClr>
              <a:buChar char="•"/>
              <a:tabLst>
                <a:tab pos="697865" algn="l"/>
              </a:tabLst>
            </a:pPr>
            <a:r>
              <a:rPr dirty="0" sz="2200">
                <a:latin typeface="Arial"/>
                <a:cs typeface="Arial"/>
              </a:rPr>
              <a:t>Special</a:t>
            </a:r>
            <a:r>
              <a:rPr dirty="0" sz="2200" spc="-75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events</a:t>
            </a:r>
            <a:r>
              <a:rPr dirty="0" sz="2200" spc="-60">
                <a:latin typeface="Arial"/>
                <a:cs typeface="Arial"/>
              </a:rPr>
              <a:t> </a:t>
            </a:r>
            <a:r>
              <a:rPr dirty="0" sz="2200" spc="-10">
                <a:latin typeface="Arial"/>
                <a:cs typeface="Arial"/>
              </a:rPr>
              <a:t>calendar</a:t>
            </a:r>
            <a:endParaRPr sz="22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405889" y="4172648"/>
            <a:ext cx="1287780" cy="312420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405"/>
              </a:lnSpc>
            </a:pPr>
            <a:r>
              <a:rPr dirty="0" sz="2200" spc="-10" b="1">
                <a:latin typeface="Arial"/>
                <a:cs typeface="Arial"/>
              </a:rPr>
              <a:t>Proposed</a:t>
            </a:r>
            <a:endParaRPr sz="22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164742" y="4130751"/>
            <a:ext cx="6944995" cy="3606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609725" indent="-1597025">
              <a:lnSpc>
                <a:spcPct val="100000"/>
              </a:lnSpc>
              <a:spcBef>
                <a:spcPts val="95"/>
              </a:spcBef>
              <a:buClr>
                <a:srgbClr val="C54096"/>
              </a:buClr>
              <a:buFont typeface="Arial"/>
              <a:buChar char="•"/>
              <a:tabLst>
                <a:tab pos="1609725" algn="l"/>
              </a:tabLst>
            </a:pPr>
            <a:r>
              <a:rPr dirty="0" sz="2200" b="1">
                <a:latin typeface="Arial"/>
                <a:cs typeface="Arial"/>
              </a:rPr>
              <a:t>-</a:t>
            </a:r>
            <a:r>
              <a:rPr dirty="0" sz="2200" spc="-155" b="1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Activities</a:t>
            </a:r>
            <a:r>
              <a:rPr dirty="0" sz="2200" spc="-80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calendar</a:t>
            </a:r>
            <a:r>
              <a:rPr dirty="0" sz="2200" spc="-60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on</a:t>
            </a:r>
            <a:r>
              <a:rPr dirty="0" sz="2200" spc="-40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website</a:t>
            </a:r>
            <a:r>
              <a:rPr dirty="0" sz="2200" spc="-55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and</a:t>
            </a:r>
            <a:r>
              <a:rPr dirty="0" sz="2200" spc="-60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on</a:t>
            </a:r>
            <a:r>
              <a:rPr dirty="0" sz="2200" spc="-85">
                <a:latin typeface="Arial"/>
                <a:cs typeface="Arial"/>
              </a:rPr>
              <a:t> </a:t>
            </a:r>
            <a:r>
              <a:rPr dirty="0" sz="2200" spc="-25">
                <a:latin typeface="Arial"/>
                <a:cs typeface="Arial"/>
              </a:rPr>
              <a:t>TVs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144000" cy="1268095"/>
          </a:xfrm>
          <a:custGeom>
            <a:avLst/>
            <a:gdLst/>
            <a:ahLst/>
            <a:cxnLst/>
            <a:rect l="l" t="t" r="r" b="b"/>
            <a:pathLst>
              <a:path w="9144000" h="1268095">
                <a:moveTo>
                  <a:pt x="9144000" y="0"/>
                </a:moveTo>
                <a:lnTo>
                  <a:pt x="0" y="0"/>
                </a:lnTo>
                <a:lnTo>
                  <a:pt x="0" y="1267967"/>
                </a:lnTo>
                <a:lnTo>
                  <a:pt x="9144000" y="1267967"/>
                </a:lnTo>
                <a:lnTo>
                  <a:pt x="9144000" y="0"/>
                </a:lnTo>
                <a:close/>
              </a:path>
            </a:pathLst>
          </a:custGeom>
          <a:solidFill>
            <a:srgbClr val="0092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2445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Change</a:t>
            </a:r>
            <a:r>
              <a:rPr dirty="0" spc="-110"/>
              <a:t> </a:t>
            </a:r>
            <a:r>
              <a:rPr dirty="0"/>
              <a:t>Ideas</a:t>
            </a:r>
            <a:r>
              <a:rPr dirty="0" spc="-120"/>
              <a:t> </a:t>
            </a:r>
            <a:r>
              <a:rPr dirty="0" spc="-10"/>
              <a:t>(cont’d)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707542" y="1319246"/>
            <a:ext cx="7317105" cy="1207770"/>
          </a:xfrm>
          <a:prstGeom prst="rect">
            <a:avLst/>
          </a:prstGeom>
        </p:spPr>
        <p:txBody>
          <a:bodyPr wrap="square" lIns="0" tIns="44450" rIns="0" bIns="0" rtlCol="0" vert="horz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350"/>
              </a:spcBef>
              <a:buClr>
                <a:srgbClr val="C54096"/>
              </a:buClr>
              <a:buChar char="•"/>
              <a:tabLst>
                <a:tab pos="240029" algn="l"/>
              </a:tabLst>
            </a:pPr>
            <a:r>
              <a:rPr dirty="0" sz="2800">
                <a:latin typeface="Arial"/>
                <a:cs typeface="Arial"/>
              </a:rPr>
              <a:t>Timing</a:t>
            </a:r>
            <a:r>
              <a:rPr dirty="0" sz="2800" spc="-9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of</a:t>
            </a:r>
            <a:r>
              <a:rPr dirty="0" sz="2800" spc="-12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Programs</a:t>
            </a:r>
            <a:endParaRPr sz="2800">
              <a:latin typeface="Arial"/>
              <a:cs typeface="Arial"/>
            </a:endParaRPr>
          </a:p>
          <a:p>
            <a:pPr lvl="1" marL="696595" marR="5080" indent="-227329">
              <a:lnSpc>
                <a:spcPts val="2590"/>
              </a:lnSpc>
              <a:spcBef>
                <a:spcPts val="550"/>
              </a:spcBef>
              <a:buClr>
                <a:srgbClr val="C54096"/>
              </a:buClr>
              <a:buChar char="•"/>
              <a:tabLst>
                <a:tab pos="697865" algn="l"/>
              </a:tabLst>
            </a:pPr>
            <a:r>
              <a:rPr dirty="0" sz="2400">
                <a:latin typeface="Arial"/>
                <a:cs typeface="Arial"/>
              </a:rPr>
              <a:t>Changes</a:t>
            </a:r>
            <a:r>
              <a:rPr dirty="0" sz="2400" spc="-4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in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the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timing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some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programs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to</a:t>
            </a:r>
            <a:r>
              <a:rPr dirty="0" sz="2400" spc="-7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allow </a:t>
            </a:r>
            <a:r>
              <a:rPr dirty="0" sz="2400" spc="-10">
                <a:latin typeface="Arial"/>
                <a:cs typeface="Arial"/>
              </a:rPr>
              <a:t>	</a:t>
            </a:r>
            <a:r>
              <a:rPr dirty="0" sz="2400">
                <a:latin typeface="Arial"/>
                <a:cs typeface="Arial"/>
              </a:rPr>
              <a:t>residents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to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attend</a:t>
            </a:r>
            <a:r>
              <a:rPr dirty="0" sz="2400" spc="-7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more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options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144000" cy="1268095"/>
          </a:xfrm>
          <a:custGeom>
            <a:avLst/>
            <a:gdLst/>
            <a:ahLst/>
            <a:cxnLst/>
            <a:rect l="l" t="t" r="r" b="b"/>
            <a:pathLst>
              <a:path w="9144000" h="1268095">
                <a:moveTo>
                  <a:pt x="9144000" y="0"/>
                </a:moveTo>
                <a:lnTo>
                  <a:pt x="0" y="0"/>
                </a:lnTo>
                <a:lnTo>
                  <a:pt x="0" y="1267967"/>
                </a:lnTo>
                <a:lnTo>
                  <a:pt x="9144000" y="1267967"/>
                </a:lnTo>
                <a:lnTo>
                  <a:pt x="9144000" y="0"/>
                </a:lnTo>
                <a:close/>
              </a:path>
            </a:pathLst>
          </a:custGeom>
          <a:solidFill>
            <a:srgbClr val="0092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2445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Next</a:t>
            </a:r>
            <a:r>
              <a:rPr dirty="0" spc="-75"/>
              <a:t> </a:t>
            </a:r>
            <a:r>
              <a:rPr dirty="0" spc="-10"/>
              <a:t>Steps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707542" y="1351915"/>
            <a:ext cx="7494270" cy="173101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240029" marR="5080" indent="-227329">
              <a:lnSpc>
                <a:spcPts val="3020"/>
              </a:lnSpc>
              <a:spcBef>
                <a:spcPts val="480"/>
              </a:spcBef>
              <a:buClr>
                <a:srgbClr val="C54096"/>
              </a:buClr>
              <a:buChar char="•"/>
              <a:tabLst>
                <a:tab pos="241300" algn="l"/>
              </a:tabLst>
            </a:pPr>
            <a:r>
              <a:rPr dirty="0" sz="2800">
                <a:latin typeface="Arial"/>
                <a:cs typeface="Arial"/>
              </a:rPr>
              <a:t>Evaluate</a:t>
            </a:r>
            <a:r>
              <a:rPr dirty="0" sz="2800" spc="-6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impact</a:t>
            </a:r>
            <a:r>
              <a:rPr dirty="0" sz="2800" spc="-7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of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changes</a:t>
            </a:r>
            <a:r>
              <a:rPr dirty="0" sz="2800" spc="-6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to</a:t>
            </a:r>
            <a:r>
              <a:rPr dirty="0" sz="2800" spc="-6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date</a:t>
            </a:r>
            <a:r>
              <a:rPr dirty="0" sz="2800" spc="-6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and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adapt </a:t>
            </a:r>
            <a:r>
              <a:rPr dirty="0" sz="2800" spc="-10">
                <a:latin typeface="Arial"/>
                <a:cs typeface="Arial"/>
              </a:rPr>
              <a:t>	</a:t>
            </a:r>
            <a:r>
              <a:rPr dirty="0" sz="2800">
                <a:latin typeface="Arial"/>
                <a:cs typeface="Arial"/>
              </a:rPr>
              <a:t>as</a:t>
            </a:r>
            <a:r>
              <a:rPr dirty="0" sz="2800" spc="-3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needed</a:t>
            </a:r>
            <a:endParaRPr sz="2800">
              <a:latin typeface="Arial"/>
              <a:cs typeface="Arial"/>
            </a:endParaRPr>
          </a:p>
          <a:p>
            <a:pPr marL="240029" marR="1920875" indent="-227329">
              <a:lnSpc>
                <a:spcPts val="3030"/>
              </a:lnSpc>
              <a:spcBef>
                <a:spcPts val="994"/>
              </a:spcBef>
              <a:buClr>
                <a:srgbClr val="C54096"/>
              </a:buClr>
              <a:buChar char="•"/>
              <a:tabLst>
                <a:tab pos="241300" algn="l"/>
              </a:tabLst>
            </a:pPr>
            <a:r>
              <a:rPr dirty="0" sz="2800">
                <a:latin typeface="Arial"/>
                <a:cs typeface="Arial"/>
              </a:rPr>
              <a:t>Further</a:t>
            </a:r>
            <a:r>
              <a:rPr dirty="0" sz="2800" spc="-8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changes</a:t>
            </a:r>
            <a:r>
              <a:rPr dirty="0" sz="2800" spc="-8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to</a:t>
            </a:r>
            <a:r>
              <a:rPr dirty="0" sz="2800" spc="-10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calendars</a:t>
            </a:r>
            <a:r>
              <a:rPr dirty="0" sz="2800" spc="-85">
                <a:latin typeface="Arial"/>
                <a:cs typeface="Arial"/>
              </a:rPr>
              <a:t> </a:t>
            </a:r>
            <a:r>
              <a:rPr dirty="0" sz="2800" spc="-25">
                <a:latin typeface="Arial"/>
                <a:cs typeface="Arial"/>
              </a:rPr>
              <a:t>and </a:t>
            </a:r>
            <a:r>
              <a:rPr dirty="0" sz="2800" spc="-25">
                <a:latin typeface="Arial"/>
                <a:cs typeface="Arial"/>
              </a:rPr>
              <a:t>	</a:t>
            </a:r>
            <a:r>
              <a:rPr dirty="0" sz="2800" spc="-10">
                <a:latin typeface="Arial"/>
                <a:cs typeface="Arial"/>
              </a:rPr>
              <a:t>programming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9F238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76388" y="4119371"/>
            <a:ext cx="1467611" cy="1024127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045870" y="944626"/>
            <a:ext cx="5824220" cy="1415415"/>
          </a:xfrm>
          <a:prstGeom prst="rect"/>
        </p:spPr>
        <p:txBody>
          <a:bodyPr wrap="square" lIns="0" tIns="95885" rIns="0" bIns="0" rtlCol="0" vert="horz">
            <a:spAutoFit/>
          </a:bodyPr>
          <a:lstStyle/>
          <a:p>
            <a:pPr marL="12700" marR="5080">
              <a:lnSpc>
                <a:spcPts val="5180"/>
              </a:lnSpc>
              <a:spcBef>
                <a:spcPts val="755"/>
              </a:spcBef>
            </a:pPr>
            <a:r>
              <a:rPr dirty="0" sz="4800"/>
              <a:t>Resident</a:t>
            </a:r>
            <a:r>
              <a:rPr dirty="0" sz="4800" spc="-165"/>
              <a:t> </a:t>
            </a:r>
            <a:r>
              <a:rPr dirty="0" sz="4800"/>
              <a:t>Social</a:t>
            </a:r>
            <a:r>
              <a:rPr dirty="0" sz="4800" spc="-160"/>
              <a:t> </a:t>
            </a:r>
            <a:r>
              <a:rPr dirty="0" sz="4800" spc="-20"/>
              <a:t>Life </a:t>
            </a:r>
            <a:r>
              <a:rPr dirty="0" sz="4800"/>
              <a:t>Family</a:t>
            </a:r>
            <a:r>
              <a:rPr dirty="0" sz="4800" spc="-150"/>
              <a:t> </a:t>
            </a:r>
            <a:r>
              <a:rPr dirty="0" sz="4800" spc="-20"/>
              <a:t>Team</a:t>
            </a:r>
            <a:endParaRPr sz="4800"/>
          </a:p>
        </p:txBody>
      </p:sp>
      <p:sp>
        <p:nvSpPr>
          <p:cNvPr id="5" name="object 5" descr=""/>
          <p:cNvSpPr txBox="1"/>
          <p:nvPr/>
        </p:nvSpPr>
        <p:spPr>
          <a:xfrm>
            <a:off x="1045870" y="2814386"/>
            <a:ext cx="6283960" cy="1259840"/>
          </a:xfrm>
          <a:prstGeom prst="rect">
            <a:avLst/>
          </a:prstGeom>
        </p:spPr>
        <p:txBody>
          <a:bodyPr wrap="square" lIns="0" tIns="469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Project</a:t>
            </a:r>
            <a:r>
              <a:rPr dirty="0" sz="20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FFFFFF"/>
                </a:solidFill>
                <a:latin typeface="Arial"/>
                <a:cs typeface="Arial"/>
              </a:rPr>
              <a:t>Leads</a:t>
            </a:r>
            <a:endParaRPr sz="20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275"/>
              </a:spcBef>
              <a:buChar char="•"/>
              <a:tabLst>
                <a:tab pos="354965" algn="l"/>
              </a:tabLs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Andrea</a:t>
            </a:r>
            <a:r>
              <a:rPr dirty="0" sz="2000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Liu,</a:t>
            </a:r>
            <a:r>
              <a:rPr dirty="0" sz="20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Arial"/>
                <a:cs typeface="Arial"/>
              </a:rPr>
              <a:t>Manager,</a:t>
            </a:r>
            <a:r>
              <a:rPr dirty="0" sz="2000" spc="-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Interprofessional</a:t>
            </a:r>
            <a:r>
              <a:rPr dirty="0" sz="2000" spc="-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20">
                <a:solidFill>
                  <a:srgbClr val="FFFFFF"/>
                </a:solidFill>
                <a:latin typeface="Arial"/>
                <a:cs typeface="Arial"/>
              </a:rPr>
              <a:t>Care</a:t>
            </a:r>
            <a:endParaRPr sz="2000">
              <a:latin typeface="Arial"/>
              <a:cs typeface="Arial"/>
            </a:endParaRPr>
          </a:p>
          <a:p>
            <a:pPr marL="354965" marR="5080" indent="-342900">
              <a:lnSpc>
                <a:spcPct val="70000"/>
              </a:lnSpc>
              <a:spcBef>
                <a:spcPts val="1010"/>
              </a:spcBef>
              <a:buChar char="•"/>
              <a:tabLst>
                <a:tab pos="354965" algn="l"/>
              </a:tabLst>
            </a:pPr>
            <a:r>
              <a:rPr dirty="0" sz="2000" spc="-20">
                <a:solidFill>
                  <a:srgbClr val="FFFFFF"/>
                </a:solidFill>
                <a:latin typeface="Arial"/>
                <a:cs typeface="Arial"/>
              </a:rPr>
              <a:t>Daniela</a:t>
            </a:r>
            <a:r>
              <a:rPr dirty="0" sz="2000" spc="-1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Acosta,</a:t>
            </a:r>
            <a:r>
              <a:rPr dirty="0" sz="2000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Arial"/>
                <a:cs typeface="Arial"/>
              </a:rPr>
              <a:t>Manager,</a:t>
            </a:r>
            <a:r>
              <a:rPr dirty="0" sz="20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Education</a:t>
            </a:r>
            <a:r>
              <a:rPr dirty="0" sz="20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20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Arial"/>
                <a:cs typeface="Arial"/>
              </a:rPr>
              <a:t>Knowledge Translation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144000" cy="1268095"/>
          </a:xfrm>
          <a:custGeom>
            <a:avLst/>
            <a:gdLst/>
            <a:ahLst/>
            <a:cxnLst/>
            <a:rect l="l" t="t" r="r" b="b"/>
            <a:pathLst>
              <a:path w="9144000" h="1268095">
                <a:moveTo>
                  <a:pt x="9144000" y="0"/>
                </a:moveTo>
                <a:lnTo>
                  <a:pt x="0" y="0"/>
                </a:lnTo>
                <a:lnTo>
                  <a:pt x="0" y="1267967"/>
                </a:lnTo>
                <a:lnTo>
                  <a:pt x="9144000" y="1267967"/>
                </a:lnTo>
                <a:lnTo>
                  <a:pt x="9144000" y="0"/>
                </a:lnTo>
                <a:close/>
              </a:path>
            </a:pathLst>
          </a:custGeom>
          <a:solidFill>
            <a:srgbClr val="FFDD5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2445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>
                <a:solidFill>
                  <a:srgbClr val="5F249F"/>
                </a:solidFill>
              </a:rPr>
              <a:t>Progress</a:t>
            </a:r>
            <a:r>
              <a:rPr dirty="0" spc="-110">
                <a:solidFill>
                  <a:srgbClr val="5F249F"/>
                </a:solidFill>
              </a:rPr>
              <a:t> </a:t>
            </a:r>
            <a:r>
              <a:rPr dirty="0">
                <a:solidFill>
                  <a:srgbClr val="5F249F"/>
                </a:solidFill>
              </a:rPr>
              <a:t>to</a:t>
            </a:r>
            <a:r>
              <a:rPr dirty="0" spc="-125">
                <a:solidFill>
                  <a:srgbClr val="5F249F"/>
                </a:solidFill>
              </a:rPr>
              <a:t> </a:t>
            </a:r>
            <a:r>
              <a:rPr dirty="0" spc="-20">
                <a:solidFill>
                  <a:srgbClr val="5F249F"/>
                </a:solidFill>
              </a:rPr>
              <a:t>date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707542" y="1319246"/>
            <a:ext cx="7437755" cy="2715260"/>
          </a:xfrm>
          <a:prstGeom prst="rect">
            <a:avLst/>
          </a:prstGeom>
        </p:spPr>
        <p:txBody>
          <a:bodyPr wrap="square" lIns="0" tIns="44450" rIns="0" bIns="0" rtlCol="0" vert="horz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350"/>
              </a:spcBef>
              <a:buClr>
                <a:srgbClr val="C54096"/>
              </a:buClr>
              <a:buChar char="•"/>
              <a:tabLst>
                <a:tab pos="240029" algn="l"/>
              </a:tabLst>
            </a:pPr>
            <a:r>
              <a:rPr dirty="0" sz="2800" spc="-10">
                <a:latin typeface="Arial"/>
                <a:cs typeface="Arial"/>
              </a:rPr>
              <a:t>All</a:t>
            </a:r>
            <a:r>
              <a:rPr dirty="0" sz="2800" spc="-18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About</a:t>
            </a:r>
            <a:r>
              <a:rPr dirty="0" sz="2800" spc="-65">
                <a:latin typeface="Arial"/>
                <a:cs typeface="Arial"/>
              </a:rPr>
              <a:t> </a:t>
            </a:r>
            <a:r>
              <a:rPr dirty="0" sz="2800" spc="-25">
                <a:latin typeface="Arial"/>
                <a:cs typeface="Arial"/>
              </a:rPr>
              <a:t>Me</a:t>
            </a:r>
            <a:endParaRPr sz="2800">
              <a:latin typeface="Arial"/>
              <a:cs typeface="Arial"/>
            </a:endParaRPr>
          </a:p>
          <a:p>
            <a:pPr lvl="1" marL="696595" marR="5080" indent="-227329">
              <a:lnSpc>
                <a:spcPts val="2590"/>
              </a:lnSpc>
              <a:spcBef>
                <a:spcPts val="550"/>
              </a:spcBef>
              <a:buClr>
                <a:srgbClr val="C54096"/>
              </a:buClr>
              <a:buChar char="•"/>
              <a:tabLst>
                <a:tab pos="697865" algn="l"/>
              </a:tabLst>
            </a:pPr>
            <a:r>
              <a:rPr dirty="0" sz="2400" spc="-30">
                <a:latin typeface="Arial"/>
                <a:cs typeface="Arial"/>
              </a:rPr>
              <a:t>Tailored</a:t>
            </a:r>
            <a:r>
              <a:rPr dirty="0" sz="2400" spc="-4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the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existing</a:t>
            </a:r>
            <a:r>
              <a:rPr dirty="0" sz="2400" spc="-4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“Getting</a:t>
            </a:r>
            <a:r>
              <a:rPr dirty="0" sz="2400" spc="-9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to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Know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Me”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tools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 spc="-25">
                <a:latin typeface="Arial"/>
                <a:cs typeface="Arial"/>
              </a:rPr>
              <a:t>to </a:t>
            </a:r>
            <a:r>
              <a:rPr dirty="0" sz="2400" spc="-25">
                <a:latin typeface="Arial"/>
                <a:cs typeface="Arial"/>
              </a:rPr>
              <a:t>	</a:t>
            </a:r>
            <a:r>
              <a:rPr dirty="0" sz="2400">
                <a:latin typeface="Arial"/>
                <a:cs typeface="Arial"/>
              </a:rPr>
              <a:t>include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focus</a:t>
            </a:r>
            <a:r>
              <a:rPr dirty="0" sz="2400" spc="-7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on</a:t>
            </a:r>
            <a:r>
              <a:rPr dirty="0" sz="2400" spc="-7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social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engagement</a:t>
            </a:r>
            <a:endParaRPr sz="2400">
              <a:latin typeface="Arial"/>
              <a:cs typeface="Arial"/>
            </a:endParaRPr>
          </a:p>
          <a:p>
            <a:pPr lvl="1" marL="696595" marR="20955" indent="-227329">
              <a:lnSpc>
                <a:spcPts val="2590"/>
              </a:lnSpc>
              <a:spcBef>
                <a:spcPts val="509"/>
              </a:spcBef>
              <a:buClr>
                <a:srgbClr val="C54096"/>
              </a:buClr>
              <a:buChar char="•"/>
              <a:tabLst>
                <a:tab pos="697865" algn="l"/>
              </a:tabLst>
            </a:pPr>
            <a:r>
              <a:rPr dirty="0" sz="2400">
                <a:latin typeface="Arial"/>
                <a:cs typeface="Arial"/>
              </a:rPr>
              <a:t>Updated</a:t>
            </a:r>
            <a:r>
              <a:rPr dirty="0" sz="2400" spc="-7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process</a:t>
            </a:r>
            <a:r>
              <a:rPr dirty="0" sz="2400" spc="-7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for</a:t>
            </a:r>
            <a:r>
              <a:rPr dirty="0" sz="2400" spc="-9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new</a:t>
            </a:r>
            <a:r>
              <a:rPr dirty="0" sz="2400" spc="-7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admissions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and</a:t>
            </a:r>
            <a:r>
              <a:rPr dirty="0" sz="2400" spc="-8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existing 	residents</a:t>
            </a:r>
            <a:endParaRPr sz="2400">
              <a:latin typeface="Arial"/>
              <a:cs typeface="Arial"/>
            </a:endParaRPr>
          </a:p>
          <a:p>
            <a:pPr lvl="1" marL="697230" indent="-227329">
              <a:lnSpc>
                <a:spcPct val="100000"/>
              </a:lnSpc>
              <a:spcBef>
                <a:spcPts val="180"/>
              </a:spcBef>
              <a:buClr>
                <a:srgbClr val="C54096"/>
              </a:buClr>
              <a:buChar char="•"/>
              <a:tabLst>
                <a:tab pos="697230" algn="l"/>
              </a:tabLst>
            </a:pPr>
            <a:r>
              <a:rPr dirty="0" sz="2400">
                <a:latin typeface="Arial"/>
                <a:cs typeface="Arial"/>
              </a:rPr>
              <a:t>Updated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poster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template</a:t>
            </a:r>
            <a:endParaRPr sz="2400">
              <a:latin typeface="Arial"/>
              <a:cs typeface="Arial"/>
            </a:endParaRPr>
          </a:p>
          <a:p>
            <a:pPr lvl="1" marL="697230" indent="-227329">
              <a:lnSpc>
                <a:spcPct val="100000"/>
              </a:lnSpc>
              <a:spcBef>
                <a:spcPts val="204"/>
              </a:spcBef>
              <a:buClr>
                <a:srgbClr val="C54096"/>
              </a:buClr>
              <a:buChar char="•"/>
              <a:tabLst>
                <a:tab pos="697230" algn="l"/>
              </a:tabLst>
            </a:pPr>
            <a:r>
              <a:rPr dirty="0" sz="2400">
                <a:latin typeface="Arial"/>
                <a:cs typeface="Arial"/>
              </a:rPr>
              <a:t>Created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an</a:t>
            </a:r>
            <a:r>
              <a:rPr dirty="0" sz="2400" spc="-7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online</a:t>
            </a:r>
            <a:r>
              <a:rPr dirty="0" sz="2400" spc="-4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form</a:t>
            </a:r>
            <a:r>
              <a:rPr dirty="0" sz="2400" spc="-7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for</a:t>
            </a:r>
            <a:r>
              <a:rPr dirty="0" sz="2400" spc="-8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populating</a:t>
            </a:r>
            <a:r>
              <a:rPr dirty="0" sz="2400" spc="-4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the</a:t>
            </a:r>
            <a:r>
              <a:rPr dirty="0" sz="2400" spc="-7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poster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Akos Hoffer</dc:creator>
  <dc:title>Launching the Perley Health Brand</dc:title>
  <dcterms:created xsi:type="dcterms:W3CDTF">2024-12-12T16:29:39Z</dcterms:created>
  <dcterms:modified xsi:type="dcterms:W3CDTF">2024-12-12T16:29:39Z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2024-05-27T00:00:00Z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2024-12-12T00:00:00Z</vt:filetime>
  </property>
  <property fmtid="{D5CDD505-2E9C-101B-9397-08002B2CF9AE}" pid="5" name="Producer">
    <vt:lpwstr>Microsoft® PowerPoint® 2019</vt:lpwstr>
  </property>
</Properties>
</file>