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docProps/app.xml" ContentType="application/vnd.openxmlformats-officedocument.extended-properties+xml"/>
  <Override PartName="/docProps/core.xml" ContentType="application/vnd.openxmlformats-package.core-properties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Default Extension="jpg" ContentType="image/jpg"/>
  <Default Extension="png" ContentType="image/png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officeDocument/2006/relationships/custom-properties" Target="docProps/custom.xml"/></Relationships>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278" r:id="rId28"/>
    <p:sldId id="279" r:id="rId29"/>
    <p:sldId id="280" r:id="rId30"/>
    <p:sldId id="281" r:id="rId31"/>
    <p:sldId id="282" r:id="rId32"/>
    <p:sldId id="283" r:id="rId33"/>
    <p:sldId id="284" r:id="rId34"/>
    <p:sldId id="285" r:id="rId35"/>
    <p:sldId id="286" r:id="rId36"/>
    <p:sldId id="287" r:id="rId37"/>
    <p:sldId id="288" r:id="rId38"/>
    <p:sldId id="289" r:id="rId39"/>
    <p:sldId id="290" r:id="rId40"/>
    <p:sldId id="291" r:id="rId41"/>
    <p:sldId id="292" r:id="rId42"/>
  </p:sldIdLst>
  <p:sldSz cx="12192000" cy="6858000"/>
  <p:notesSz cx="12192000" cy="6858000"/>
  <p:defaultTextStyle>
    <a:defPPr>
      <a:defRPr kern="0"/>
    </a:def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-1536" y="-8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viewProps" Target="viewProps.xml"/><Relationship Id="rId4" Type="http://schemas.openxmlformats.org/officeDocument/2006/relationships/presProps" Target="presProps.xml"/><Relationship Id="rId5" Type="http://schemas.openxmlformats.org/officeDocument/2006/relationships/tableStyles" Target="tableStyles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9" Type="http://schemas.openxmlformats.org/officeDocument/2006/relationships/slide" Target="slides/slide4.xml"/><Relationship Id="rId10" Type="http://schemas.openxmlformats.org/officeDocument/2006/relationships/slide" Target="slides/slide5.xml"/><Relationship Id="rId11" Type="http://schemas.openxmlformats.org/officeDocument/2006/relationships/slide" Target="slides/slide6.xml"/><Relationship Id="rId12" Type="http://schemas.openxmlformats.org/officeDocument/2006/relationships/slide" Target="slides/slide7.xml"/><Relationship Id="rId13" Type="http://schemas.openxmlformats.org/officeDocument/2006/relationships/slide" Target="slides/slide8.xml"/><Relationship Id="rId14" Type="http://schemas.openxmlformats.org/officeDocument/2006/relationships/slide" Target="slides/slide9.xml"/><Relationship Id="rId15" Type="http://schemas.openxmlformats.org/officeDocument/2006/relationships/slide" Target="slides/slide10.xml"/><Relationship Id="rId16" Type="http://schemas.openxmlformats.org/officeDocument/2006/relationships/slide" Target="slides/slide11.xml"/><Relationship Id="rId17" Type="http://schemas.openxmlformats.org/officeDocument/2006/relationships/slide" Target="slides/slide12.xml"/><Relationship Id="rId18" Type="http://schemas.openxmlformats.org/officeDocument/2006/relationships/slide" Target="slides/slide13.xml"/><Relationship Id="rId19" Type="http://schemas.openxmlformats.org/officeDocument/2006/relationships/slide" Target="slides/slide14.xml"/><Relationship Id="rId20" Type="http://schemas.openxmlformats.org/officeDocument/2006/relationships/slide" Target="slides/slide15.xml"/><Relationship Id="rId21" Type="http://schemas.openxmlformats.org/officeDocument/2006/relationships/slide" Target="slides/slide16.xml"/><Relationship Id="rId22" Type="http://schemas.openxmlformats.org/officeDocument/2006/relationships/slide" Target="slides/slide17.xml"/><Relationship Id="rId23" Type="http://schemas.openxmlformats.org/officeDocument/2006/relationships/slide" Target="slides/slide18.xml"/><Relationship Id="rId24" Type="http://schemas.openxmlformats.org/officeDocument/2006/relationships/slide" Target="slides/slide19.xml"/><Relationship Id="rId25" Type="http://schemas.openxmlformats.org/officeDocument/2006/relationships/slide" Target="slides/slide20.xml"/><Relationship Id="rId26" Type="http://schemas.openxmlformats.org/officeDocument/2006/relationships/slide" Target="slides/slide21.xml"/><Relationship Id="rId27" Type="http://schemas.openxmlformats.org/officeDocument/2006/relationships/slide" Target="slides/slide22.xml"/><Relationship Id="rId28" Type="http://schemas.openxmlformats.org/officeDocument/2006/relationships/slide" Target="slides/slide23.xml"/><Relationship Id="rId29" Type="http://schemas.openxmlformats.org/officeDocument/2006/relationships/slide" Target="slides/slide24.xml"/><Relationship Id="rId30" Type="http://schemas.openxmlformats.org/officeDocument/2006/relationships/slide" Target="slides/slide25.xml"/><Relationship Id="rId31" Type="http://schemas.openxmlformats.org/officeDocument/2006/relationships/slide" Target="slides/slide26.xml"/><Relationship Id="rId32" Type="http://schemas.openxmlformats.org/officeDocument/2006/relationships/slide" Target="slides/slide27.xml"/><Relationship Id="rId33" Type="http://schemas.openxmlformats.org/officeDocument/2006/relationships/slide" Target="slides/slide28.xml"/><Relationship Id="rId34" Type="http://schemas.openxmlformats.org/officeDocument/2006/relationships/slide" Target="slides/slide29.xml"/><Relationship Id="rId35" Type="http://schemas.openxmlformats.org/officeDocument/2006/relationships/slide" Target="slides/slide30.xml"/><Relationship Id="rId36" Type="http://schemas.openxmlformats.org/officeDocument/2006/relationships/slide" Target="slides/slide31.xml"/><Relationship Id="rId37" Type="http://schemas.openxmlformats.org/officeDocument/2006/relationships/slide" Target="slides/slide32.xml"/><Relationship Id="rId38" Type="http://schemas.openxmlformats.org/officeDocument/2006/relationships/slide" Target="slides/slide33.xml"/><Relationship Id="rId39" Type="http://schemas.openxmlformats.org/officeDocument/2006/relationships/slide" Target="slides/slide34.xml"/><Relationship Id="rId40" Type="http://schemas.openxmlformats.org/officeDocument/2006/relationships/slide" Target="slides/slide35.xml"/><Relationship Id="rId41" Type="http://schemas.openxmlformats.org/officeDocument/2006/relationships/slide" Target="slides/slide36.xml"/><Relationship Id="rId42" Type="http://schemas.openxmlformats.org/officeDocument/2006/relationships/slide" Target="slides/slide37.xml"/></Relationships>
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1751341" y="320785"/>
            <a:ext cx="8689317" cy="199404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500" b="1" i="0">
                <a:solidFill>
                  <a:schemeClr val="bg1"/>
                </a:solidFill>
                <a:latin typeface="Trebuchet MS"/>
                <a:cs typeface="Trebuchet MS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828800" y="3840480"/>
            <a:ext cx="85344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500" b="1" i="0">
                <a:solidFill>
                  <a:schemeClr val="tx1"/>
                </a:solidFill>
                <a:latin typeface="Trebuchet MS"/>
                <a:cs typeface="Trebuchet MS"/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500" b="1" i="0">
                <a:solidFill>
                  <a:schemeClr val="bg1"/>
                </a:solidFill>
                <a:latin typeface="Trebuchet MS"/>
                <a:cs typeface="Trebuchet MS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4500" b="1" i="0">
                <a:solidFill>
                  <a:schemeClr val="tx1"/>
                </a:solidFill>
                <a:latin typeface="Trebuchet MS"/>
                <a:cs typeface="Trebuchet MS"/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500" b="1" i="0">
                <a:solidFill>
                  <a:schemeClr val="bg1"/>
                </a:solidFill>
                <a:latin typeface="Trebuchet MS"/>
                <a:cs typeface="Trebuchet MS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idx="2" sz="half"/>
          </p:nvPr>
        </p:nvSpPr>
        <p:spPr>
          <a:xfrm>
            <a:off x="60960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idx="3" sz="half"/>
          </p:nvPr>
        </p:nvSpPr>
        <p:spPr>
          <a:xfrm>
            <a:off x="627888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6" name="Holder 6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7" name="Holder 7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 showMasterSp="0">
  <p:cSld name="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0" y="0"/>
            <a:ext cx="12192000" cy="6858000"/>
          </a:xfrm>
          <a:custGeom>
            <a:avLst/>
            <a:gdLst/>
            <a:ahLst/>
            <a:cxnLst/>
            <a:rect l="l" t="t" r="r" b="b"/>
            <a:pathLst>
              <a:path w="12192000" h="6858000">
                <a:moveTo>
                  <a:pt x="12192000" y="0"/>
                </a:moveTo>
                <a:lnTo>
                  <a:pt x="0" y="0"/>
                </a:lnTo>
                <a:lnTo>
                  <a:pt x="0" y="6858000"/>
                </a:lnTo>
                <a:lnTo>
                  <a:pt x="12192000" y="6858000"/>
                </a:lnTo>
                <a:lnTo>
                  <a:pt x="12192000" y="0"/>
                </a:lnTo>
                <a:close/>
              </a:path>
            </a:pathLst>
          </a:custGeom>
          <a:solidFill>
            <a:srgbClr val="338841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500" b="1" i="0">
                <a:solidFill>
                  <a:schemeClr val="bg1"/>
                </a:solidFill>
                <a:latin typeface="Trebuchet MS"/>
                <a:cs typeface="Trebuchet MS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5" name="Holder 5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4" name="Holder 4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theme" Target="../theme/theme1.xml"/></Relationships>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582256" y="197586"/>
            <a:ext cx="11027487" cy="21602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500" b="1" i="0">
                <a:solidFill>
                  <a:schemeClr val="bg1"/>
                </a:solidFill>
                <a:latin typeface="Trebuchet MS"/>
                <a:cs typeface="Trebuchet MS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2057024" y="1659433"/>
            <a:ext cx="8077951" cy="13970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500" b="1" i="0">
                <a:solidFill>
                  <a:schemeClr val="tx1"/>
                </a:solidFill>
                <a:latin typeface="Trebuchet MS"/>
                <a:cs typeface="Trebuchet MS"/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>
          <a:xfrm>
            <a:off x="4145280" y="6377940"/>
            <a:ext cx="390144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>
          <a:xfrm>
            <a:off x="60960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>
          <a:xfrm>
            <a:off x="877824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 folHlink="folHlink" hlink="hlink" accent1="accent1" accent2="accent2" accent3="accent3" accent4="accent4" accent5="accent5" accent6="accent6" tx2="dk2" bg2="lt2" tx1="dk1" bg1="lt1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g"/><Relationship Id="rId3" Type="http://schemas.openxmlformats.org/officeDocument/2006/relationships/image" Target="../media/image2.png"/><Relationship Id="rId4" Type="http://schemas.openxmlformats.org/officeDocument/2006/relationships/image" Target="../media/image3.jpg"/><Relationship Id="rId5" Type="http://schemas.openxmlformats.org/officeDocument/2006/relationships/hyperlink" Target="mailto:info@dsorc.org" TargetMode="External"/><Relationship Id="rId6" Type="http://schemas.openxmlformats.org/officeDocument/2006/relationships/image" Target="../media/image4.jpg"/><Relationship Id="rId7" Type="http://schemas.openxmlformats.org/officeDocument/2006/relationships/image" Target="../media/image5.jpg"/></Relationships>
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png"/><Relationship Id="rId3" Type="http://schemas.openxmlformats.org/officeDocument/2006/relationships/image" Target="../media/image15.png"/><Relationship Id="rId4" Type="http://schemas.openxmlformats.org/officeDocument/2006/relationships/image" Target="../media/image16.jpg"/></Relationships>
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jpg"/></Relationships>
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jpg"/><Relationship Id="rId3" Type="http://schemas.openxmlformats.org/officeDocument/2006/relationships/image" Target="../media/image17.jpg"/></Relationships>
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
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jpg"/></Relationships>
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jpg"/></Relationships>
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png"/><Relationship Id="rId3" Type="http://schemas.openxmlformats.org/officeDocument/2006/relationships/image" Target="../media/image11.jpg"/></Relationships>
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9.jpg"/><Relationship Id="rId3" Type="http://schemas.openxmlformats.org/officeDocument/2006/relationships/image" Target="../media/image11.jpg"/></Relationships>
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20.png"/><Relationship Id="rId3" Type="http://schemas.openxmlformats.org/officeDocument/2006/relationships/image" Target="../media/image11.jpg"/></Relationships>
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png"/><Relationship Id="rId3" Type="http://schemas.openxmlformats.org/officeDocument/2006/relationships/image" Target="../media/image21.jpg"/><Relationship Id="rId4" Type="http://schemas.openxmlformats.org/officeDocument/2006/relationships/image" Target="../media/image22.png"/><Relationship Id="rId5" Type="http://schemas.openxmlformats.org/officeDocument/2006/relationships/image" Target="../media/image23.png"/><Relationship Id="rId6" Type="http://schemas.openxmlformats.org/officeDocument/2006/relationships/image" Target="../media/image24.png"/></Relationships>
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6.png"/></Relationships>
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25.jpg"/><Relationship Id="rId3" Type="http://schemas.openxmlformats.org/officeDocument/2006/relationships/image" Target="../media/image11.jpg"/></Relationships>
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26.png"/><Relationship Id="rId3" Type="http://schemas.openxmlformats.org/officeDocument/2006/relationships/image" Target="../media/image11.jpg"/></Relationships>
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7.png"/><Relationship Id="rId3" Type="http://schemas.openxmlformats.org/officeDocument/2006/relationships/image" Target="../media/image28.png"/><Relationship Id="rId4" Type="http://schemas.openxmlformats.org/officeDocument/2006/relationships/image" Target="../media/image29.png"/><Relationship Id="rId5" Type="http://schemas.openxmlformats.org/officeDocument/2006/relationships/image" Target="../media/image30.png"/><Relationship Id="rId6" Type="http://schemas.openxmlformats.org/officeDocument/2006/relationships/image" Target="../media/image31.png"/><Relationship Id="rId7" Type="http://schemas.openxmlformats.org/officeDocument/2006/relationships/image" Target="../media/image11.jpg"/></Relationships>
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2.png"/><Relationship Id="rId3" Type="http://schemas.openxmlformats.org/officeDocument/2006/relationships/image" Target="../media/image11.jpg"/></Relationships>
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33.png"/><Relationship Id="rId3" Type="http://schemas.openxmlformats.org/officeDocument/2006/relationships/image" Target="../media/image11.jpg"/></Relationships>
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7.png"/><Relationship Id="rId3" Type="http://schemas.openxmlformats.org/officeDocument/2006/relationships/image" Target="../media/image28.png"/><Relationship Id="rId4" Type="http://schemas.openxmlformats.org/officeDocument/2006/relationships/image" Target="../media/image29.png"/><Relationship Id="rId5" Type="http://schemas.openxmlformats.org/officeDocument/2006/relationships/image" Target="../media/image30.png"/><Relationship Id="rId6" Type="http://schemas.openxmlformats.org/officeDocument/2006/relationships/image" Target="../media/image31.png"/><Relationship Id="rId7" Type="http://schemas.openxmlformats.org/officeDocument/2006/relationships/image" Target="../media/image11.jpg"/></Relationships>
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jpg"/><Relationship Id="rId3" Type="http://schemas.openxmlformats.org/officeDocument/2006/relationships/image" Target="../media/image34.png"/><Relationship Id="rId4" Type="http://schemas.openxmlformats.org/officeDocument/2006/relationships/image" Target="../media/image35.png"/><Relationship Id="rId5" Type="http://schemas.openxmlformats.org/officeDocument/2006/relationships/image" Target="../media/image36.png"/><Relationship Id="rId6" Type="http://schemas.openxmlformats.org/officeDocument/2006/relationships/image" Target="../media/image37.png"/></Relationships>
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png"/><Relationship Id="rId3" Type="http://schemas.openxmlformats.org/officeDocument/2006/relationships/image" Target="../media/image38.png"/><Relationship Id="rId4" Type="http://schemas.openxmlformats.org/officeDocument/2006/relationships/image" Target="../media/image39.png"/><Relationship Id="rId5" Type="http://schemas.openxmlformats.org/officeDocument/2006/relationships/image" Target="../media/image40.png"/><Relationship Id="rId6" Type="http://schemas.openxmlformats.org/officeDocument/2006/relationships/image" Target="../media/image41.png"/><Relationship Id="rId7" Type="http://schemas.openxmlformats.org/officeDocument/2006/relationships/hyperlink" Target="https://alzheimer.ca/sites/default/files/documents/ASC_The%20Many%20Faces%20of%20Dementia%20In%20Canada_Landmark%20Study_Vol2.pdf" TargetMode="External"/></Relationships>
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42.png"/><Relationship Id="rId3" Type="http://schemas.openxmlformats.org/officeDocument/2006/relationships/image" Target="../media/image2.png"/><Relationship Id="rId4" Type="http://schemas.openxmlformats.org/officeDocument/2006/relationships/image" Target="../media/image5.jpg"/></Relationships>
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43.png"/></Relationships>
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7.jpg"/><Relationship Id="rId3" Type="http://schemas.openxmlformats.org/officeDocument/2006/relationships/image" Target="../media/image2.png"/><Relationship Id="rId4" Type="http://schemas.openxmlformats.org/officeDocument/2006/relationships/image" Target="../media/image5.jpg"/></Relationships>
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jpg"/><Relationship Id="rId3" Type="http://schemas.openxmlformats.org/officeDocument/2006/relationships/image" Target="../media/image44.jpg"/></Relationships>
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5.png"/><Relationship Id="rId3" Type="http://schemas.openxmlformats.org/officeDocument/2006/relationships/image" Target="../media/image46.png"/><Relationship Id="rId4" Type="http://schemas.openxmlformats.org/officeDocument/2006/relationships/image" Target="../media/image11.jpg"/></Relationships>
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47.jpg"/><Relationship Id="rId3" Type="http://schemas.openxmlformats.org/officeDocument/2006/relationships/image" Target="../media/image11.jpg"/><Relationship Id="rId4" Type="http://schemas.openxmlformats.org/officeDocument/2006/relationships/hyperlink" Target="http://www.DementiaHelp.ca/" TargetMode="External"/></Relationships>
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48.png"/><Relationship Id="rId3" Type="http://schemas.openxmlformats.org/officeDocument/2006/relationships/image" Target="../media/image11.jpg"/><Relationship Id="rId4" Type="http://schemas.openxmlformats.org/officeDocument/2006/relationships/image" Target="../media/image49.png"/></Relationships>
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0.png"/><Relationship Id="rId3" Type="http://schemas.openxmlformats.org/officeDocument/2006/relationships/image" Target="../media/image51.png"/><Relationship Id="rId4" Type="http://schemas.openxmlformats.org/officeDocument/2006/relationships/image" Target="../media/image52.jpg"/><Relationship Id="rId5" Type="http://schemas.openxmlformats.org/officeDocument/2006/relationships/image" Target="../media/image53.jpg"/><Relationship Id="rId6" Type="http://schemas.openxmlformats.org/officeDocument/2006/relationships/image" Target="../media/image54.jpg"/><Relationship Id="rId7" Type="http://schemas.openxmlformats.org/officeDocument/2006/relationships/image" Target="../media/image55.png"/><Relationship Id="rId8" Type="http://schemas.openxmlformats.org/officeDocument/2006/relationships/image" Target="../media/image11.jpg"/><Relationship Id="rId9" Type="http://schemas.openxmlformats.org/officeDocument/2006/relationships/image" Target="../media/image56.png"/></Relationships>
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jpg"/><Relationship Id="rId3" Type="http://schemas.openxmlformats.org/officeDocument/2006/relationships/image" Target="../media/image57.png"/><Relationship Id="rId4" Type="http://schemas.openxmlformats.org/officeDocument/2006/relationships/image" Target="../media/image58.png"/><Relationship Id="rId5" Type="http://schemas.openxmlformats.org/officeDocument/2006/relationships/image" Target="../media/image59.jpg"/></Relationships>
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jpg"/><Relationship Id="rId3" Type="http://schemas.openxmlformats.org/officeDocument/2006/relationships/image" Target="../media/image60.png"/></Relationships>
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g"/><Relationship Id="rId3" Type="http://schemas.openxmlformats.org/officeDocument/2006/relationships/image" Target="../media/image2.png"/><Relationship Id="rId4" Type="http://schemas.openxmlformats.org/officeDocument/2006/relationships/image" Target="../media/image3.jpg"/><Relationship Id="rId5" Type="http://schemas.openxmlformats.org/officeDocument/2006/relationships/hyperlink" Target="mailto:info@dsorc.org" TargetMode="External"/><Relationship Id="rId6" Type="http://schemas.openxmlformats.org/officeDocument/2006/relationships/image" Target="../media/image4.jpg"/><Relationship Id="rId7" Type="http://schemas.openxmlformats.org/officeDocument/2006/relationships/image" Target="../media/image5.jpg"/></Relationships>
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2.png"/><Relationship Id="rId3" Type="http://schemas.openxmlformats.org/officeDocument/2006/relationships/image" Target="../media/image5.jpg"/></Relationships>
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jpg"/><Relationship Id="rId3" Type="http://schemas.openxmlformats.org/officeDocument/2006/relationships/image" Target="../media/image9.jpg"/></Relationships>
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/Relationships>
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jpg"/></Relationships>
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jpg"/><Relationship Id="rId3" Type="http://schemas.openxmlformats.org/officeDocument/2006/relationships/image" Target="../media/image12.png"/></Relationships>
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png"/></Relationships>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901951" y="0"/>
            <a:ext cx="10290047" cy="6858000"/>
          </a:xfrm>
          <a:prstGeom prst="rect">
            <a:avLst/>
          </a:prstGeom>
        </p:spPr>
      </p:pic>
      <p:sp>
        <p:nvSpPr>
          <p:cNvPr id="3" name="object 3" descr=""/>
          <p:cNvSpPr txBox="1"/>
          <p:nvPr/>
        </p:nvSpPr>
        <p:spPr>
          <a:xfrm>
            <a:off x="11811703" y="6389906"/>
            <a:ext cx="94615" cy="18923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>
              <a:lnSpc>
                <a:spcPts val="1465"/>
              </a:lnSpc>
            </a:pPr>
            <a:r>
              <a:rPr dirty="0" sz="1300" spc="-50">
                <a:solidFill>
                  <a:srgbClr val="595958"/>
                </a:solidFill>
                <a:latin typeface="Arial"/>
                <a:cs typeface="Arial"/>
              </a:rPr>
              <a:t>1</a:t>
            </a:r>
            <a:endParaRPr sz="1300">
              <a:latin typeface="Arial"/>
              <a:cs typeface="Arial"/>
            </a:endParaRPr>
          </a:p>
        </p:txBody>
      </p:sp>
      <p:grpSp>
        <p:nvGrpSpPr>
          <p:cNvPr id="4" name="object 4" descr="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pic>
          <p:nvPicPr>
            <p:cNvPr id="5" name="object 5" descr="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8767571" y="3433571"/>
              <a:ext cx="3424427" cy="3424427"/>
            </a:xfrm>
            <a:prstGeom prst="rect">
              <a:avLst/>
            </a:prstGeom>
          </p:spPr>
        </p:pic>
        <p:pic>
          <p:nvPicPr>
            <p:cNvPr id="6" name="object 6" descr="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0738104" y="6274308"/>
              <a:ext cx="1319771" cy="449579"/>
            </a:xfrm>
            <a:prstGeom prst="rect">
              <a:avLst/>
            </a:prstGeom>
          </p:spPr>
        </p:pic>
        <p:sp>
          <p:nvSpPr>
            <p:cNvPr id="7" name="object 7" descr=""/>
            <p:cNvSpPr/>
            <p:nvPr/>
          </p:nvSpPr>
          <p:spPr>
            <a:xfrm>
              <a:off x="0" y="0"/>
              <a:ext cx="5114925" cy="6858000"/>
            </a:xfrm>
            <a:custGeom>
              <a:avLst/>
              <a:gdLst/>
              <a:ahLst/>
              <a:cxnLst/>
              <a:rect l="l" t="t" r="r" b="b"/>
              <a:pathLst>
                <a:path w="5114925" h="6858000">
                  <a:moveTo>
                    <a:pt x="5114544" y="0"/>
                  </a:moveTo>
                  <a:lnTo>
                    <a:pt x="0" y="0"/>
                  </a:lnTo>
                  <a:lnTo>
                    <a:pt x="0" y="6858000"/>
                  </a:lnTo>
                  <a:lnTo>
                    <a:pt x="5114544" y="6858000"/>
                  </a:lnTo>
                  <a:lnTo>
                    <a:pt x="5114544" y="0"/>
                  </a:lnTo>
                  <a:close/>
                </a:path>
              </a:pathLst>
            </a:custGeom>
            <a:solidFill>
              <a:srgbClr val="35933E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xfrm>
            <a:off x="582256" y="197586"/>
            <a:ext cx="3950335" cy="216027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algn="ctr" marL="12700" marR="5080" indent="-1905">
              <a:lnSpc>
                <a:spcPct val="100000"/>
              </a:lnSpc>
              <a:spcBef>
                <a:spcPts val="100"/>
              </a:spcBef>
            </a:pPr>
            <a:r>
              <a:rPr dirty="0" sz="3500" spc="75"/>
              <a:t>The</a:t>
            </a:r>
            <a:r>
              <a:rPr dirty="0" sz="3500" spc="-254"/>
              <a:t> </a:t>
            </a:r>
            <a:r>
              <a:rPr dirty="0" sz="3500" spc="130"/>
              <a:t>Dementia </a:t>
            </a:r>
            <a:r>
              <a:rPr dirty="0" sz="3500" spc="140"/>
              <a:t>Society</a:t>
            </a:r>
            <a:r>
              <a:rPr dirty="0" sz="3500" spc="-265"/>
              <a:t> </a:t>
            </a:r>
            <a:r>
              <a:rPr dirty="0" sz="3500" spc="140"/>
              <a:t>of</a:t>
            </a:r>
            <a:r>
              <a:rPr dirty="0" sz="3500" spc="-260"/>
              <a:t> </a:t>
            </a:r>
            <a:r>
              <a:rPr dirty="0" sz="3500" spc="175"/>
              <a:t>Ottawa </a:t>
            </a:r>
            <a:r>
              <a:rPr dirty="0" sz="3500" spc="195"/>
              <a:t>and</a:t>
            </a:r>
            <a:r>
              <a:rPr dirty="0" sz="3500" spc="-270"/>
              <a:t> </a:t>
            </a:r>
            <a:r>
              <a:rPr dirty="0" sz="3500" spc="110"/>
              <a:t>Renfrew </a:t>
            </a:r>
            <a:r>
              <a:rPr dirty="0" sz="3500" spc="130"/>
              <a:t>County</a:t>
            </a:r>
            <a:endParaRPr sz="3500"/>
          </a:p>
        </p:txBody>
      </p:sp>
      <p:sp>
        <p:nvSpPr>
          <p:cNvPr id="9" name="object 9" descr=""/>
          <p:cNvSpPr txBox="1"/>
          <p:nvPr/>
        </p:nvSpPr>
        <p:spPr>
          <a:xfrm>
            <a:off x="416874" y="2765144"/>
            <a:ext cx="3495675" cy="331724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479425">
              <a:lnSpc>
                <a:spcPct val="100000"/>
              </a:lnSpc>
              <a:spcBef>
                <a:spcPts val="100"/>
              </a:spcBef>
            </a:pPr>
            <a:r>
              <a:rPr dirty="0" sz="1800">
                <a:solidFill>
                  <a:srgbClr val="FFFFFF"/>
                </a:solidFill>
                <a:latin typeface="Calibri"/>
                <a:cs typeface="Calibri"/>
              </a:rPr>
              <a:t>The</a:t>
            </a:r>
            <a:r>
              <a:rPr dirty="0" sz="1800" spc="8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800">
                <a:solidFill>
                  <a:srgbClr val="FFFFFF"/>
                </a:solidFill>
                <a:latin typeface="Calibri"/>
                <a:cs typeface="Calibri"/>
              </a:rPr>
              <a:t>Dementia</a:t>
            </a:r>
            <a:r>
              <a:rPr dirty="0" sz="1800" spc="9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800">
                <a:solidFill>
                  <a:srgbClr val="FFFFFF"/>
                </a:solidFill>
                <a:latin typeface="Calibri"/>
                <a:cs typeface="Calibri"/>
              </a:rPr>
              <a:t>Society</a:t>
            </a:r>
            <a:r>
              <a:rPr dirty="0" sz="1800" spc="10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800" spc="-10">
                <a:solidFill>
                  <a:srgbClr val="FFFFFF"/>
                </a:solidFill>
                <a:latin typeface="Calibri"/>
                <a:cs typeface="Calibri"/>
              </a:rPr>
              <a:t>Centre 500-</a:t>
            </a:r>
            <a:r>
              <a:rPr dirty="0" sz="1800">
                <a:solidFill>
                  <a:srgbClr val="FFFFFF"/>
                </a:solidFill>
                <a:latin typeface="Calibri"/>
                <a:cs typeface="Calibri"/>
              </a:rPr>
              <a:t>2327</a:t>
            </a:r>
            <a:r>
              <a:rPr dirty="0" sz="1800" spc="4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800">
                <a:solidFill>
                  <a:srgbClr val="FFFFFF"/>
                </a:solidFill>
                <a:latin typeface="Calibri"/>
                <a:cs typeface="Calibri"/>
              </a:rPr>
              <a:t>St.</a:t>
            </a:r>
            <a:r>
              <a:rPr dirty="0" sz="1800" spc="5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800">
                <a:solidFill>
                  <a:srgbClr val="FFFFFF"/>
                </a:solidFill>
                <a:latin typeface="Calibri"/>
                <a:cs typeface="Calibri"/>
              </a:rPr>
              <a:t>Laurent</a:t>
            </a:r>
            <a:r>
              <a:rPr dirty="0" sz="1800" spc="5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800" spc="-10">
                <a:solidFill>
                  <a:srgbClr val="FFFFFF"/>
                </a:solidFill>
                <a:latin typeface="Calibri"/>
                <a:cs typeface="Calibri"/>
              </a:rPr>
              <a:t>Boulevard </a:t>
            </a:r>
            <a:r>
              <a:rPr dirty="0" sz="1800">
                <a:solidFill>
                  <a:srgbClr val="FFFFFF"/>
                </a:solidFill>
                <a:latin typeface="Calibri"/>
                <a:cs typeface="Calibri"/>
              </a:rPr>
              <a:t>Ottawa,</a:t>
            </a:r>
            <a:r>
              <a:rPr dirty="0" sz="1800" spc="-2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800">
                <a:solidFill>
                  <a:srgbClr val="FFFFFF"/>
                </a:solidFill>
                <a:latin typeface="Calibri"/>
                <a:cs typeface="Calibri"/>
              </a:rPr>
              <a:t>ON</a:t>
            </a:r>
            <a:r>
              <a:rPr dirty="0" sz="1800" spc="39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800">
                <a:solidFill>
                  <a:srgbClr val="FFFFFF"/>
                </a:solidFill>
                <a:latin typeface="Calibri"/>
                <a:cs typeface="Calibri"/>
              </a:rPr>
              <a:t>K1G</a:t>
            </a:r>
            <a:r>
              <a:rPr dirty="0" sz="1800" spc="-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800" spc="55">
                <a:solidFill>
                  <a:srgbClr val="FFFFFF"/>
                </a:solidFill>
                <a:latin typeface="Calibri"/>
                <a:cs typeface="Calibri"/>
              </a:rPr>
              <a:t>4J8</a:t>
            </a:r>
            <a:endParaRPr sz="18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2160"/>
              </a:spcBef>
            </a:pPr>
            <a:r>
              <a:rPr dirty="0" sz="1800">
                <a:solidFill>
                  <a:srgbClr val="FFFFFF"/>
                </a:solidFill>
                <a:latin typeface="Calibri"/>
                <a:cs typeface="Calibri"/>
              </a:rPr>
              <a:t>Call: (613)</a:t>
            </a:r>
            <a:r>
              <a:rPr dirty="0" sz="1800" spc="1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800" spc="-10">
                <a:solidFill>
                  <a:srgbClr val="FFFFFF"/>
                </a:solidFill>
                <a:latin typeface="Calibri"/>
                <a:cs typeface="Calibri"/>
              </a:rPr>
              <a:t>523-</a:t>
            </a:r>
            <a:r>
              <a:rPr dirty="0" sz="1800" spc="-20">
                <a:solidFill>
                  <a:srgbClr val="FFFFFF"/>
                </a:solidFill>
                <a:latin typeface="Calibri"/>
                <a:cs typeface="Calibri"/>
              </a:rPr>
              <a:t>4004</a:t>
            </a:r>
            <a:endParaRPr sz="18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dirty="0" sz="1800">
                <a:solidFill>
                  <a:srgbClr val="FFFFFF"/>
                </a:solidFill>
                <a:latin typeface="Calibri"/>
                <a:cs typeface="Calibri"/>
              </a:rPr>
              <a:t>Toll</a:t>
            </a:r>
            <a:r>
              <a:rPr dirty="0" sz="1800" spc="-1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800">
                <a:solidFill>
                  <a:srgbClr val="FFFFFF"/>
                </a:solidFill>
                <a:latin typeface="Calibri"/>
                <a:cs typeface="Calibri"/>
              </a:rPr>
              <a:t>Free:</a:t>
            </a:r>
            <a:r>
              <a:rPr dirty="0" sz="1800" spc="-3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800">
                <a:solidFill>
                  <a:srgbClr val="FFFFFF"/>
                </a:solidFill>
                <a:latin typeface="Calibri"/>
                <a:cs typeface="Calibri"/>
              </a:rPr>
              <a:t>(888)</a:t>
            </a:r>
            <a:r>
              <a:rPr dirty="0" sz="1800" spc="-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800" spc="-10">
                <a:solidFill>
                  <a:srgbClr val="FFFFFF"/>
                </a:solidFill>
                <a:latin typeface="Calibri"/>
                <a:cs typeface="Calibri"/>
              </a:rPr>
              <a:t>411-</a:t>
            </a:r>
            <a:r>
              <a:rPr dirty="0" sz="1800" spc="-20">
                <a:solidFill>
                  <a:srgbClr val="FFFFFF"/>
                </a:solidFill>
                <a:latin typeface="Calibri"/>
                <a:cs typeface="Calibri"/>
              </a:rPr>
              <a:t>2067</a:t>
            </a:r>
            <a:endParaRPr sz="18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dirty="0" sz="1800" spc="-25">
                <a:solidFill>
                  <a:srgbClr val="FFFFFF"/>
                </a:solidFill>
                <a:latin typeface="Calibri"/>
                <a:cs typeface="Calibri"/>
              </a:rPr>
              <a:t>eMail:</a:t>
            </a:r>
            <a:r>
              <a:rPr dirty="0" sz="1800" spc="-7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800" spc="-10">
                <a:solidFill>
                  <a:srgbClr val="FFFFFF"/>
                </a:solidFill>
                <a:latin typeface="Calibri"/>
                <a:cs typeface="Calibri"/>
                <a:hlinkClick r:id="rId5"/>
              </a:rPr>
              <a:t>info@dsorc.org</a:t>
            </a:r>
            <a:endParaRPr sz="18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2160"/>
              </a:spcBef>
            </a:pPr>
            <a:r>
              <a:rPr dirty="0" sz="1800">
                <a:solidFill>
                  <a:srgbClr val="FFFFFF"/>
                </a:solidFill>
                <a:latin typeface="Calibri"/>
                <a:cs typeface="Calibri"/>
              </a:rPr>
              <a:t>DementiaHelp.ca</a:t>
            </a:r>
            <a:r>
              <a:rPr dirty="0" sz="1800" spc="29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800">
                <a:solidFill>
                  <a:srgbClr val="FFFFFF"/>
                </a:solidFill>
                <a:latin typeface="Calibri"/>
                <a:cs typeface="Calibri"/>
              </a:rPr>
              <a:t>(bilingual</a:t>
            </a:r>
            <a:r>
              <a:rPr dirty="0" sz="1800" spc="24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800" spc="-10">
                <a:solidFill>
                  <a:srgbClr val="FFFFFF"/>
                </a:solidFill>
                <a:latin typeface="Calibri"/>
                <a:cs typeface="Calibri"/>
              </a:rPr>
              <a:t>website)</a:t>
            </a:r>
            <a:endParaRPr sz="1800">
              <a:latin typeface="Calibri"/>
              <a:cs typeface="Calibri"/>
            </a:endParaRPr>
          </a:p>
          <a:p>
            <a:pPr marL="12700" marR="382905">
              <a:lnSpc>
                <a:spcPct val="100000"/>
              </a:lnSpc>
              <a:spcBef>
                <a:spcPts val="2160"/>
              </a:spcBef>
            </a:pPr>
            <a:r>
              <a:rPr dirty="0" sz="1800">
                <a:solidFill>
                  <a:srgbClr val="FFFFFF"/>
                </a:solidFill>
                <a:latin typeface="Calibri"/>
                <a:cs typeface="Calibri"/>
              </a:rPr>
              <a:t>Charitable</a:t>
            </a:r>
            <a:r>
              <a:rPr dirty="0" sz="1800" spc="19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800">
                <a:solidFill>
                  <a:srgbClr val="FFFFFF"/>
                </a:solidFill>
                <a:latin typeface="Calibri"/>
                <a:cs typeface="Calibri"/>
              </a:rPr>
              <a:t>Registration</a:t>
            </a:r>
            <a:r>
              <a:rPr dirty="0" sz="1800" spc="22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800" spc="-10">
                <a:solidFill>
                  <a:srgbClr val="FFFFFF"/>
                </a:solidFill>
                <a:latin typeface="Calibri"/>
                <a:cs typeface="Calibri"/>
              </a:rPr>
              <a:t>Number: 11878</a:t>
            </a:r>
            <a:r>
              <a:rPr dirty="0" sz="1800" spc="-8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800">
                <a:solidFill>
                  <a:srgbClr val="FFFFFF"/>
                </a:solidFill>
                <a:latin typeface="Calibri"/>
                <a:cs typeface="Calibri"/>
              </a:rPr>
              <a:t>5013</a:t>
            </a:r>
            <a:r>
              <a:rPr dirty="0" sz="1800" spc="-8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800" spc="-10">
                <a:solidFill>
                  <a:srgbClr val="FFFFFF"/>
                </a:solidFill>
                <a:latin typeface="Calibri"/>
                <a:cs typeface="Calibri"/>
              </a:rPr>
              <a:t>RR0001</a:t>
            </a:r>
            <a:endParaRPr sz="1800">
              <a:latin typeface="Calibri"/>
              <a:cs typeface="Calibri"/>
            </a:endParaRPr>
          </a:p>
        </p:txBody>
      </p:sp>
      <p:grpSp>
        <p:nvGrpSpPr>
          <p:cNvPr id="10" name="object 10" descr=""/>
          <p:cNvGrpSpPr/>
          <p:nvPr/>
        </p:nvGrpSpPr>
        <p:grpSpPr>
          <a:xfrm>
            <a:off x="4082795" y="108204"/>
            <a:ext cx="8001000" cy="6597650"/>
            <a:chOff x="4082795" y="108204"/>
            <a:chExt cx="8001000" cy="6597650"/>
          </a:xfrm>
        </p:grpSpPr>
        <p:pic>
          <p:nvPicPr>
            <p:cNvPr id="11" name="object 11" descr="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4082795" y="5826251"/>
              <a:ext cx="879347" cy="879347"/>
            </a:xfrm>
            <a:prstGeom prst="rect">
              <a:avLst/>
            </a:prstGeom>
          </p:spPr>
        </p:pic>
        <p:pic>
          <p:nvPicPr>
            <p:cNvPr id="12" name="object 12" descr="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11352276" y="108204"/>
              <a:ext cx="731519" cy="731519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 descr=""/>
          <p:cNvGrpSpPr/>
          <p:nvPr/>
        </p:nvGrpSpPr>
        <p:grpSpPr>
          <a:xfrm>
            <a:off x="0" y="0"/>
            <a:ext cx="12192000" cy="1690370"/>
            <a:chOff x="0" y="0"/>
            <a:chExt cx="12192000" cy="1690370"/>
          </a:xfrm>
        </p:grpSpPr>
        <p:sp>
          <p:nvSpPr>
            <p:cNvPr id="3" name="object 3" descr=""/>
            <p:cNvSpPr/>
            <p:nvPr/>
          </p:nvSpPr>
          <p:spPr>
            <a:xfrm>
              <a:off x="0" y="0"/>
              <a:ext cx="12192000" cy="1690370"/>
            </a:xfrm>
            <a:custGeom>
              <a:avLst/>
              <a:gdLst/>
              <a:ahLst/>
              <a:cxnLst/>
              <a:rect l="l" t="t" r="r" b="b"/>
              <a:pathLst>
                <a:path w="12192000" h="1690370">
                  <a:moveTo>
                    <a:pt x="12192000" y="0"/>
                  </a:moveTo>
                  <a:lnTo>
                    <a:pt x="0" y="0"/>
                  </a:lnTo>
                  <a:lnTo>
                    <a:pt x="0" y="845057"/>
                  </a:lnTo>
                  <a:lnTo>
                    <a:pt x="1337" y="893011"/>
                  </a:lnTo>
                  <a:lnTo>
                    <a:pt x="5303" y="940263"/>
                  </a:lnTo>
                  <a:lnTo>
                    <a:pt x="11825" y="986741"/>
                  </a:lnTo>
                  <a:lnTo>
                    <a:pt x="20833" y="1032375"/>
                  </a:lnTo>
                  <a:lnTo>
                    <a:pt x="32254" y="1077094"/>
                  </a:lnTo>
                  <a:lnTo>
                    <a:pt x="46018" y="1120825"/>
                  </a:lnTo>
                  <a:lnTo>
                    <a:pt x="62053" y="1163498"/>
                  </a:lnTo>
                  <a:lnTo>
                    <a:pt x="80288" y="1205041"/>
                  </a:lnTo>
                  <a:lnTo>
                    <a:pt x="100652" y="1245382"/>
                  </a:lnTo>
                  <a:lnTo>
                    <a:pt x="123073" y="1284452"/>
                  </a:lnTo>
                  <a:lnTo>
                    <a:pt x="147479" y="1322177"/>
                  </a:lnTo>
                  <a:lnTo>
                    <a:pt x="173800" y="1358487"/>
                  </a:lnTo>
                  <a:lnTo>
                    <a:pt x="201965" y="1393311"/>
                  </a:lnTo>
                  <a:lnTo>
                    <a:pt x="231901" y="1426577"/>
                  </a:lnTo>
                  <a:lnTo>
                    <a:pt x="263538" y="1458214"/>
                  </a:lnTo>
                  <a:lnTo>
                    <a:pt x="296804" y="1488150"/>
                  </a:lnTo>
                  <a:lnTo>
                    <a:pt x="331628" y="1516315"/>
                  </a:lnTo>
                  <a:lnTo>
                    <a:pt x="367938" y="1542636"/>
                  </a:lnTo>
                  <a:lnTo>
                    <a:pt x="405663" y="1567042"/>
                  </a:lnTo>
                  <a:lnTo>
                    <a:pt x="444733" y="1589463"/>
                  </a:lnTo>
                  <a:lnTo>
                    <a:pt x="485074" y="1609827"/>
                  </a:lnTo>
                  <a:lnTo>
                    <a:pt x="526617" y="1628062"/>
                  </a:lnTo>
                  <a:lnTo>
                    <a:pt x="569290" y="1644097"/>
                  </a:lnTo>
                  <a:lnTo>
                    <a:pt x="613021" y="1657861"/>
                  </a:lnTo>
                  <a:lnTo>
                    <a:pt x="657740" y="1669282"/>
                  </a:lnTo>
                  <a:lnTo>
                    <a:pt x="703374" y="1678290"/>
                  </a:lnTo>
                  <a:lnTo>
                    <a:pt x="749852" y="1684812"/>
                  </a:lnTo>
                  <a:lnTo>
                    <a:pt x="797104" y="1688778"/>
                  </a:lnTo>
                  <a:lnTo>
                    <a:pt x="845057" y="1690115"/>
                  </a:lnTo>
                  <a:lnTo>
                    <a:pt x="12192000" y="1690115"/>
                  </a:lnTo>
                  <a:lnTo>
                    <a:pt x="12192000" y="0"/>
                  </a:lnTo>
                  <a:close/>
                </a:path>
              </a:pathLst>
            </a:custGeom>
            <a:solidFill>
              <a:srgbClr val="328738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4" name="object 4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9029700" y="492252"/>
              <a:ext cx="2743199" cy="647699"/>
            </a:xfrm>
            <a:prstGeom prst="rect">
              <a:avLst/>
            </a:prstGeom>
          </p:spPr>
        </p:pic>
      </p:grp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916924" y="436345"/>
            <a:ext cx="6228715" cy="696595"/>
          </a:xfrm>
          <a:prstGeom prst="rect"/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4400" spc="-240">
                <a:latin typeface="Arial"/>
                <a:cs typeface="Arial"/>
              </a:rPr>
              <a:t>Alzheimer</a:t>
            </a:r>
            <a:r>
              <a:rPr dirty="0" sz="4400" spc="-45">
                <a:latin typeface="Arial"/>
                <a:cs typeface="Arial"/>
              </a:rPr>
              <a:t> </a:t>
            </a:r>
            <a:r>
              <a:rPr dirty="0" sz="4400" spc="-220">
                <a:latin typeface="Arial"/>
                <a:cs typeface="Arial"/>
              </a:rPr>
              <a:t>Disease:</a:t>
            </a:r>
            <a:r>
              <a:rPr dirty="0" sz="4400" spc="-40">
                <a:latin typeface="Arial"/>
                <a:cs typeface="Arial"/>
              </a:rPr>
              <a:t> </a:t>
            </a:r>
            <a:r>
              <a:rPr dirty="0" sz="4400" spc="-95">
                <a:latin typeface="Arial"/>
                <a:cs typeface="Arial"/>
              </a:rPr>
              <a:t>Micro</a:t>
            </a:r>
            <a:endParaRPr sz="4400">
              <a:latin typeface="Arial"/>
              <a:cs typeface="Arial"/>
            </a:endParaRPr>
          </a:p>
        </p:txBody>
      </p:sp>
      <p:sp>
        <p:nvSpPr>
          <p:cNvPr id="6" name="object 6" descr=""/>
          <p:cNvSpPr txBox="1"/>
          <p:nvPr/>
        </p:nvSpPr>
        <p:spPr>
          <a:xfrm>
            <a:off x="11074384" y="6425628"/>
            <a:ext cx="199390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spc="-90">
                <a:latin typeface="Arial Black"/>
                <a:cs typeface="Arial Black"/>
              </a:rPr>
              <a:t>10</a:t>
            </a:r>
            <a:endParaRPr sz="1200">
              <a:latin typeface="Arial Black"/>
              <a:cs typeface="Arial Black"/>
            </a:endParaRPr>
          </a:p>
        </p:txBody>
      </p:sp>
      <p:grpSp>
        <p:nvGrpSpPr>
          <p:cNvPr id="7" name="object 7" descr=""/>
          <p:cNvGrpSpPr/>
          <p:nvPr/>
        </p:nvGrpSpPr>
        <p:grpSpPr>
          <a:xfrm>
            <a:off x="3477767" y="1950720"/>
            <a:ext cx="4991100" cy="4375785"/>
            <a:chOff x="3477767" y="1950720"/>
            <a:chExt cx="4991100" cy="4375785"/>
          </a:xfrm>
        </p:grpSpPr>
        <p:pic>
          <p:nvPicPr>
            <p:cNvPr id="8" name="object 8" descr="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477767" y="1950720"/>
              <a:ext cx="4991099" cy="4375403"/>
            </a:xfrm>
            <a:prstGeom prst="rect">
              <a:avLst/>
            </a:prstGeom>
          </p:spPr>
        </p:pic>
        <p:pic>
          <p:nvPicPr>
            <p:cNvPr id="9" name="object 9" descr="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3541775" y="2014728"/>
              <a:ext cx="4808207" cy="4192523"/>
            </a:xfrm>
            <a:prstGeom prst="rect">
              <a:avLst/>
            </a:prstGeom>
          </p:spPr>
        </p:pic>
        <p:sp>
          <p:nvSpPr>
            <p:cNvPr id="10" name="object 10" descr=""/>
            <p:cNvSpPr/>
            <p:nvPr/>
          </p:nvSpPr>
          <p:spPr>
            <a:xfrm>
              <a:off x="3522725" y="1995678"/>
              <a:ext cx="4846320" cy="4231005"/>
            </a:xfrm>
            <a:custGeom>
              <a:avLst/>
              <a:gdLst/>
              <a:ahLst/>
              <a:cxnLst/>
              <a:rect l="l" t="t" r="r" b="b"/>
              <a:pathLst>
                <a:path w="4846320" h="4231005">
                  <a:moveTo>
                    <a:pt x="0" y="0"/>
                  </a:moveTo>
                  <a:lnTo>
                    <a:pt x="4846320" y="0"/>
                  </a:lnTo>
                  <a:lnTo>
                    <a:pt x="4846320" y="4230624"/>
                  </a:lnTo>
                  <a:lnTo>
                    <a:pt x="0" y="4230624"/>
                  </a:lnTo>
                  <a:lnTo>
                    <a:pt x="0" y="0"/>
                  </a:lnTo>
                  <a:close/>
                </a:path>
              </a:pathLst>
            </a:custGeom>
            <a:ln w="381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1" name="object 11" descr=""/>
          <p:cNvSpPr txBox="1"/>
          <p:nvPr/>
        </p:nvSpPr>
        <p:spPr>
          <a:xfrm>
            <a:off x="9591103" y="3077448"/>
            <a:ext cx="1687830" cy="982344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87630">
              <a:lnSpc>
                <a:spcPct val="100000"/>
              </a:lnSpc>
              <a:spcBef>
                <a:spcPts val="100"/>
              </a:spcBef>
            </a:pPr>
            <a:r>
              <a:rPr dirty="0" sz="1800" spc="-35">
                <a:latin typeface="Calibri"/>
                <a:cs typeface="Calibri"/>
              </a:rPr>
              <a:t>Tau</a:t>
            </a:r>
            <a:r>
              <a:rPr dirty="0" sz="1800" spc="-55">
                <a:latin typeface="Calibri"/>
                <a:cs typeface="Calibri"/>
              </a:rPr>
              <a:t> </a:t>
            </a:r>
            <a:r>
              <a:rPr dirty="0" sz="1800" spc="-10">
                <a:latin typeface="Calibri"/>
                <a:cs typeface="Calibri"/>
              </a:rPr>
              <a:t>protein</a:t>
            </a:r>
            <a:endParaRPr sz="18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1010"/>
              </a:spcBef>
            </a:pPr>
            <a:endParaRPr sz="18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dirty="0" sz="1800">
                <a:latin typeface="Calibri"/>
                <a:cs typeface="Calibri"/>
              </a:rPr>
              <a:t>Amyloid</a:t>
            </a:r>
            <a:r>
              <a:rPr dirty="0" sz="1800" spc="-25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β</a:t>
            </a:r>
            <a:r>
              <a:rPr dirty="0" sz="1800" spc="-40">
                <a:latin typeface="Calibri"/>
                <a:cs typeface="Calibri"/>
              </a:rPr>
              <a:t> </a:t>
            </a:r>
            <a:r>
              <a:rPr dirty="0" sz="1800" spc="-10">
                <a:latin typeface="Calibri"/>
                <a:cs typeface="Calibri"/>
              </a:rPr>
              <a:t>protein</a:t>
            </a:r>
            <a:endParaRPr sz="1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/>
          <p:nvPr/>
        </p:nvSpPr>
        <p:spPr>
          <a:xfrm>
            <a:off x="0" y="0"/>
            <a:ext cx="12192000" cy="2106295"/>
          </a:xfrm>
          <a:custGeom>
            <a:avLst/>
            <a:gdLst/>
            <a:ahLst/>
            <a:cxnLst/>
            <a:rect l="l" t="t" r="r" b="b"/>
            <a:pathLst>
              <a:path w="12192000" h="2106295">
                <a:moveTo>
                  <a:pt x="12192000" y="0"/>
                </a:moveTo>
                <a:lnTo>
                  <a:pt x="0" y="0"/>
                </a:lnTo>
                <a:lnTo>
                  <a:pt x="0" y="1053083"/>
                </a:lnTo>
                <a:lnTo>
                  <a:pt x="1083" y="1101287"/>
                </a:lnTo>
                <a:lnTo>
                  <a:pt x="4303" y="1148935"/>
                </a:lnTo>
                <a:lnTo>
                  <a:pt x="9613" y="1195980"/>
                </a:lnTo>
                <a:lnTo>
                  <a:pt x="16966" y="1242375"/>
                </a:lnTo>
                <a:lnTo>
                  <a:pt x="26316" y="1288075"/>
                </a:lnTo>
                <a:lnTo>
                  <a:pt x="37616" y="1333033"/>
                </a:lnTo>
                <a:lnTo>
                  <a:pt x="50821" y="1377202"/>
                </a:lnTo>
                <a:lnTo>
                  <a:pt x="65882" y="1420536"/>
                </a:lnTo>
                <a:lnTo>
                  <a:pt x="82755" y="1462989"/>
                </a:lnTo>
                <a:lnTo>
                  <a:pt x="101392" y="1504513"/>
                </a:lnTo>
                <a:lnTo>
                  <a:pt x="121748" y="1545064"/>
                </a:lnTo>
                <a:lnTo>
                  <a:pt x="143775" y="1584593"/>
                </a:lnTo>
                <a:lnTo>
                  <a:pt x="167427" y="1623054"/>
                </a:lnTo>
                <a:lnTo>
                  <a:pt x="192658" y="1660402"/>
                </a:lnTo>
                <a:lnTo>
                  <a:pt x="219421" y="1696589"/>
                </a:lnTo>
                <a:lnTo>
                  <a:pt x="247669" y="1731570"/>
                </a:lnTo>
                <a:lnTo>
                  <a:pt x="277357" y="1765297"/>
                </a:lnTo>
                <a:lnTo>
                  <a:pt x="308438" y="1797724"/>
                </a:lnTo>
                <a:lnTo>
                  <a:pt x="340865" y="1828805"/>
                </a:lnTo>
                <a:lnTo>
                  <a:pt x="374592" y="1858493"/>
                </a:lnTo>
                <a:lnTo>
                  <a:pt x="409572" y="1886742"/>
                </a:lnTo>
                <a:lnTo>
                  <a:pt x="445759" y="1913506"/>
                </a:lnTo>
                <a:lnTo>
                  <a:pt x="483107" y="1938737"/>
                </a:lnTo>
                <a:lnTo>
                  <a:pt x="521569" y="1962389"/>
                </a:lnTo>
                <a:lnTo>
                  <a:pt x="561098" y="1984417"/>
                </a:lnTo>
                <a:lnTo>
                  <a:pt x="601648" y="2004772"/>
                </a:lnTo>
                <a:lnTo>
                  <a:pt x="643173" y="2023410"/>
                </a:lnTo>
                <a:lnTo>
                  <a:pt x="685626" y="2040283"/>
                </a:lnTo>
                <a:lnTo>
                  <a:pt x="728960" y="2055345"/>
                </a:lnTo>
                <a:lnTo>
                  <a:pt x="773130" y="2068550"/>
                </a:lnTo>
                <a:lnTo>
                  <a:pt x="818088" y="2079851"/>
                </a:lnTo>
                <a:lnTo>
                  <a:pt x="863788" y="2089201"/>
                </a:lnTo>
                <a:lnTo>
                  <a:pt x="910185" y="2096554"/>
                </a:lnTo>
                <a:lnTo>
                  <a:pt x="957230" y="2101864"/>
                </a:lnTo>
                <a:lnTo>
                  <a:pt x="1004879" y="2105084"/>
                </a:lnTo>
                <a:lnTo>
                  <a:pt x="1053083" y="2106167"/>
                </a:lnTo>
                <a:lnTo>
                  <a:pt x="12192000" y="2106167"/>
                </a:lnTo>
                <a:lnTo>
                  <a:pt x="12192000" y="0"/>
                </a:lnTo>
                <a:close/>
              </a:path>
            </a:pathLst>
          </a:custGeom>
          <a:solidFill>
            <a:srgbClr val="35933E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" name="object 3" descr=""/>
          <p:cNvSpPr txBox="1"/>
          <p:nvPr/>
        </p:nvSpPr>
        <p:spPr>
          <a:xfrm>
            <a:off x="1797972" y="1148184"/>
            <a:ext cx="8596630" cy="51244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ts val="1795"/>
              </a:lnSpc>
              <a:spcBef>
                <a:spcPts val="100"/>
              </a:spcBef>
            </a:pPr>
            <a:r>
              <a:rPr dirty="0" sz="1500">
                <a:solidFill>
                  <a:srgbClr val="FFFFFF"/>
                </a:solidFill>
                <a:latin typeface="Calibri"/>
                <a:cs typeface="Calibri"/>
              </a:rPr>
              <a:t>There</a:t>
            </a:r>
            <a:r>
              <a:rPr dirty="0" sz="1500" spc="3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500">
                <a:solidFill>
                  <a:srgbClr val="FFFFFF"/>
                </a:solidFill>
                <a:latin typeface="Calibri"/>
                <a:cs typeface="Calibri"/>
              </a:rPr>
              <a:t>are</a:t>
            </a:r>
            <a:r>
              <a:rPr dirty="0" sz="1500" spc="3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500">
                <a:solidFill>
                  <a:srgbClr val="FFFFFF"/>
                </a:solidFill>
                <a:latin typeface="Calibri"/>
                <a:cs typeface="Calibri"/>
              </a:rPr>
              <a:t>over</a:t>
            </a:r>
            <a:r>
              <a:rPr dirty="0" sz="1500" spc="3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500" spc="-10">
                <a:solidFill>
                  <a:srgbClr val="FFFFFF"/>
                </a:solidFill>
                <a:latin typeface="Calibri"/>
                <a:cs typeface="Calibri"/>
              </a:rPr>
              <a:t>100</a:t>
            </a:r>
            <a:r>
              <a:rPr dirty="0" sz="1500" spc="5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500">
                <a:solidFill>
                  <a:srgbClr val="FFFFFF"/>
                </a:solidFill>
                <a:latin typeface="Calibri"/>
                <a:cs typeface="Calibri"/>
              </a:rPr>
              <a:t>diseases</a:t>
            </a:r>
            <a:r>
              <a:rPr dirty="0" sz="1500" spc="2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500">
                <a:solidFill>
                  <a:srgbClr val="FFFFFF"/>
                </a:solidFill>
                <a:latin typeface="Calibri"/>
                <a:cs typeface="Calibri"/>
              </a:rPr>
              <a:t>that</a:t>
            </a:r>
            <a:r>
              <a:rPr dirty="0" sz="1500" spc="3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500">
                <a:solidFill>
                  <a:srgbClr val="FFFFFF"/>
                </a:solidFill>
                <a:latin typeface="Calibri"/>
                <a:cs typeface="Calibri"/>
              </a:rPr>
              <a:t>sit</a:t>
            </a:r>
            <a:r>
              <a:rPr dirty="0" sz="1500" spc="3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500">
                <a:solidFill>
                  <a:srgbClr val="FFFFFF"/>
                </a:solidFill>
                <a:latin typeface="Calibri"/>
                <a:cs typeface="Calibri"/>
              </a:rPr>
              <a:t>under</a:t>
            </a:r>
            <a:r>
              <a:rPr dirty="0" sz="1500" spc="6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500">
                <a:solidFill>
                  <a:srgbClr val="FFFFFF"/>
                </a:solidFill>
                <a:latin typeface="Calibri"/>
                <a:cs typeface="Calibri"/>
              </a:rPr>
              <a:t>the</a:t>
            </a:r>
            <a:r>
              <a:rPr dirty="0" sz="1500" spc="3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500">
                <a:solidFill>
                  <a:srgbClr val="FFFFFF"/>
                </a:solidFill>
                <a:latin typeface="Calibri"/>
                <a:cs typeface="Calibri"/>
              </a:rPr>
              <a:t>umbrella</a:t>
            </a:r>
            <a:r>
              <a:rPr dirty="0" sz="1500" spc="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500">
                <a:solidFill>
                  <a:srgbClr val="FFFFFF"/>
                </a:solidFill>
                <a:latin typeface="Calibri"/>
                <a:cs typeface="Calibri"/>
              </a:rPr>
              <a:t>term</a:t>
            </a:r>
            <a:r>
              <a:rPr dirty="0" sz="1500" spc="5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500">
                <a:solidFill>
                  <a:srgbClr val="FFFFFF"/>
                </a:solidFill>
                <a:latin typeface="Calibri"/>
                <a:cs typeface="Calibri"/>
              </a:rPr>
              <a:t>for the</a:t>
            </a:r>
            <a:r>
              <a:rPr dirty="0" sz="1500" spc="3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500">
                <a:solidFill>
                  <a:srgbClr val="FFFFFF"/>
                </a:solidFill>
                <a:latin typeface="Calibri"/>
                <a:cs typeface="Calibri"/>
              </a:rPr>
              <a:t>symptoms</a:t>
            </a:r>
            <a:r>
              <a:rPr dirty="0" sz="1500" spc="1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500">
                <a:solidFill>
                  <a:srgbClr val="FFFFFF"/>
                </a:solidFill>
                <a:latin typeface="Calibri"/>
                <a:cs typeface="Calibri"/>
              </a:rPr>
              <a:t>that</a:t>
            </a:r>
            <a:r>
              <a:rPr dirty="0" sz="1500" spc="3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500">
                <a:solidFill>
                  <a:srgbClr val="FFFFFF"/>
                </a:solidFill>
                <a:latin typeface="Calibri"/>
                <a:cs typeface="Calibri"/>
              </a:rPr>
              <a:t>are</a:t>
            </a:r>
            <a:r>
              <a:rPr dirty="0" sz="1500" spc="3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500">
                <a:solidFill>
                  <a:srgbClr val="FFFFFF"/>
                </a:solidFill>
                <a:latin typeface="Calibri"/>
                <a:cs typeface="Calibri"/>
              </a:rPr>
              <a:t>caused</a:t>
            </a:r>
            <a:r>
              <a:rPr dirty="0" sz="1500" spc="3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500">
                <a:solidFill>
                  <a:srgbClr val="FFFFFF"/>
                </a:solidFill>
                <a:latin typeface="Calibri"/>
                <a:cs typeface="Calibri"/>
              </a:rPr>
              <a:t>by</a:t>
            </a:r>
            <a:r>
              <a:rPr dirty="0" sz="1500" spc="1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500" spc="-10">
                <a:solidFill>
                  <a:srgbClr val="FFFFFF"/>
                </a:solidFill>
                <a:latin typeface="Calibri"/>
                <a:cs typeface="Calibri"/>
              </a:rPr>
              <a:t>dementia.</a:t>
            </a:r>
            <a:endParaRPr sz="1500">
              <a:latin typeface="Calibri"/>
              <a:cs typeface="Calibri"/>
            </a:endParaRPr>
          </a:p>
          <a:p>
            <a:pPr marL="100965">
              <a:lnSpc>
                <a:spcPts val="2035"/>
              </a:lnSpc>
            </a:pPr>
            <a:r>
              <a:rPr dirty="0" sz="1500" spc="10">
                <a:solidFill>
                  <a:srgbClr val="FFFFFF"/>
                </a:solidFill>
                <a:latin typeface="Calibri"/>
                <a:cs typeface="Calibri"/>
              </a:rPr>
              <a:t>There</a:t>
            </a:r>
            <a:r>
              <a:rPr dirty="0" sz="1500" spc="2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500" spc="10">
                <a:solidFill>
                  <a:srgbClr val="FFFFFF"/>
                </a:solidFill>
                <a:latin typeface="Calibri"/>
                <a:cs typeface="Calibri"/>
              </a:rPr>
              <a:t>are</a:t>
            </a:r>
            <a:r>
              <a:rPr dirty="0" sz="1500" spc="2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500" spc="10">
                <a:solidFill>
                  <a:srgbClr val="FFFFFF"/>
                </a:solidFill>
                <a:latin typeface="Calibri"/>
                <a:cs typeface="Calibri"/>
              </a:rPr>
              <a:t>many</a:t>
            </a:r>
            <a:r>
              <a:rPr dirty="0" sz="1500" spc="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500" spc="10">
                <a:solidFill>
                  <a:srgbClr val="FFFFFF"/>
                </a:solidFill>
                <a:latin typeface="Calibri"/>
                <a:cs typeface="Calibri"/>
              </a:rPr>
              <a:t>forms</a:t>
            </a:r>
            <a:r>
              <a:rPr dirty="0" sz="1500" spc="-1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500" spc="10">
                <a:solidFill>
                  <a:srgbClr val="FFFFFF"/>
                </a:solidFill>
                <a:latin typeface="Calibri"/>
                <a:cs typeface="Calibri"/>
              </a:rPr>
              <a:t>of</a:t>
            </a:r>
            <a:r>
              <a:rPr dirty="0" sz="1500" spc="-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500" spc="10">
                <a:solidFill>
                  <a:srgbClr val="FFFFFF"/>
                </a:solidFill>
                <a:latin typeface="Calibri"/>
                <a:cs typeface="Calibri"/>
              </a:rPr>
              <a:t>dementia,</a:t>
            </a:r>
            <a:r>
              <a:rPr dirty="0" sz="1500" spc="3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500" spc="10">
                <a:solidFill>
                  <a:srgbClr val="FFFFFF"/>
                </a:solidFill>
                <a:latin typeface="Calibri"/>
                <a:cs typeface="Calibri"/>
              </a:rPr>
              <a:t>including</a:t>
            </a:r>
            <a:r>
              <a:rPr dirty="0" sz="1500" spc="5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500" spc="10">
                <a:solidFill>
                  <a:srgbClr val="FFFFFF"/>
                </a:solidFill>
                <a:latin typeface="Calibri"/>
                <a:cs typeface="Calibri"/>
              </a:rPr>
              <a:t>Alzheimer’s</a:t>
            </a:r>
            <a:r>
              <a:rPr dirty="0" sz="1500" spc="1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500" spc="10">
                <a:solidFill>
                  <a:srgbClr val="FFFFFF"/>
                </a:solidFill>
                <a:latin typeface="Calibri"/>
                <a:cs typeface="Calibri"/>
              </a:rPr>
              <a:t>disease</a:t>
            </a:r>
            <a:r>
              <a:rPr dirty="0" sz="1700" spc="10">
                <a:solidFill>
                  <a:srgbClr val="FFFFFF"/>
                </a:solidFill>
                <a:latin typeface="Calibri"/>
                <a:cs typeface="Calibri"/>
              </a:rPr>
              <a:t>.</a:t>
            </a:r>
            <a:r>
              <a:rPr dirty="0" sz="1700" spc="3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500" spc="10">
                <a:solidFill>
                  <a:srgbClr val="FFFFFF"/>
                </a:solidFill>
                <a:latin typeface="Calibri"/>
                <a:cs typeface="Calibri"/>
              </a:rPr>
              <a:t>Symptoms</a:t>
            </a:r>
            <a:r>
              <a:rPr dirty="0" sz="150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500" spc="10">
                <a:solidFill>
                  <a:srgbClr val="FFFFFF"/>
                </a:solidFill>
                <a:latin typeface="Calibri"/>
                <a:cs typeface="Calibri"/>
              </a:rPr>
              <a:t>vary</a:t>
            </a:r>
            <a:r>
              <a:rPr dirty="0" sz="1500" spc="2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500" spc="10">
                <a:solidFill>
                  <a:srgbClr val="FFFFFF"/>
                </a:solidFill>
                <a:latin typeface="Calibri"/>
                <a:cs typeface="Calibri"/>
              </a:rPr>
              <a:t>depending</a:t>
            </a:r>
            <a:r>
              <a:rPr dirty="0" sz="1500" spc="6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500" spc="10">
                <a:solidFill>
                  <a:srgbClr val="FFFFFF"/>
                </a:solidFill>
                <a:latin typeface="Calibri"/>
                <a:cs typeface="Calibri"/>
              </a:rPr>
              <a:t>on</a:t>
            </a:r>
            <a:r>
              <a:rPr dirty="0" sz="1500" spc="1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500" spc="10">
                <a:solidFill>
                  <a:srgbClr val="FFFFFF"/>
                </a:solidFill>
                <a:latin typeface="Calibri"/>
                <a:cs typeface="Calibri"/>
              </a:rPr>
              <a:t>the</a:t>
            </a:r>
            <a:r>
              <a:rPr dirty="0" sz="1500" spc="2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500" spc="-10">
                <a:solidFill>
                  <a:srgbClr val="FFFFFF"/>
                </a:solidFill>
                <a:latin typeface="Calibri"/>
                <a:cs typeface="Calibri"/>
              </a:rPr>
              <a:t>type.</a:t>
            </a:r>
            <a:endParaRPr sz="1500">
              <a:latin typeface="Calibri"/>
              <a:cs typeface="Calibri"/>
            </a:endParaRPr>
          </a:p>
        </p:txBody>
      </p:sp>
      <p:grpSp>
        <p:nvGrpSpPr>
          <p:cNvPr id="4" name="object 4" descr=""/>
          <p:cNvGrpSpPr/>
          <p:nvPr/>
        </p:nvGrpSpPr>
        <p:grpSpPr>
          <a:xfrm>
            <a:off x="778763" y="2279904"/>
            <a:ext cx="10372090" cy="4363085"/>
            <a:chOff x="778763" y="2279904"/>
            <a:chExt cx="10372090" cy="4363085"/>
          </a:xfrm>
        </p:grpSpPr>
        <p:sp>
          <p:nvSpPr>
            <p:cNvPr id="5" name="object 5" descr=""/>
            <p:cNvSpPr/>
            <p:nvPr/>
          </p:nvSpPr>
          <p:spPr>
            <a:xfrm>
              <a:off x="778763" y="4212336"/>
              <a:ext cx="10372090" cy="0"/>
            </a:xfrm>
            <a:custGeom>
              <a:avLst/>
              <a:gdLst/>
              <a:ahLst/>
              <a:cxnLst/>
              <a:rect l="l" t="t" r="r" b="b"/>
              <a:pathLst>
                <a:path w="10372090" h="0">
                  <a:moveTo>
                    <a:pt x="0" y="0"/>
                  </a:moveTo>
                  <a:lnTo>
                    <a:pt x="10371899" y="0"/>
                  </a:lnTo>
                </a:path>
              </a:pathLst>
            </a:custGeom>
            <a:ln w="9525">
              <a:solidFill>
                <a:srgbClr val="EEECED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 descr=""/>
            <p:cNvSpPr/>
            <p:nvPr/>
          </p:nvSpPr>
          <p:spPr>
            <a:xfrm>
              <a:off x="4204716" y="2279904"/>
              <a:ext cx="0" cy="4363085"/>
            </a:xfrm>
            <a:custGeom>
              <a:avLst/>
              <a:gdLst/>
              <a:ahLst/>
              <a:cxnLst/>
              <a:rect l="l" t="t" r="r" b="b"/>
              <a:pathLst>
                <a:path w="0" h="4363084">
                  <a:moveTo>
                    <a:pt x="0" y="0"/>
                  </a:moveTo>
                  <a:lnTo>
                    <a:pt x="0" y="4362894"/>
                  </a:lnTo>
                </a:path>
              </a:pathLst>
            </a:custGeom>
            <a:ln w="9525">
              <a:solidFill>
                <a:srgbClr val="EEECED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7" name="object 7" descr=""/>
            <p:cNvSpPr/>
            <p:nvPr/>
          </p:nvSpPr>
          <p:spPr>
            <a:xfrm>
              <a:off x="7690104" y="2279904"/>
              <a:ext cx="0" cy="4363085"/>
            </a:xfrm>
            <a:custGeom>
              <a:avLst/>
              <a:gdLst/>
              <a:ahLst/>
              <a:cxnLst/>
              <a:rect l="l" t="t" r="r" b="b"/>
              <a:pathLst>
                <a:path w="0" h="4363084">
                  <a:moveTo>
                    <a:pt x="0" y="0"/>
                  </a:moveTo>
                  <a:lnTo>
                    <a:pt x="0" y="4362894"/>
                  </a:lnTo>
                </a:path>
              </a:pathLst>
            </a:custGeom>
            <a:ln w="9525">
              <a:solidFill>
                <a:srgbClr val="EEECED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8" name="object 8" descr=""/>
          <p:cNvSpPr txBox="1"/>
          <p:nvPr/>
        </p:nvSpPr>
        <p:spPr>
          <a:xfrm>
            <a:off x="1032178" y="2383103"/>
            <a:ext cx="2961640" cy="1685925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3970">
              <a:lnSpc>
                <a:spcPct val="100000"/>
              </a:lnSpc>
              <a:spcBef>
                <a:spcPts val="95"/>
              </a:spcBef>
            </a:pPr>
            <a:r>
              <a:rPr dirty="0" sz="1600" b="1">
                <a:solidFill>
                  <a:srgbClr val="338841"/>
                </a:solidFill>
                <a:latin typeface="Trebuchet MS"/>
                <a:cs typeface="Trebuchet MS"/>
              </a:rPr>
              <a:t>Alzheimer’s</a:t>
            </a:r>
            <a:r>
              <a:rPr dirty="0" sz="1600" spc="-45" b="1">
                <a:solidFill>
                  <a:srgbClr val="338841"/>
                </a:solidFill>
                <a:latin typeface="Trebuchet MS"/>
                <a:cs typeface="Trebuchet MS"/>
              </a:rPr>
              <a:t> </a:t>
            </a:r>
            <a:r>
              <a:rPr dirty="0" sz="1600" spc="-10" b="1">
                <a:solidFill>
                  <a:srgbClr val="338841"/>
                </a:solidFill>
                <a:latin typeface="Trebuchet MS"/>
                <a:cs typeface="Trebuchet MS"/>
              </a:rPr>
              <a:t>Dementia</a:t>
            </a:r>
            <a:endParaRPr sz="1600">
              <a:latin typeface="Trebuchet MS"/>
              <a:cs typeface="Trebuchet MS"/>
            </a:endParaRPr>
          </a:p>
          <a:p>
            <a:pPr marL="12700" marR="5080">
              <a:lnSpc>
                <a:spcPct val="114999"/>
              </a:lnSpc>
              <a:spcBef>
                <a:spcPts val="805"/>
              </a:spcBef>
            </a:pPr>
            <a:r>
              <a:rPr dirty="0" sz="1500">
                <a:latin typeface="Calibri"/>
                <a:cs typeface="Calibri"/>
              </a:rPr>
              <a:t>Alzheimer’s</a:t>
            </a:r>
            <a:r>
              <a:rPr dirty="0" sz="1500" spc="45">
                <a:latin typeface="Calibri"/>
                <a:cs typeface="Calibri"/>
              </a:rPr>
              <a:t> </a:t>
            </a:r>
            <a:r>
              <a:rPr dirty="0" sz="1500">
                <a:latin typeface="Calibri"/>
                <a:cs typeface="Calibri"/>
              </a:rPr>
              <a:t>disease</a:t>
            </a:r>
            <a:r>
              <a:rPr dirty="0" sz="1500" spc="65">
                <a:latin typeface="Calibri"/>
                <a:cs typeface="Calibri"/>
              </a:rPr>
              <a:t> </a:t>
            </a:r>
            <a:r>
              <a:rPr dirty="0" sz="1500">
                <a:latin typeface="Calibri"/>
                <a:cs typeface="Calibri"/>
              </a:rPr>
              <a:t>is</a:t>
            </a:r>
            <a:r>
              <a:rPr dirty="0" sz="1500" spc="35">
                <a:latin typeface="Calibri"/>
                <a:cs typeface="Calibri"/>
              </a:rPr>
              <a:t> </a:t>
            </a:r>
            <a:r>
              <a:rPr dirty="0" sz="1500">
                <a:latin typeface="Calibri"/>
                <a:cs typeface="Calibri"/>
              </a:rPr>
              <a:t>a</a:t>
            </a:r>
            <a:r>
              <a:rPr dirty="0" sz="1500" spc="40">
                <a:latin typeface="Calibri"/>
                <a:cs typeface="Calibri"/>
              </a:rPr>
              <a:t> </a:t>
            </a:r>
            <a:r>
              <a:rPr dirty="0" sz="1500" spc="-10">
                <a:latin typeface="Calibri"/>
                <a:cs typeface="Calibri"/>
              </a:rPr>
              <a:t>chronic </a:t>
            </a:r>
            <a:r>
              <a:rPr dirty="0" sz="1500">
                <a:latin typeface="Calibri"/>
                <a:cs typeface="Calibri"/>
              </a:rPr>
              <a:t>neurodegenerative</a:t>
            </a:r>
            <a:r>
              <a:rPr dirty="0" sz="1500" spc="190">
                <a:latin typeface="Calibri"/>
                <a:cs typeface="Calibri"/>
              </a:rPr>
              <a:t> </a:t>
            </a:r>
            <a:r>
              <a:rPr dirty="0" sz="1500">
                <a:latin typeface="Calibri"/>
                <a:cs typeface="Calibri"/>
              </a:rPr>
              <a:t>disease</a:t>
            </a:r>
            <a:r>
              <a:rPr dirty="0" sz="1500" spc="135">
                <a:latin typeface="Calibri"/>
                <a:cs typeface="Calibri"/>
              </a:rPr>
              <a:t> </a:t>
            </a:r>
            <a:r>
              <a:rPr dirty="0" sz="1500" spc="-20">
                <a:latin typeface="Calibri"/>
                <a:cs typeface="Calibri"/>
              </a:rPr>
              <a:t>that </a:t>
            </a:r>
            <a:r>
              <a:rPr dirty="0" sz="1500">
                <a:latin typeface="Calibri"/>
                <a:cs typeface="Calibri"/>
              </a:rPr>
              <a:t>destroys</a:t>
            </a:r>
            <a:r>
              <a:rPr dirty="0" sz="1500" spc="145">
                <a:latin typeface="Calibri"/>
                <a:cs typeface="Calibri"/>
              </a:rPr>
              <a:t> </a:t>
            </a:r>
            <a:r>
              <a:rPr dirty="0" sz="1500">
                <a:latin typeface="Calibri"/>
                <a:cs typeface="Calibri"/>
              </a:rPr>
              <a:t>brain</a:t>
            </a:r>
            <a:r>
              <a:rPr dirty="0" sz="1500" spc="114">
                <a:latin typeface="Calibri"/>
                <a:cs typeface="Calibri"/>
              </a:rPr>
              <a:t> </a:t>
            </a:r>
            <a:r>
              <a:rPr dirty="0" sz="1500">
                <a:latin typeface="Calibri"/>
                <a:cs typeface="Calibri"/>
              </a:rPr>
              <a:t>cells,</a:t>
            </a:r>
            <a:r>
              <a:rPr dirty="0" sz="1500" spc="135">
                <a:latin typeface="Calibri"/>
                <a:cs typeface="Calibri"/>
              </a:rPr>
              <a:t> </a:t>
            </a:r>
            <a:r>
              <a:rPr dirty="0" sz="1500">
                <a:latin typeface="Calibri"/>
                <a:cs typeface="Calibri"/>
              </a:rPr>
              <a:t>causing</a:t>
            </a:r>
            <a:r>
              <a:rPr dirty="0" sz="1500" spc="105">
                <a:latin typeface="Calibri"/>
                <a:cs typeface="Calibri"/>
              </a:rPr>
              <a:t> </a:t>
            </a:r>
            <a:r>
              <a:rPr dirty="0" sz="1500" spc="-10">
                <a:latin typeface="Calibri"/>
                <a:cs typeface="Calibri"/>
              </a:rPr>
              <a:t>thinking </a:t>
            </a:r>
            <a:r>
              <a:rPr dirty="0" sz="1500">
                <a:latin typeface="Calibri"/>
                <a:cs typeface="Calibri"/>
              </a:rPr>
              <a:t>ability</a:t>
            </a:r>
            <a:r>
              <a:rPr dirty="0" sz="1500" spc="60">
                <a:latin typeface="Calibri"/>
                <a:cs typeface="Calibri"/>
              </a:rPr>
              <a:t> </a:t>
            </a:r>
            <a:r>
              <a:rPr dirty="0" sz="1500">
                <a:latin typeface="Calibri"/>
                <a:cs typeface="Calibri"/>
              </a:rPr>
              <a:t>and</a:t>
            </a:r>
            <a:r>
              <a:rPr dirty="0" sz="1500" spc="60">
                <a:latin typeface="Calibri"/>
                <a:cs typeface="Calibri"/>
              </a:rPr>
              <a:t> </a:t>
            </a:r>
            <a:r>
              <a:rPr dirty="0" sz="1500">
                <a:latin typeface="Calibri"/>
                <a:cs typeface="Calibri"/>
              </a:rPr>
              <a:t>memory</a:t>
            </a:r>
            <a:r>
              <a:rPr dirty="0" sz="1500" spc="50">
                <a:latin typeface="Calibri"/>
                <a:cs typeface="Calibri"/>
              </a:rPr>
              <a:t> </a:t>
            </a:r>
            <a:r>
              <a:rPr dirty="0" sz="1500">
                <a:latin typeface="Calibri"/>
                <a:cs typeface="Calibri"/>
              </a:rPr>
              <a:t>to</a:t>
            </a:r>
            <a:r>
              <a:rPr dirty="0" sz="1500" spc="55">
                <a:latin typeface="Calibri"/>
                <a:cs typeface="Calibri"/>
              </a:rPr>
              <a:t> </a:t>
            </a:r>
            <a:r>
              <a:rPr dirty="0" sz="1500" spc="-10">
                <a:latin typeface="Calibri"/>
                <a:cs typeface="Calibri"/>
              </a:rPr>
              <a:t>deteriorate </a:t>
            </a:r>
            <a:r>
              <a:rPr dirty="0" sz="1500">
                <a:latin typeface="Calibri"/>
                <a:cs typeface="Calibri"/>
              </a:rPr>
              <a:t>over</a:t>
            </a:r>
            <a:r>
              <a:rPr dirty="0" sz="1500" spc="-10">
                <a:latin typeface="Calibri"/>
                <a:cs typeface="Calibri"/>
              </a:rPr>
              <a:t> time.</a:t>
            </a:r>
            <a:endParaRPr sz="1500">
              <a:latin typeface="Calibri"/>
              <a:cs typeface="Calibri"/>
            </a:endParaRPr>
          </a:p>
        </p:txBody>
      </p:sp>
      <p:sp>
        <p:nvSpPr>
          <p:cNvPr id="9" name="object 9" descr=""/>
          <p:cNvSpPr txBox="1"/>
          <p:nvPr/>
        </p:nvSpPr>
        <p:spPr>
          <a:xfrm>
            <a:off x="4425378" y="2381580"/>
            <a:ext cx="2698750" cy="1687195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600" b="1">
                <a:solidFill>
                  <a:srgbClr val="43AD4A"/>
                </a:solidFill>
                <a:latin typeface="Trebuchet MS"/>
                <a:cs typeface="Trebuchet MS"/>
              </a:rPr>
              <a:t>Frontotemporal</a:t>
            </a:r>
            <a:r>
              <a:rPr dirty="0" sz="1600" spc="315" b="1">
                <a:solidFill>
                  <a:srgbClr val="43AD4A"/>
                </a:solidFill>
                <a:latin typeface="Trebuchet MS"/>
                <a:cs typeface="Trebuchet MS"/>
              </a:rPr>
              <a:t> </a:t>
            </a:r>
            <a:r>
              <a:rPr dirty="0" sz="1600" spc="-10" b="1">
                <a:solidFill>
                  <a:srgbClr val="43AD4A"/>
                </a:solidFill>
                <a:latin typeface="Trebuchet MS"/>
                <a:cs typeface="Trebuchet MS"/>
              </a:rPr>
              <a:t>Dementia</a:t>
            </a:r>
            <a:endParaRPr sz="1600">
              <a:latin typeface="Trebuchet MS"/>
              <a:cs typeface="Trebuchet MS"/>
            </a:endParaRPr>
          </a:p>
          <a:p>
            <a:pPr marL="12700" marR="5080">
              <a:lnSpc>
                <a:spcPct val="114999"/>
              </a:lnSpc>
              <a:spcBef>
                <a:spcPts val="815"/>
              </a:spcBef>
            </a:pPr>
            <a:r>
              <a:rPr dirty="0" sz="1500">
                <a:latin typeface="Calibri"/>
                <a:cs typeface="Calibri"/>
              </a:rPr>
              <a:t>Frontotemporal</a:t>
            </a:r>
            <a:r>
              <a:rPr dirty="0" sz="1500" spc="135">
                <a:latin typeface="Calibri"/>
                <a:cs typeface="Calibri"/>
              </a:rPr>
              <a:t> </a:t>
            </a:r>
            <a:r>
              <a:rPr dirty="0" sz="1500">
                <a:latin typeface="Calibri"/>
                <a:cs typeface="Calibri"/>
              </a:rPr>
              <a:t>dementia</a:t>
            </a:r>
            <a:r>
              <a:rPr dirty="0" sz="1500" spc="155">
                <a:latin typeface="Calibri"/>
                <a:cs typeface="Calibri"/>
              </a:rPr>
              <a:t> </a:t>
            </a:r>
            <a:r>
              <a:rPr dirty="0" sz="1500">
                <a:latin typeface="Calibri"/>
                <a:cs typeface="Calibri"/>
              </a:rPr>
              <a:t>is</a:t>
            </a:r>
            <a:r>
              <a:rPr dirty="0" sz="1500" spc="95">
                <a:latin typeface="Calibri"/>
                <a:cs typeface="Calibri"/>
              </a:rPr>
              <a:t> </a:t>
            </a:r>
            <a:r>
              <a:rPr dirty="0" sz="1500" spc="-25">
                <a:latin typeface="Calibri"/>
                <a:cs typeface="Calibri"/>
              </a:rPr>
              <a:t>an </a:t>
            </a:r>
            <a:r>
              <a:rPr dirty="0" sz="1500">
                <a:latin typeface="Calibri"/>
                <a:cs typeface="Calibri"/>
              </a:rPr>
              <a:t>umbrella</a:t>
            </a:r>
            <a:r>
              <a:rPr dirty="0" sz="1500" spc="20">
                <a:latin typeface="Calibri"/>
                <a:cs typeface="Calibri"/>
              </a:rPr>
              <a:t> </a:t>
            </a:r>
            <a:r>
              <a:rPr dirty="0" sz="1500">
                <a:latin typeface="Calibri"/>
                <a:cs typeface="Calibri"/>
              </a:rPr>
              <a:t>term</a:t>
            </a:r>
            <a:r>
              <a:rPr dirty="0" sz="1500" spc="35">
                <a:latin typeface="Calibri"/>
                <a:cs typeface="Calibri"/>
              </a:rPr>
              <a:t> </a:t>
            </a:r>
            <a:r>
              <a:rPr dirty="0" sz="1500">
                <a:latin typeface="Calibri"/>
                <a:cs typeface="Calibri"/>
              </a:rPr>
              <a:t>for</a:t>
            </a:r>
            <a:r>
              <a:rPr dirty="0" sz="1500" spc="15">
                <a:latin typeface="Calibri"/>
                <a:cs typeface="Calibri"/>
              </a:rPr>
              <a:t> </a:t>
            </a:r>
            <a:r>
              <a:rPr dirty="0" sz="1500">
                <a:latin typeface="Calibri"/>
                <a:cs typeface="Calibri"/>
              </a:rPr>
              <a:t>a</a:t>
            </a:r>
            <a:r>
              <a:rPr dirty="0" sz="1500" spc="5">
                <a:latin typeface="Calibri"/>
                <a:cs typeface="Calibri"/>
              </a:rPr>
              <a:t> </a:t>
            </a:r>
            <a:r>
              <a:rPr dirty="0" sz="1500">
                <a:latin typeface="Calibri"/>
                <a:cs typeface="Calibri"/>
              </a:rPr>
              <a:t>group</a:t>
            </a:r>
            <a:r>
              <a:rPr dirty="0" sz="1500" spc="25">
                <a:latin typeface="Calibri"/>
                <a:cs typeface="Calibri"/>
              </a:rPr>
              <a:t> </a:t>
            </a:r>
            <a:r>
              <a:rPr dirty="0" sz="1500">
                <a:latin typeface="Calibri"/>
                <a:cs typeface="Calibri"/>
              </a:rPr>
              <a:t>of</a:t>
            </a:r>
            <a:r>
              <a:rPr dirty="0" sz="1500" spc="10">
                <a:latin typeface="Calibri"/>
                <a:cs typeface="Calibri"/>
              </a:rPr>
              <a:t> </a:t>
            </a:r>
            <a:r>
              <a:rPr dirty="0" sz="1500" spc="-20">
                <a:latin typeface="Calibri"/>
                <a:cs typeface="Calibri"/>
              </a:rPr>
              <a:t>rare </a:t>
            </a:r>
            <a:r>
              <a:rPr dirty="0" sz="1500">
                <a:latin typeface="Calibri"/>
                <a:cs typeface="Calibri"/>
              </a:rPr>
              <a:t>disorders</a:t>
            </a:r>
            <a:r>
              <a:rPr dirty="0" sz="1500" spc="114">
                <a:latin typeface="Calibri"/>
                <a:cs typeface="Calibri"/>
              </a:rPr>
              <a:t> </a:t>
            </a:r>
            <a:r>
              <a:rPr dirty="0" sz="1500">
                <a:latin typeface="Calibri"/>
                <a:cs typeface="Calibri"/>
              </a:rPr>
              <a:t>that</a:t>
            </a:r>
            <a:r>
              <a:rPr dirty="0" sz="1500" spc="55">
                <a:latin typeface="Calibri"/>
                <a:cs typeface="Calibri"/>
              </a:rPr>
              <a:t> </a:t>
            </a:r>
            <a:r>
              <a:rPr dirty="0" sz="1500">
                <a:latin typeface="Calibri"/>
                <a:cs typeface="Calibri"/>
              </a:rPr>
              <a:t>primarily</a:t>
            </a:r>
            <a:r>
              <a:rPr dirty="0" sz="1500" spc="90">
                <a:latin typeface="Calibri"/>
                <a:cs typeface="Calibri"/>
              </a:rPr>
              <a:t> </a:t>
            </a:r>
            <a:r>
              <a:rPr dirty="0" sz="1500">
                <a:latin typeface="Calibri"/>
                <a:cs typeface="Calibri"/>
              </a:rPr>
              <a:t>affect</a:t>
            </a:r>
            <a:r>
              <a:rPr dirty="0" sz="1500" spc="55">
                <a:latin typeface="Calibri"/>
                <a:cs typeface="Calibri"/>
              </a:rPr>
              <a:t> </a:t>
            </a:r>
            <a:r>
              <a:rPr dirty="0" sz="1500" spc="-25">
                <a:latin typeface="Calibri"/>
                <a:cs typeface="Calibri"/>
              </a:rPr>
              <a:t>the </a:t>
            </a:r>
            <a:r>
              <a:rPr dirty="0" sz="1500">
                <a:latin typeface="Calibri"/>
                <a:cs typeface="Calibri"/>
              </a:rPr>
              <a:t>areas</a:t>
            </a:r>
            <a:r>
              <a:rPr dirty="0" sz="1500" spc="45">
                <a:latin typeface="Calibri"/>
                <a:cs typeface="Calibri"/>
              </a:rPr>
              <a:t> </a:t>
            </a:r>
            <a:r>
              <a:rPr dirty="0" sz="1500">
                <a:latin typeface="Calibri"/>
                <a:cs typeface="Calibri"/>
              </a:rPr>
              <a:t>of</a:t>
            </a:r>
            <a:r>
              <a:rPr dirty="0" sz="1500" spc="40">
                <a:latin typeface="Calibri"/>
                <a:cs typeface="Calibri"/>
              </a:rPr>
              <a:t> </a:t>
            </a:r>
            <a:r>
              <a:rPr dirty="0" sz="1500">
                <a:latin typeface="Calibri"/>
                <a:cs typeface="Calibri"/>
              </a:rPr>
              <a:t>the</a:t>
            </a:r>
            <a:r>
              <a:rPr dirty="0" sz="1500" spc="65">
                <a:latin typeface="Calibri"/>
                <a:cs typeface="Calibri"/>
              </a:rPr>
              <a:t> </a:t>
            </a:r>
            <a:r>
              <a:rPr dirty="0" sz="1500">
                <a:latin typeface="Calibri"/>
                <a:cs typeface="Calibri"/>
              </a:rPr>
              <a:t>brain</a:t>
            </a:r>
            <a:r>
              <a:rPr dirty="0" sz="1500" spc="60">
                <a:latin typeface="Calibri"/>
                <a:cs typeface="Calibri"/>
              </a:rPr>
              <a:t> </a:t>
            </a:r>
            <a:r>
              <a:rPr dirty="0" sz="1500">
                <a:latin typeface="Calibri"/>
                <a:cs typeface="Calibri"/>
              </a:rPr>
              <a:t>associated</a:t>
            </a:r>
            <a:r>
              <a:rPr dirty="0" sz="1500" spc="80">
                <a:latin typeface="Calibri"/>
                <a:cs typeface="Calibri"/>
              </a:rPr>
              <a:t> </a:t>
            </a:r>
            <a:r>
              <a:rPr dirty="0" sz="1500" spc="-20">
                <a:latin typeface="Calibri"/>
                <a:cs typeface="Calibri"/>
              </a:rPr>
              <a:t>with </a:t>
            </a:r>
            <a:r>
              <a:rPr dirty="0" sz="1500">
                <a:latin typeface="Calibri"/>
                <a:cs typeface="Calibri"/>
              </a:rPr>
              <a:t>personality</a:t>
            </a:r>
            <a:r>
              <a:rPr dirty="0" sz="1500" spc="160">
                <a:latin typeface="Calibri"/>
                <a:cs typeface="Calibri"/>
              </a:rPr>
              <a:t> </a:t>
            </a:r>
            <a:r>
              <a:rPr dirty="0" sz="1500">
                <a:latin typeface="Calibri"/>
                <a:cs typeface="Calibri"/>
              </a:rPr>
              <a:t>and</a:t>
            </a:r>
            <a:r>
              <a:rPr dirty="0" sz="1500" spc="114">
                <a:latin typeface="Calibri"/>
                <a:cs typeface="Calibri"/>
              </a:rPr>
              <a:t> </a:t>
            </a:r>
            <a:r>
              <a:rPr dirty="0" sz="1500" spc="-10">
                <a:latin typeface="Calibri"/>
                <a:cs typeface="Calibri"/>
              </a:rPr>
              <a:t>behaviour</a:t>
            </a:r>
            <a:r>
              <a:rPr dirty="0" sz="1500" spc="-10">
                <a:latin typeface="Arial"/>
                <a:cs typeface="Arial"/>
              </a:rPr>
              <a:t>.</a:t>
            </a:r>
            <a:endParaRPr sz="1500">
              <a:latin typeface="Arial"/>
              <a:cs typeface="Arial"/>
            </a:endParaRPr>
          </a:p>
        </p:txBody>
      </p:sp>
      <p:sp>
        <p:nvSpPr>
          <p:cNvPr id="10" name="object 10" descr=""/>
          <p:cNvSpPr txBox="1"/>
          <p:nvPr/>
        </p:nvSpPr>
        <p:spPr>
          <a:xfrm>
            <a:off x="7945163" y="2381577"/>
            <a:ext cx="3054350" cy="1687195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600" b="1">
                <a:solidFill>
                  <a:srgbClr val="338841"/>
                </a:solidFill>
                <a:latin typeface="Trebuchet MS"/>
                <a:cs typeface="Trebuchet MS"/>
              </a:rPr>
              <a:t>Mixed</a:t>
            </a:r>
            <a:r>
              <a:rPr dirty="0" sz="1600" spc="145" b="1">
                <a:solidFill>
                  <a:srgbClr val="338841"/>
                </a:solidFill>
                <a:latin typeface="Trebuchet MS"/>
                <a:cs typeface="Trebuchet MS"/>
              </a:rPr>
              <a:t> </a:t>
            </a:r>
            <a:r>
              <a:rPr dirty="0" sz="1600" spc="-10" b="1">
                <a:solidFill>
                  <a:srgbClr val="338841"/>
                </a:solidFill>
                <a:latin typeface="Trebuchet MS"/>
                <a:cs typeface="Trebuchet MS"/>
              </a:rPr>
              <a:t>Dementia</a:t>
            </a:r>
            <a:endParaRPr sz="1600">
              <a:latin typeface="Trebuchet MS"/>
              <a:cs typeface="Trebuchet MS"/>
            </a:endParaRPr>
          </a:p>
          <a:p>
            <a:pPr marL="12700" marR="5080">
              <a:lnSpc>
                <a:spcPct val="114999"/>
              </a:lnSpc>
              <a:spcBef>
                <a:spcPts val="815"/>
              </a:spcBef>
            </a:pPr>
            <a:r>
              <a:rPr dirty="0" sz="1500" spc="-55">
                <a:latin typeface="Calibri"/>
                <a:cs typeface="Calibri"/>
              </a:rPr>
              <a:t>More</a:t>
            </a:r>
            <a:r>
              <a:rPr dirty="0" sz="1500" spc="35">
                <a:latin typeface="Calibri"/>
                <a:cs typeface="Calibri"/>
              </a:rPr>
              <a:t> </a:t>
            </a:r>
            <a:r>
              <a:rPr dirty="0" sz="1500">
                <a:latin typeface="Calibri"/>
                <a:cs typeface="Calibri"/>
              </a:rPr>
              <a:t>than</a:t>
            </a:r>
            <a:r>
              <a:rPr dirty="0" sz="1500" spc="15">
                <a:latin typeface="Calibri"/>
                <a:cs typeface="Calibri"/>
              </a:rPr>
              <a:t> </a:t>
            </a:r>
            <a:r>
              <a:rPr dirty="0" sz="1500">
                <a:latin typeface="Calibri"/>
                <a:cs typeface="Calibri"/>
              </a:rPr>
              <a:t>half</a:t>
            </a:r>
            <a:r>
              <a:rPr dirty="0" sz="1500" spc="10">
                <a:latin typeface="Calibri"/>
                <a:cs typeface="Calibri"/>
              </a:rPr>
              <a:t> </a:t>
            </a:r>
            <a:r>
              <a:rPr dirty="0" sz="1500">
                <a:latin typeface="Calibri"/>
                <a:cs typeface="Calibri"/>
              </a:rPr>
              <a:t>of</a:t>
            </a:r>
            <a:r>
              <a:rPr dirty="0" sz="1500" spc="15">
                <a:latin typeface="Calibri"/>
                <a:cs typeface="Calibri"/>
              </a:rPr>
              <a:t> </a:t>
            </a:r>
            <a:r>
              <a:rPr dirty="0" sz="1500">
                <a:latin typeface="Calibri"/>
                <a:cs typeface="Calibri"/>
              </a:rPr>
              <a:t>all</a:t>
            </a:r>
            <a:r>
              <a:rPr dirty="0" sz="1500" spc="20">
                <a:latin typeface="Calibri"/>
                <a:cs typeface="Calibri"/>
              </a:rPr>
              <a:t> </a:t>
            </a:r>
            <a:r>
              <a:rPr dirty="0" sz="1500">
                <a:latin typeface="Calibri"/>
                <a:cs typeface="Calibri"/>
              </a:rPr>
              <a:t>people</a:t>
            </a:r>
            <a:r>
              <a:rPr dirty="0" sz="1500" spc="70">
                <a:latin typeface="Calibri"/>
                <a:cs typeface="Calibri"/>
              </a:rPr>
              <a:t> </a:t>
            </a:r>
            <a:r>
              <a:rPr dirty="0" sz="1500" spc="-20">
                <a:latin typeface="Calibri"/>
                <a:cs typeface="Calibri"/>
              </a:rPr>
              <a:t>with </a:t>
            </a:r>
            <a:r>
              <a:rPr dirty="0" sz="1500">
                <a:latin typeface="Calibri"/>
                <a:cs typeface="Calibri"/>
              </a:rPr>
              <a:t>Alzheimer’s</a:t>
            </a:r>
            <a:r>
              <a:rPr dirty="0" sz="1500" spc="60">
                <a:latin typeface="Calibri"/>
                <a:cs typeface="Calibri"/>
              </a:rPr>
              <a:t> </a:t>
            </a:r>
            <a:r>
              <a:rPr dirty="0" sz="1500">
                <a:latin typeface="Calibri"/>
                <a:cs typeface="Calibri"/>
              </a:rPr>
              <a:t>Disease</a:t>
            </a:r>
            <a:r>
              <a:rPr dirty="0" sz="1500" spc="70">
                <a:latin typeface="Calibri"/>
                <a:cs typeface="Calibri"/>
              </a:rPr>
              <a:t> </a:t>
            </a:r>
            <a:r>
              <a:rPr dirty="0" sz="1500">
                <a:latin typeface="Calibri"/>
                <a:cs typeface="Calibri"/>
              </a:rPr>
              <a:t>also</a:t>
            </a:r>
            <a:r>
              <a:rPr dirty="0" sz="1500" spc="55">
                <a:latin typeface="Calibri"/>
                <a:cs typeface="Calibri"/>
              </a:rPr>
              <a:t> </a:t>
            </a:r>
            <a:r>
              <a:rPr dirty="0" sz="1500">
                <a:latin typeface="Calibri"/>
                <a:cs typeface="Calibri"/>
              </a:rPr>
              <a:t>have</a:t>
            </a:r>
            <a:r>
              <a:rPr dirty="0" sz="1500" spc="60">
                <a:latin typeface="Calibri"/>
                <a:cs typeface="Calibri"/>
              </a:rPr>
              <a:t> </a:t>
            </a:r>
            <a:r>
              <a:rPr dirty="0" sz="1500" spc="-10">
                <a:latin typeface="Calibri"/>
                <a:cs typeface="Calibri"/>
              </a:rPr>
              <a:t>another </a:t>
            </a:r>
            <a:r>
              <a:rPr dirty="0" sz="1500">
                <a:latin typeface="Calibri"/>
                <a:cs typeface="Calibri"/>
              </a:rPr>
              <a:t>type</a:t>
            </a:r>
            <a:r>
              <a:rPr dirty="0" sz="1500" spc="35">
                <a:latin typeface="Calibri"/>
                <a:cs typeface="Calibri"/>
              </a:rPr>
              <a:t> </a:t>
            </a:r>
            <a:r>
              <a:rPr dirty="0" sz="1500">
                <a:latin typeface="Calibri"/>
                <a:cs typeface="Calibri"/>
              </a:rPr>
              <a:t>of dementia.</a:t>
            </a:r>
            <a:r>
              <a:rPr dirty="0" sz="1500" spc="55">
                <a:latin typeface="Calibri"/>
                <a:cs typeface="Calibri"/>
              </a:rPr>
              <a:t> </a:t>
            </a:r>
            <a:r>
              <a:rPr dirty="0" sz="1500">
                <a:latin typeface="Calibri"/>
                <a:cs typeface="Calibri"/>
              </a:rPr>
              <a:t>For</a:t>
            </a:r>
            <a:r>
              <a:rPr dirty="0" sz="1500" spc="5">
                <a:latin typeface="Calibri"/>
                <a:cs typeface="Calibri"/>
              </a:rPr>
              <a:t> </a:t>
            </a:r>
            <a:r>
              <a:rPr dirty="0" sz="1500" spc="-10">
                <a:latin typeface="Calibri"/>
                <a:cs typeface="Calibri"/>
              </a:rPr>
              <a:t>example, </a:t>
            </a:r>
            <a:r>
              <a:rPr dirty="0" sz="1500">
                <a:latin typeface="Calibri"/>
                <a:cs typeface="Calibri"/>
              </a:rPr>
              <a:t>Alzheimer’s</a:t>
            </a:r>
            <a:r>
              <a:rPr dirty="0" sz="1500" spc="60">
                <a:latin typeface="Calibri"/>
                <a:cs typeface="Calibri"/>
              </a:rPr>
              <a:t> </a:t>
            </a:r>
            <a:r>
              <a:rPr dirty="0" sz="1500">
                <a:latin typeface="Calibri"/>
                <a:cs typeface="Calibri"/>
              </a:rPr>
              <a:t>Disease</a:t>
            </a:r>
            <a:r>
              <a:rPr dirty="0" sz="1500" spc="70">
                <a:latin typeface="Calibri"/>
                <a:cs typeface="Calibri"/>
              </a:rPr>
              <a:t> </a:t>
            </a:r>
            <a:r>
              <a:rPr dirty="0" sz="1500">
                <a:latin typeface="Calibri"/>
                <a:cs typeface="Calibri"/>
              </a:rPr>
              <a:t>and</a:t>
            </a:r>
            <a:r>
              <a:rPr dirty="0" sz="1500" spc="65">
                <a:latin typeface="Calibri"/>
                <a:cs typeface="Calibri"/>
              </a:rPr>
              <a:t> </a:t>
            </a:r>
            <a:r>
              <a:rPr dirty="0" sz="1500" spc="-10">
                <a:latin typeface="Calibri"/>
                <a:cs typeface="Calibri"/>
              </a:rPr>
              <a:t>Vascular </a:t>
            </a:r>
            <a:r>
              <a:rPr dirty="0" sz="1500">
                <a:latin typeface="Calibri"/>
                <a:cs typeface="Calibri"/>
              </a:rPr>
              <a:t>Dementia</a:t>
            </a:r>
            <a:r>
              <a:rPr dirty="0" sz="1500" spc="45">
                <a:latin typeface="Calibri"/>
                <a:cs typeface="Calibri"/>
              </a:rPr>
              <a:t> </a:t>
            </a:r>
            <a:r>
              <a:rPr dirty="0" sz="1500">
                <a:latin typeface="Calibri"/>
                <a:cs typeface="Calibri"/>
              </a:rPr>
              <a:t>often</a:t>
            </a:r>
            <a:r>
              <a:rPr dirty="0" sz="1500" spc="55">
                <a:latin typeface="Calibri"/>
                <a:cs typeface="Calibri"/>
              </a:rPr>
              <a:t> </a:t>
            </a:r>
            <a:r>
              <a:rPr dirty="0" sz="1500">
                <a:latin typeface="Calibri"/>
                <a:cs typeface="Calibri"/>
              </a:rPr>
              <a:t>occur</a:t>
            </a:r>
            <a:r>
              <a:rPr dirty="0" sz="1500" spc="25">
                <a:latin typeface="Calibri"/>
                <a:cs typeface="Calibri"/>
              </a:rPr>
              <a:t> </a:t>
            </a:r>
            <a:r>
              <a:rPr dirty="0" sz="1500" spc="-10">
                <a:latin typeface="Calibri"/>
                <a:cs typeface="Calibri"/>
              </a:rPr>
              <a:t>together.</a:t>
            </a:r>
            <a:endParaRPr sz="1500">
              <a:latin typeface="Calibri"/>
              <a:cs typeface="Calibri"/>
            </a:endParaRPr>
          </a:p>
        </p:txBody>
      </p:sp>
      <p:sp>
        <p:nvSpPr>
          <p:cNvPr id="11" name="object 11" descr=""/>
          <p:cNvSpPr txBox="1"/>
          <p:nvPr/>
        </p:nvSpPr>
        <p:spPr>
          <a:xfrm>
            <a:off x="1028877" y="4398961"/>
            <a:ext cx="2847975" cy="142494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7145">
              <a:lnSpc>
                <a:spcPct val="100000"/>
              </a:lnSpc>
              <a:spcBef>
                <a:spcPts val="95"/>
              </a:spcBef>
            </a:pPr>
            <a:r>
              <a:rPr dirty="0" sz="1600" spc="55" b="1">
                <a:solidFill>
                  <a:srgbClr val="43AD4A"/>
                </a:solidFill>
                <a:latin typeface="Trebuchet MS"/>
                <a:cs typeface="Trebuchet MS"/>
              </a:rPr>
              <a:t>Vascular</a:t>
            </a:r>
            <a:r>
              <a:rPr dirty="0" sz="1600" spc="-75" b="1">
                <a:solidFill>
                  <a:srgbClr val="43AD4A"/>
                </a:solidFill>
                <a:latin typeface="Trebuchet MS"/>
                <a:cs typeface="Trebuchet MS"/>
              </a:rPr>
              <a:t> </a:t>
            </a:r>
            <a:r>
              <a:rPr dirty="0" sz="1600" spc="-10" b="1">
                <a:solidFill>
                  <a:srgbClr val="43AD4A"/>
                </a:solidFill>
                <a:latin typeface="Trebuchet MS"/>
                <a:cs typeface="Trebuchet MS"/>
              </a:rPr>
              <a:t>Dementia</a:t>
            </a:r>
            <a:endParaRPr sz="1600">
              <a:latin typeface="Trebuchet MS"/>
              <a:cs typeface="Trebuchet MS"/>
            </a:endParaRPr>
          </a:p>
          <a:p>
            <a:pPr marL="12700" marR="5080">
              <a:lnSpc>
                <a:spcPct val="115100"/>
              </a:lnSpc>
              <a:spcBef>
                <a:spcPts val="815"/>
              </a:spcBef>
            </a:pPr>
            <a:r>
              <a:rPr dirty="0" sz="1500">
                <a:latin typeface="Calibri"/>
                <a:cs typeface="Calibri"/>
              </a:rPr>
              <a:t>Vascular</a:t>
            </a:r>
            <a:r>
              <a:rPr dirty="0" sz="1500" spc="65">
                <a:latin typeface="Calibri"/>
                <a:cs typeface="Calibri"/>
              </a:rPr>
              <a:t> </a:t>
            </a:r>
            <a:r>
              <a:rPr dirty="0" sz="1500">
                <a:latin typeface="Calibri"/>
                <a:cs typeface="Calibri"/>
              </a:rPr>
              <a:t>dementia</a:t>
            </a:r>
            <a:r>
              <a:rPr dirty="0" sz="1500" spc="100">
                <a:latin typeface="Calibri"/>
                <a:cs typeface="Calibri"/>
              </a:rPr>
              <a:t> </a:t>
            </a:r>
            <a:r>
              <a:rPr dirty="0" sz="1500">
                <a:latin typeface="Calibri"/>
                <a:cs typeface="Calibri"/>
              </a:rPr>
              <a:t>occurs</a:t>
            </a:r>
            <a:r>
              <a:rPr dirty="0" sz="1500" spc="80">
                <a:latin typeface="Calibri"/>
                <a:cs typeface="Calibri"/>
              </a:rPr>
              <a:t> </a:t>
            </a:r>
            <a:r>
              <a:rPr dirty="0" sz="1500">
                <a:latin typeface="Calibri"/>
                <a:cs typeface="Calibri"/>
              </a:rPr>
              <a:t>when</a:t>
            </a:r>
            <a:r>
              <a:rPr dirty="0" sz="1500" spc="65">
                <a:latin typeface="Calibri"/>
                <a:cs typeface="Calibri"/>
              </a:rPr>
              <a:t> </a:t>
            </a:r>
            <a:r>
              <a:rPr dirty="0" sz="1500" spc="-25">
                <a:latin typeface="Calibri"/>
                <a:cs typeface="Calibri"/>
              </a:rPr>
              <a:t>the </a:t>
            </a:r>
            <a:r>
              <a:rPr dirty="0" sz="1500">
                <a:latin typeface="Calibri"/>
                <a:cs typeface="Calibri"/>
              </a:rPr>
              <a:t>brain’s</a:t>
            </a:r>
            <a:r>
              <a:rPr dirty="0" sz="1500" spc="110">
                <a:latin typeface="Calibri"/>
                <a:cs typeface="Calibri"/>
              </a:rPr>
              <a:t> </a:t>
            </a:r>
            <a:r>
              <a:rPr dirty="0" sz="1500">
                <a:latin typeface="Calibri"/>
                <a:cs typeface="Calibri"/>
              </a:rPr>
              <a:t>blood</a:t>
            </a:r>
            <a:r>
              <a:rPr dirty="0" sz="1500" spc="114">
                <a:latin typeface="Calibri"/>
                <a:cs typeface="Calibri"/>
              </a:rPr>
              <a:t> </a:t>
            </a:r>
            <a:r>
              <a:rPr dirty="0" sz="1500">
                <a:latin typeface="Calibri"/>
                <a:cs typeface="Calibri"/>
              </a:rPr>
              <a:t>supply</a:t>
            </a:r>
            <a:r>
              <a:rPr dirty="0" sz="1500" spc="135">
                <a:latin typeface="Calibri"/>
                <a:cs typeface="Calibri"/>
              </a:rPr>
              <a:t> </a:t>
            </a:r>
            <a:r>
              <a:rPr dirty="0" sz="1500">
                <a:latin typeface="Calibri"/>
                <a:cs typeface="Calibri"/>
              </a:rPr>
              <a:t>is</a:t>
            </a:r>
            <a:r>
              <a:rPr dirty="0" sz="1500" spc="100">
                <a:latin typeface="Calibri"/>
                <a:cs typeface="Calibri"/>
              </a:rPr>
              <a:t> </a:t>
            </a:r>
            <a:r>
              <a:rPr dirty="0" sz="1500">
                <a:latin typeface="Calibri"/>
                <a:cs typeface="Calibri"/>
              </a:rPr>
              <a:t>blocked</a:t>
            </a:r>
            <a:r>
              <a:rPr dirty="0" sz="1500" spc="114">
                <a:latin typeface="Calibri"/>
                <a:cs typeface="Calibri"/>
              </a:rPr>
              <a:t> </a:t>
            </a:r>
            <a:r>
              <a:rPr dirty="0" sz="1500" spc="-25">
                <a:latin typeface="Calibri"/>
                <a:cs typeface="Calibri"/>
              </a:rPr>
              <a:t>or </a:t>
            </a:r>
            <a:r>
              <a:rPr dirty="0" sz="1500">
                <a:latin typeface="Calibri"/>
                <a:cs typeface="Calibri"/>
              </a:rPr>
              <a:t>damaged,</a:t>
            </a:r>
            <a:r>
              <a:rPr dirty="0" sz="1500" spc="90">
                <a:latin typeface="Calibri"/>
                <a:cs typeface="Calibri"/>
              </a:rPr>
              <a:t> </a:t>
            </a:r>
            <a:r>
              <a:rPr dirty="0" sz="1500">
                <a:latin typeface="Calibri"/>
                <a:cs typeface="Calibri"/>
              </a:rPr>
              <a:t>causing</a:t>
            </a:r>
            <a:r>
              <a:rPr dirty="0" sz="1500" spc="105">
                <a:latin typeface="Calibri"/>
                <a:cs typeface="Calibri"/>
              </a:rPr>
              <a:t> </a:t>
            </a:r>
            <a:r>
              <a:rPr dirty="0" sz="1500">
                <a:latin typeface="Calibri"/>
                <a:cs typeface="Calibri"/>
              </a:rPr>
              <a:t>brain</a:t>
            </a:r>
            <a:r>
              <a:rPr dirty="0" sz="1500" spc="110">
                <a:latin typeface="Calibri"/>
                <a:cs typeface="Calibri"/>
              </a:rPr>
              <a:t> </a:t>
            </a:r>
            <a:r>
              <a:rPr dirty="0" sz="1500">
                <a:latin typeface="Calibri"/>
                <a:cs typeface="Calibri"/>
              </a:rPr>
              <a:t>cells</a:t>
            </a:r>
            <a:r>
              <a:rPr dirty="0" sz="1500" spc="130">
                <a:latin typeface="Calibri"/>
                <a:cs typeface="Calibri"/>
              </a:rPr>
              <a:t> </a:t>
            </a:r>
            <a:r>
              <a:rPr dirty="0" sz="1500">
                <a:latin typeface="Calibri"/>
                <a:cs typeface="Calibri"/>
              </a:rPr>
              <a:t>to</a:t>
            </a:r>
            <a:r>
              <a:rPr dirty="0" sz="1500" spc="105">
                <a:latin typeface="Calibri"/>
                <a:cs typeface="Calibri"/>
              </a:rPr>
              <a:t> </a:t>
            </a:r>
            <a:r>
              <a:rPr dirty="0" sz="1500" spc="-25">
                <a:latin typeface="Calibri"/>
                <a:cs typeface="Calibri"/>
              </a:rPr>
              <a:t>be </a:t>
            </a:r>
            <a:r>
              <a:rPr dirty="0" sz="1500">
                <a:latin typeface="Calibri"/>
                <a:cs typeface="Calibri"/>
              </a:rPr>
              <a:t>deprived</a:t>
            </a:r>
            <a:r>
              <a:rPr dirty="0" sz="1500" spc="105">
                <a:latin typeface="Calibri"/>
                <a:cs typeface="Calibri"/>
              </a:rPr>
              <a:t> </a:t>
            </a:r>
            <a:r>
              <a:rPr dirty="0" sz="1500">
                <a:latin typeface="Calibri"/>
                <a:cs typeface="Calibri"/>
              </a:rPr>
              <a:t>of</a:t>
            </a:r>
            <a:r>
              <a:rPr dirty="0" sz="1500" spc="30">
                <a:latin typeface="Calibri"/>
                <a:cs typeface="Calibri"/>
              </a:rPr>
              <a:t> </a:t>
            </a:r>
            <a:r>
              <a:rPr dirty="0" sz="1500">
                <a:latin typeface="Calibri"/>
                <a:cs typeface="Calibri"/>
              </a:rPr>
              <a:t>oxygen</a:t>
            </a:r>
            <a:r>
              <a:rPr dirty="0" sz="1500" spc="45">
                <a:latin typeface="Calibri"/>
                <a:cs typeface="Calibri"/>
              </a:rPr>
              <a:t> </a:t>
            </a:r>
            <a:r>
              <a:rPr dirty="0" sz="1500">
                <a:latin typeface="Calibri"/>
                <a:cs typeface="Calibri"/>
              </a:rPr>
              <a:t>and</a:t>
            </a:r>
            <a:r>
              <a:rPr dirty="0" sz="1500" spc="50">
                <a:latin typeface="Calibri"/>
                <a:cs typeface="Calibri"/>
              </a:rPr>
              <a:t> </a:t>
            </a:r>
            <a:r>
              <a:rPr dirty="0" sz="1500" spc="-20">
                <a:latin typeface="Calibri"/>
                <a:cs typeface="Calibri"/>
              </a:rPr>
              <a:t>die.</a:t>
            </a:r>
            <a:endParaRPr sz="1500">
              <a:latin typeface="Calibri"/>
              <a:cs typeface="Calibri"/>
            </a:endParaRPr>
          </a:p>
        </p:txBody>
      </p:sp>
      <p:sp>
        <p:nvSpPr>
          <p:cNvPr id="12" name="object 12" descr=""/>
          <p:cNvSpPr txBox="1"/>
          <p:nvPr/>
        </p:nvSpPr>
        <p:spPr>
          <a:xfrm>
            <a:off x="4421329" y="4399207"/>
            <a:ext cx="3163570" cy="1701164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600" b="1">
                <a:solidFill>
                  <a:srgbClr val="338841"/>
                </a:solidFill>
                <a:latin typeface="Trebuchet MS"/>
                <a:cs typeface="Trebuchet MS"/>
              </a:rPr>
              <a:t>Lewy</a:t>
            </a:r>
            <a:r>
              <a:rPr dirty="0" sz="1600" spc="5" b="1">
                <a:solidFill>
                  <a:srgbClr val="338841"/>
                </a:solidFill>
                <a:latin typeface="Trebuchet MS"/>
                <a:cs typeface="Trebuchet MS"/>
              </a:rPr>
              <a:t> </a:t>
            </a:r>
            <a:r>
              <a:rPr dirty="0" sz="1600" spc="80" b="1">
                <a:solidFill>
                  <a:srgbClr val="338841"/>
                </a:solidFill>
                <a:latin typeface="Trebuchet MS"/>
                <a:cs typeface="Trebuchet MS"/>
              </a:rPr>
              <a:t>Body</a:t>
            </a:r>
            <a:r>
              <a:rPr dirty="0" sz="1600" spc="25" b="1">
                <a:solidFill>
                  <a:srgbClr val="338841"/>
                </a:solidFill>
                <a:latin typeface="Trebuchet MS"/>
                <a:cs typeface="Trebuchet MS"/>
              </a:rPr>
              <a:t> </a:t>
            </a:r>
            <a:r>
              <a:rPr dirty="0" sz="1600" spc="-10" b="1">
                <a:solidFill>
                  <a:srgbClr val="338841"/>
                </a:solidFill>
                <a:latin typeface="Trebuchet MS"/>
                <a:cs typeface="Trebuchet MS"/>
              </a:rPr>
              <a:t>Dementia</a:t>
            </a:r>
            <a:endParaRPr sz="1600">
              <a:latin typeface="Trebuchet MS"/>
              <a:cs typeface="Trebuchet MS"/>
            </a:endParaRPr>
          </a:p>
          <a:p>
            <a:pPr marL="17780" marR="5080">
              <a:lnSpc>
                <a:spcPct val="114999"/>
              </a:lnSpc>
              <a:spcBef>
                <a:spcPts val="925"/>
              </a:spcBef>
            </a:pPr>
            <a:r>
              <a:rPr dirty="0" sz="1500">
                <a:latin typeface="Calibri"/>
                <a:cs typeface="Calibri"/>
              </a:rPr>
              <a:t>Dementia</a:t>
            </a:r>
            <a:r>
              <a:rPr dirty="0" sz="1500" spc="50">
                <a:latin typeface="Calibri"/>
                <a:cs typeface="Calibri"/>
              </a:rPr>
              <a:t> </a:t>
            </a:r>
            <a:r>
              <a:rPr dirty="0" sz="1500">
                <a:latin typeface="Calibri"/>
                <a:cs typeface="Calibri"/>
              </a:rPr>
              <a:t>with</a:t>
            </a:r>
            <a:r>
              <a:rPr dirty="0" sz="1500" spc="55">
                <a:latin typeface="Calibri"/>
                <a:cs typeface="Calibri"/>
              </a:rPr>
              <a:t> </a:t>
            </a:r>
            <a:r>
              <a:rPr dirty="0" sz="1500">
                <a:latin typeface="Calibri"/>
                <a:cs typeface="Calibri"/>
              </a:rPr>
              <a:t>Lewy</a:t>
            </a:r>
            <a:r>
              <a:rPr dirty="0" sz="1500" spc="35">
                <a:latin typeface="Calibri"/>
                <a:cs typeface="Calibri"/>
              </a:rPr>
              <a:t> </a:t>
            </a:r>
            <a:r>
              <a:rPr dirty="0" sz="1500">
                <a:latin typeface="Calibri"/>
                <a:cs typeface="Calibri"/>
              </a:rPr>
              <a:t>bodies</a:t>
            </a:r>
            <a:r>
              <a:rPr dirty="0" sz="1500" spc="50">
                <a:latin typeface="Calibri"/>
                <a:cs typeface="Calibri"/>
              </a:rPr>
              <a:t> </a:t>
            </a:r>
            <a:r>
              <a:rPr dirty="0" sz="1500">
                <a:latin typeface="Calibri"/>
                <a:cs typeface="Calibri"/>
              </a:rPr>
              <a:t>is</a:t>
            </a:r>
            <a:r>
              <a:rPr dirty="0" sz="1500" spc="35">
                <a:latin typeface="Calibri"/>
                <a:cs typeface="Calibri"/>
              </a:rPr>
              <a:t> </a:t>
            </a:r>
            <a:r>
              <a:rPr dirty="0" sz="1500" spc="-10">
                <a:latin typeface="Calibri"/>
                <a:cs typeface="Calibri"/>
              </a:rPr>
              <a:t>caused</a:t>
            </a:r>
            <a:r>
              <a:rPr dirty="0" sz="1500" spc="500">
                <a:latin typeface="Calibri"/>
                <a:cs typeface="Calibri"/>
              </a:rPr>
              <a:t> </a:t>
            </a:r>
            <a:r>
              <a:rPr dirty="0" sz="1500">
                <a:latin typeface="Calibri"/>
                <a:cs typeface="Calibri"/>
              </a:rPr>
              <a:t>by</a:t>
            </a:r>
            <a:r>
              <a:rPr dirty="0" sz="1500" spc="85">
                <a:latin typeface="Calibri"/>
                <a:cs typeface="Calibri"/>
              </a:rPr>
              <a:t> </a:t>
            </a:r>
            <a:r>
              <a:rPr dirty="0" sz="1500">
                <a:latin typeface="Calibri"/>
                <a:cs typeface="Calibri"/>
              </a:rPr>
              <a:t>abnormal</a:t>
            </a:r>
            <a:r>
              <a:rPr dirty="0" sz="1500" spc="80">
                <a:latin typeface="Calibri"/>
                <a:cs typeface="Calibri"/>
              </a:rPr>
              <a:t> </a:t>
            </a:r>
            <a:r>
              <a:rPr dirty="0" sz="1500">
                <a:latin typeface="Calibri"/>
                <a:cs typeface="Calibri"/>
              </a:rPr>
              <a:t>‘Lewy</a:t>
            </a:r>
            <a:r>
              <a:rPr dirty="0" sz="1500" spc="105">
                <a:latin typeface="Calibri"/>
                <a:cs typeface="Calibri"/>
              </a:rPr>
              <a:t> </a:t>
            </a:r>
            <a:r>
              <a:rPr dirty="0" sz="1500">
                <a:latin typeface="Calibri"/>
                <a:cs typeface="Calibri"/>
              </a:rPr>
              <a:t>bodies’</a:t>
            </a:r>
            <a:r>
              <a:rPr dirty="0" sz="1500" spc="105">
                <a:latin typeface="Calibri"/>
                <a:cs typeface="Calibri"/>
              </a:rPr>
              <a:t> </a:t>
            </a:r>
            <a:r>
              <a:rPr dirty="0" sz="1500">
                <a:latin typeface="Calibri"/>
                <a:cs typeface="Calibri"/>
              </a:rPr>
              <a:t>deposits</a:t>
            </a:r>
            <a:r>
              <a:rPr dirty="0" sz="1500" spc="140">
                <a:latin typeface="Calibri"/>
                <a:cs typeface="Calibri"/>
              </a:rPr>
              <a:t> </a:t>
            </a:r>
            <a:r>
              <a:rPr dirty="0" sz="1500" spc="-25">
                <a:latin typeface="Calibri"/>
                <a:cs typeface="Calibri"/>
              </a:rPr>
              <a:t>of </a:t>
            </a:r>
            <a:r>
              <a:rPr dirty="0" sz="1500">
                <a:latin typeface="Calibri"/>
                <a:cs typeface="Calibri"/>
              </a:rPr>
              <a:t>protein</a:t>
            </a:r>
            <a:r>
              <a:rPr dirty="0" sz="1500" spc="185">
                <a:latin typeface="Calibri"/>
                <a:cs typeface="Calibri"/>
              </a:rPr>
              <a:t> </a:t>
            </a:r>
            <a:r>
              <a:rPr dirty="0" sz="1500">
                <a:latin typeface="Calibri"/>
                <a:cs typeface="Calibri"/>
              </a:rPr>
              <a:t>called</a:t>
            </a:r>
            <a:r>
              <a:rPr dirty="0" sz="1500" spc="170">
                <a:latin typeface="Calibri"/>
                <a:cs typeface="Calibri"/>
              </a:rPr>
              <a:t> </a:t>
            </a:r>
            <a:r>
              <a:rPr dirty="0" sz="1500">
                <a:latin typeface="Calibri"/>
                <a:cs typeface="Calibri"/>
              </a:rPr>
              <a:t>alpha-synuclein</a:t>
            </a:r>
            <a:r>
              <a:rPr dirty="0" sz="1500" spc="170">
                <a:latin typeface="Calibri"/>
                <a:cs typeface="Calibri"/>
              </a:rPr>
              <a:t> </a:t>
            </a:r>
            <a:r>
              <a:rPr dirty="0" sz="1500">
                <a:latin typeface="Calibri"/>
                <a:cs typeface="Calibri"/>
              </a:rPr>
              <a:t>inside</a:t>
            </a:r>
            <a:r>
              <a:rPr dirty="0" sz="1500" spc="195">
                <a:latin typeface="Calibri"/>
                <a:cs typeface="Calibri"/>
              </a:rPr>
              <a:t> </a:t>
            </a:r>
            <a:r>
              <a:rPr dirty="0" sz="1500" spc="-25">
                <a:latin typeface="Calibri"/>
                <a:cs typeface="Calibri"/>
              </a:rPr>
              <a:t>of </a:t>
            </a:r>
            <a:r>
              <a:rPr dirty="0" sz="1500">
                <a:latin typeface="Calibri"/>
                <a:cs typeface="Calibri"/>
              </a:rPr>
              <a:t>the</a:t>
            </a:r>
            <a:r>
              <a:rPr dirty="0" sz="1500" spc="45">
                <a:latin typeface="Calibri"/>
                <a:cs typeface="Calibri"/>
              </a:rPr>
              <a:t> </a:t>
            </a:r>
            <a:r>
              <a:rPr dirty="0" sz="1500">
                <a:latin typeface="Calibri"/>
                <a:cs typeface="Calibri"/>
              </a:rPr>
              <a:t>brain’s</a:t>
            </a:r>
            <a:r>
              <a:rPr dirty="0" sz="1500" spc="40">
                <a:latin typeface="Calibri"/>
                <a:cs typeface="Calibri"/>
              </a:rPr>
              <a:t> </a:t>
            </a:r>
            <a:r>
              <a:rPr dirty="0" sz="1500">
                <a:latin typeface="Calibri"/>
                <a:cs typeface="Calibri"/>
              </a:rPr>
              <a:t>nerve</a:t>
            </a:r>
            <a:r>
              <a:rPr dirty="0" sz="1500" spc="75">
                <a:latin typeface="Calibri"/>
                <a:cs typeface="Calibri"/>
              </a:rPr>
              <a:t> </a:t>
            </a:r>
            <a:r>
              <a:rPr dirty="0" sz="1500">
                <a:latin typeface="Calibri"/>
                <a:cs typeface="Calibri"/>
              </a:rPr>
              <a:t>cells</a:t>
            </a:r>
            <a:r>
              <a:rPr dirty="0" sz="1500" spc="60">
                <a:latin typeface="Calibri"/>
                <a:cs typeface="Calibri"/>
              </a:rPr>
              <a:t> </a:t>
            </a:r>
            <a:r>
              <a:rPr dirty="0" sz="1500">
                <a:latin typeface="Calibri"/>
                <a:cs typeface="Calibri"/>
              </a:rPr>
              <a:t>and</a:t>
            </a:r>
            <a:r>
              <a:rPr dirty="0" sz="1500" spc="40">
                <a:latin typeface="Calibri"/>
                <a:cs typeface="Calibri"/>
              </a:rPr>
              <a:t> </a:t>
            </a:r>
            <a:r>
              <a:rPr dirty="0" sz="1500" spc="-10">
                <a:latin typeface="Calibri"/>
                <a:cs typeface="Calibri"/>
              </a:rPr>
              <a:t>shares </a:t>
            </a:r>
            <a:r>
              <a:rPr dirty="0" sz="1500">
                <a:latin typeface="Calibri"/>
                <a:cs typeface="Calibri"/>
              </a:rPr>
              <a:t>similarities</a:t>
            </a:r>
            <a:r>
              <a:rPr dirty="0" sz="1500" spc="170">
                <a:latin typeface="Calibri"/>
                <a:cs typeface="Calibri"/>
              </a:rPr>
              <a:t> </a:t>
            </a:r>
            <a:r>
              <a:rPr dirty="0" sz="1500">
                <a:latin typeface="Calibri"/>
                <a:cs typeface="Calibri"/>
              </a:rPr>
              <a:t>with</a:t>
            </a:r>
            <a:r>
              <a:rPr dirty="0" sz="1500" spc="140">
                <a:latin typeface="Calibri"/>
                <a:cs typeface="Calibri"/>
              </a:rPr>
              <a:t> </a:t>
            </a:r>
            <a:r>
              <a:rPr dirty="0" sz="1500">
                <a:latin typeface="Calibri"/>
                <a:cs typeface="Calibri"/>
              </a:rPr>
              <a:t>Parkinson’s</a:t>
            </a:r>
            <a:r>
              <a:rPr dirty="0" sz="1500" spc="175">
                <a:latin typeface="Calibri"/>
                <a:cs typeface="Calibri"/>
              </a:rPr>
              <a:t> </a:t>
            </a:r>
            <a:r>
              <a:rPr dirty="0" sz="1500" spc="-10">
                <a:latin typeface="Calibri"/>
                <a:cs typeface="Calibri"/>
              </a:rPr>
              <a:t>disease.</a:t>
            </a:r>
            <a:endParaRPr sz="1500">
              <a:latin typeface="Calibri"/>
              <a:cs typeface="Calibri"/>
            </a:endParaRPr>
          </a:p>
        </p:txBody>
      </p:sp>
      <p:sp>
        <p:nvSpPr>
          <p:cNvPr id="13" name="object 13" descr=""/>
          <p:cNvSpPr txBox="1"/>
          <p:nvPr/>
        </p:nvSpPr>
        <p:spPr>
          <a:xfrm>
            <a:off x="7944496" y="4386615"/>
            <a:ext cx="3314700" cy="223393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3970">
              <a:lnSpc>
                <a:spcPct val="100000"/>
              </a:lnSpc>
              <a:spcBef>
                <a:spcPts val="95"/>
              </a:spcBef>
            </a:pPr>
            <a:r>
              <a:rPr dirty="0" sz="1600" b="1">
                <a:solidFill>
                  <a:srgbClr val="43AD4A"/>
                </a:solidFill>
                <a:latin typeface="Trebuchet MS"/>
                <a:cs typeface="Trebuchet MS"/>
              </a:rPr>
              <a:t>Parkinson’s</a:t>
            </a:r>
            <a:r>
              <a:rPr dirty="0" sz="1600" spc="114" b="1">
                <a:solidFill>
                  <a:srgbClr val="43AD4A"/>
                </a:solidFill>
                <a:latin typeface="Trebuchet MS"/>
                <a:cs typeface="Trebuchet MS"/>
              </a:rPr>
              <a:t> </a:t>
            </a:r>
            <a:r>
              <a:rPr dirty="0" sz="1600" spc="-10" b="1">
                <a:solidFill>
                  <a:srgbClr val="43AD4A"/>
                </a:solidFill>
                <a:latin typeface="Trebuchet MS"/>
                <a:cs typeface="Trebuchet MS"/>
              </a:rPr>
              <a:t>Dementia</a:t>
            </a:r>
            <a:endParaRPr sz="1600">
              <a:latin typeface="Trebuchet MS"/>
              <a:cs typeface="Trebuchet MS"/>
            </a:endParaRPr>
          </a:p>
          <a:p>
            <a:pPr marL="12700" marR="5080">
              <a:lnSpc>
                <a:spcPct val="114999"/>
              </a:lnSpc>
              <a:spcBef>
                <a:spcPts val="980"/>
              </a:spcBef>
            </a:pPr>
            <a:r>
              <a:rPr dirty="0" sz="1500">
                <a:latin typeface="Calibri"/>
                <a:cs typeface="Calibri"/>
              </a:rPr>
              <a:t>Parkinson’s</a:t>
            </a:r>
            <a:r>
              <a:rPr dirty="0" sz="1500" spc="95">
                <a:latin typeface="Calibri"/>
                <a:cs typeface="Calibri"/>
              </a:rPr>
              <a:t> </a:t>
            </a:r>
            <a:r>
              <a:rPr dirty="0" sz="1500">
                <a:latin typeface="Calibri"/>
                <a:cs typeface="Calibri"/>
              </a:rPr>
              <a:t>disease</a:t>
            </a:r>
            <a:r>
              <a:rPr dirty="0" sz="1500" spc="125">
                <a:latin typeface="Calibri"/>
                <a:cs typeface="Calibri"/>
              </a:rPr>
              <a:t> </a:t>
            </a:r>
            <a:r>
              <a:rPr dirty="0" sz="1500">
                <a:latin typeface="Calibri"/>
                <a:cs typeface="Calibri"/>
              </a:rPr>
              <a:t>dementia</a:t>
            </a:r>
            <a:r>
              <a:rPr dirty="0" sz="1500" spc="120">
                <a:latin typeface="Calibri"/>
                <a:cs typeface="Calibri"/>
              </a:rPr>
              <a:t> </a:t>
            </a:r>
            <a:r>
              <a:rPr dirty="0" sz="1500">
                <a:latin typeface="Calibri"/>
                <a:cs typeface="Calibri"/>
              </a:rPr>
              <a:t>is</a:t>
            </a:r>
            <a:r>
              <a:rPr dirty="0" sz="1500" spc="100">
                <a:latin typeface="Calibri"/>
                <a:cs typeface="Calibri"/>
              </a:rPr>
              <a:t> </a:t>
            </a:r>
            <a:r>
              <a:rPr dirty="0" sz="1500">
                <a:latin typeface="Calibri"/>
                <a:cs typeface="Calibri"/>
              </a:rPr>
              <a:t>a</a:t>
            </a:r>
            <a:r>
              <a:rPr dirty="0" sz="1500" spc="70">
                <a:latin typeface="Calibri"/>
                <a:cs typeface="Calibri"/>
              </a:rPr>
              <a:t> </a:t>
            </a:r>
            <a:r>
              <a:rPr dirty="0" sz="1500" spc="-10">
                <a:latin typeface="Calibri"/>
                <a:cs typeface="Calibri"/>
              </a:rPr>
              <a:t>decline </a:t>
            </a:r>
            <a:r>
              <a:rPr dirty="0" sz="1500">
                <a:latin typeface="Calibri"/>
                <a:cs typeface="Calibri"/>
              </a:rPr>
              <a:t>in</a:t>
            </a:r>
            <a:r>
              <a:rPr dirty="0" sz="1500" spc="105">
                <a:latin typeface="Calibri"/>
                <a:cs typeface="Calibri"/>
              </a:rPr>
              <a:t> </a:t>
            </a:r>
            <a:r>
              <a:rPr dirty="0" sz="1500">
                <a:latin typeface="Calibri"/>
                <a:cs typeface="Calibri"/>
              </a:rPr>
              <a:t>thinking</a:t>
            </a:r>
            <a:r>
              <a:rPr dirty="0" sz="1500" spc="120">
                <a:latin typeface="Calibri"/>
                <a:cs typeface="Calibri"/>
              </a:rPr>
              <a:t> </a:t>
            </a:r>
            <a:r>
              <a:rPr dirty="0" sz="1500">
                <a:latin typeface="Calibri"/>
                <a:cs typeface="Calibri"/>
              </a:rPr>
              <a:t>and</a:t>
            </a:r>
            <a:r>
              <a:rPr dirty="0" sz="1500" spc="110">
                <a:latin typeface="Calibri"/>
                <a:cs typeface="Calibri"/>
              </a:rPr>
              <a:t> </a:t>
            </a:r>
            <a:r>
              <a:rPr dirty="0" sz="1500">
                <a:latin typeface="Calibri"/>
                <a:cs typeface="Calibri"/>
              </a:rPr>
              <a:t>reasoning</a:t>
            </a:r>
            <a:r>
              <a:rPr dirty="0" sz="1500" spc="130">
                <a:latin typeface="Calibri"/>
                <a:cs typeface="Calibri"/>
              </a:rPr>
              <a:t> </a:t>
            </a:r>
            <a:r>
              <a:rPr dirty="0" sz="1500">
                <a:latin typeface="Calibri"/>
                <a:cs typeface="Calibri"/>
              </a:rPr>
              <a:t>skills</a:t>
            </a:r>
            <a:r>
              <a:rPr dirty="0" sz="1500" spc="110">
                <a:latin typeface="Calibri"/>
                <a:cs typeface="Calibri"/>
              </a:rPr>
              <a:t> </a:t>
            </a:r>
            <a:r>
              <a:rPr dirty="0" sz="1500" spc="-20">
                <a:latin typeface="Calibri"/>
                <a:cs typeface="Calibri"/>
              </a:rPr>
              <a:t>that </a:t>
            </a:r>
            <a:r>
              <a:rPr dirty="0" sz="1500">
                <a:latin typeface="Calibri"/>
                <a:cs typeface="Calibri"/>
              </a:rPr>
              <a:t>develops</a:t>
            </a:r>
            <a:r>
              <a:rPr dirty="0" sz="1500" spc="105">
                <a:latin typeface="Calibri"/>
                <a:cs typeface="Calibri"/>
              </a:rPr>
              <a:t> </a:t>
            </a:r>
            <a:r>
              <a:rPr dirty="0" sz="1500">
                <a:latin typeface="Calibri"/>
                <a:cs typeface="Calibri"/>
              </a:rPr>
              <a:t>in</a:t>
            </a:r>
            <a:r>
              <a:rPr dirty="0" sz="1500" spc="75">
                <a:latin typeface="Calibri"/>
                <a:cs typeface="Calibri"/>
              </a:rPr>
              <a:t> </a:t>
            </a:r>
            <a:r>
              <a:rPr dirty="0" sz="1500">
                <a:latin typeface="Calibri"/>
                <a:cs typeface="Calibri"/>
              </a:rPr>
              <a:t>some</a:t>
            </a:r>
            <a:r>
              <a:rPr dirty="0" sz="1500" spc="45">
                <a:latin typeface="Calibri"/>
                <a:cs typeface="Calibri"/>
              </a:rPr>
              <a:t> </a:t>
            </a:r>
            <a:r>
              <a:rPr dirty="0" sz="1500">
                <a:latin typeface="Calibri"/>
                <a:cs typeface="Calibri"/>
              </a:rPr>
              <a:t>people</a:t>
            </a:r>
            <a:r>
              <a:rPr dirty="0" sz="1500" spc="110">
                <a:latin typeface="Calibri"/>
                <a:cs typeface="Calibri"/>
              </a:rPr>
              <a:t> </a:t>
            </a:r>
            <a:r>
              <a:rPr dirty="0" sz="1500">
                <a:latin typeface="Calibri"/>
                <a:cs typeface="Calibri"/>
              </a:rPr>
              <a:t>living</a:t>
            </a:r>
            <a:r>
              <a:rPr dirty="0" sz="1500" spc="80">
                <a:latin typeface="Calibri"/>
                <a:cs typeface="Calibri"/>
              </a:rPr>
              <a:t> </a:t>
            </a:r>
            <a:r>
              <a:rPr dirty="0" sz="1500" spc="-20">
                <a:latin typeface="Calibri"/>
                <a:cs typeface="Calibri"/>
              </a:rPr>
              <a:t>with </a:t>
            </a:r>
            <a:r>
              <a:rPr dirty="0" sz="1500">
                <a:latin typeface="Calibri"/>
                <a:cs typeface="Calibri"/>
              </a:rPr>
              <a:t>Parkinson’s.</a:t>
            </a:r>
            <a:r>
              <a:rPr dirty="0" sz="1500" spc="140">
                <a:latin typeface="Calibri"/>
                <a:cs typeface="Calibri"/>
              </a:rPr>
              <a:t> </a:t>
            </a:r>
            <a:r>
              <a:rPr dirty="0" sz="1500">
                <a:latin typeface="Calibri"/>
                <a:cs typeface="Calibri"/>
              </a:rPr>
              <a:t>As</a:t>
            </a:r>
            <a:r>
              <a:rPr dirty="0" sz="1500" spc="85">
                <a:latin typeface="Calibri"/>
                <a:cs typeface="Calibri"/>
              </a:rPr>
              <a:t> </a:t>
            </a:r>
            <a:r>
              <a:rPr dirty="0" sz="1500">
                <a:latin typeface="Calibri"/>
                <a:cs typeface="Calibri"/>
              </a:rPr>
              <a:t>brain</a:t>
            </a:r>
            <a:r>
              <a:rPr dirty="0" sz="1500" spc="120">
                <a:latin typeface="Calibri"/>
                <a:cs typeface="Calibri"/>
              </a:rPr>
              <a:t> </a:t>
            </a:r>
            <a:r>
              <a:rPr dirty="0" sz="1500">
                <a:latin typeface="Calibri"/>
                <a:cs typeface="Calibri"/>
              </a:rPr>
              <a:t>changes</a:t>
            </a:r>
            <a:r>
              <a:rPr dirty="0" sz="1500" spc="120">
                <a:latin typeface="Calibri"/>
                <a:cs typeface="Calibri"/>
              </a:rPr>
              <a:t> </a:t>
            </a:r>
            <a:r>
              <a:rPr dirty="0" sz="1500">
                <a:latin typeface="Calibri"/>
                <a:cs typeface="Calibri"/>
              </a:rPr>
              <a:t>caused</a:t>
            </a:r>
            <a:r>
              <a:rPr dirty="0" sz="1500" spc="125">
                <a:latin typeface="Calibri"/>
                <a:cs typeface="Calibri"/>
              </a:rPr>
              <a:t> </a:t>
            </a:r>
            <a:r>
              <a:rPr dirty="0" sz="1500" spc="-25">
                <a:latin typeface="Calibri"/>
                <a:cs typeface="Calibri"/>
              </a:rPr>
              <a:t>by </a:t>
            </a:r>
            <a:r>
              <a:rPr dirty="0" sz="1500">
                <a:latin typeface="Calibri"/>
                <a:cs typeface="Calibri"/>
              </a:rPr>
              <a:t>Parkinson’s</a:t>
            </a:r>
            <a:r>
              <a:rPr dirty="0" sz="1500" spc="130">
                <a:latin typeface="Calibri"/>
                <a:cs typeface="Calibri"/>
              </a:rPr>
              <a:t> </a:t>
            </a:r>
            <a:r>
              <a:rPr dirty="0" sz="1500">
                <a:latin typeface="Calibri"/>
                <a:cs typeface="Calibri"/>
              </a:rPr>
              <a:t>gradually</a:t>
            </a:r>
            <a:r>
              <a:rPr dirty="0" sz="1500" spc="135">
                <a:latin typeface="Calibri"/>
                <a:cs typeface="Calibri"/>
              </a:rPr>
              <a:t> </a:t>
            </a:r>
            <a:r>
              <a:rPr dirty="0" sz="1500">
                <a:latin typeface="Calibri"/>
                <a:cs typeface="Calibri"/>
              </a:rPr>
              <a:t>spread,</a:t>
            </a:r>
            <a:r>
              <a:rPr dirty="0" sz="1500" spc="185">
                <a:latin typeface="Calibri"/>
                <a:cs typeface="Calibri"/>
              </a:rPr>
              <a:t> </a:t>
            </a:r>
            <a:r>
              <a:rPr dirty="0" sz="1500">
                <a:latin typeface="Calibri"/>
                <a:cs typeface="Calibri"/>
              </a:rPr>
              <a:t>the</a:t>
            </a:r>
            <a:r>
              <a:rPr dirty="0" sz="1500" spc="140">
                <a:latin typeface="Calibri"/>
                <a:cs typeface="Calibri"/>
              </a:rPr>
              <a:t> </a:t>
            </a:r>
            <a:r>
              <a:rPr dirty="0" sz="1500" spc="-10">
                <a:latin typeface="Calibri"/>
                <a:cs typeface="Calibri"/>
              </a:rPr>
              <a:t>person </a:t>
            </a:r>
            <a:r>
              <a:rPr dirty="0" sz="1500">
                <a:latin typeface="Calibri"/>
                <a:cs typeface="Calibri"/>
              </a:rPr>
              <a:t>may</a:t>
            </a:r>
            <a:r>
              <a:rPr dirty="0" sz="1500" spc="40">
                <a:latin typeface="Calibri"/>
                <a:cs typeface="Calibri"/>
              </a:rPr>
              <a:t> </a:t>
            </a:r>
            <a:r>
              <a:rPr dirty="0" sz="1500">
                <a:latin typeface="Calibri"/>
                <a:cs typeface="Calibri"/>
              </a:rPr>
              <a:t>also</a:t>
            </a:r>
            <a:r>
              <a:rPr dirty="0" sz="1500" spc="70">
                <a:latin typeface="Calibri"/>
                <a:cs typeface="Calibri"/>
              </a:rPr>
              <a:t> </a:t>
            </a:r>
            <a:r>
              <a:rPr dirty="0" sz="1500">
                <a:latin typeface="Calibri"/>
                <a:cs typeface="Calibri"/>
              </a:rPr>
              <a:t>experience</a:t>
            </a:r>
            <a:r>
              <a:rPr dirty="0" sz="1500" spc="150">
                <a:latin typeface="Calibri"/>
                <a:cs typeface="Calibri"/>
              </a:rPr>
              <a:t> </a:t>
            </a:r>
            <a:r>
              <a:rPr dirty="0" sz="1500">
                <a:latin typeface="Calibri"/>
                <a:cs typeface="Calibri"/>
              </a:rPr>
              <a:t>changes</a:t>
            </a:r>
            <a:r>
              <a:rPr dirty="0" sz="1500" spc="65">
                <a:latin typeface="Calibri"/>
                <a:cs typeface="Calibri"/>
              </a:rPr>
              <a:t> </a:t>
            </a:r>
            <a:r>
              <a:rPr dirty="0" sz="1500">
                <a:latin typeface="Calibri"/>
                <a:cs typeface="Calibri"/>
              </a:rPr>
              <a:t>in</a:t>
            </a:r>
            <a:r>
              <a:rPr dirty="0" sz="1500" spc="75">
                <a:latin typeface="Calibri"/>
                <a:cs typeface="Calibri"/>
              </a:rPr>
              <a:t> </a:t>
            </a:r>
            <a:r>
              <a:rPr dirty="0" sz="1500" spc="-10">
                <a:latin typeface="Calibri"/>
                <a:cs typeface="Calibri"/>
              </a:rPr>
              <a:t>mental </a:t>
            </a:r>
            <a:r>
              <a:rPr dirty="0" sz="1500">
                <a:latin typeface="Calibri"/>
                <a:cs typeface="Calibri"/>
              </a:rPr>
              <a:t>functions,</a:t>
            </a:r>
            <a:r>
              <a:rPr dirty="0" sz="1500" spc="185">
                <a:latin typeface="Calibri"/>
                <a:cs typeface="Calibri"/>
              </a:rPr>
              <a:t> </a:t>
            </a:r>
            <a:r>
              <a:rPr dirty="0" sz="1500">
                <a:latin typeface="Calibri"/>
                <a:cs typeface="Calibri"/>
              </a:rPr>
              <a:t>including</a:t>
            </a:r>
            <a:r>
              <a:rPr dirty="0" sz="1500" spc="215">
                <a:latin typeface="Calibri"/>
                <a:cs typeface="Calibri"/>
              </a:rPr>
              <a:t> </a:t>
            </a:r>
            <a:r>
              <a:rPr dirty="0" sz="1500" spc="-10">
                <a:latin typeface="Calibri"/>
                <a:cs typeface="Calibri"/>
              </a:rPr>
              <a:t>memory</a:t>
            </a:r>
            <a:r>
              <a:rPr dirty="0" sz="1500" spc="-10">
                <a:latin typeface="Arial"/>
                <a:cs typeface="Arial"/>
              </a:rPr>
              <a:t>.</a:t>
            </a:r>
            <a:endParaRPr sz="1500">
              <a:latin typeface="Arial"/>
              <a:cs typeface="Arial"/>
            </a:endParaRPr>
          </a:p>
        </p:txBody>
      </p:sp>
      <p:sp>
        <p:nvSpPr>
          <p:cNvPr id="14" name="object 14"/>
          <p:cNvSpPr txBox="1">
            <a:spLocks noGrp="1"/>
          </p:cNvSpPr>
          <p:nvPr>
            <p:ph type="title"/>
          </p:nvPr>
        </p:nvSpPr>
        <p:spPr>
          <a:xfrm>
            <a:off x="3478340" y="389365"/>
            <a:ext cx="5233670" cy="71120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pc="145"/>
              <a:t>Types</a:t>
            </a:r>
            <a:r>
              <a:rPr dirty="0" spc="-310"/>
              <a:t> </a:t>
            </a:r>
            <a:r>
              <a:rPr dirty="0" spc="125"/>
              <a:t>of</a:t>
            </a:r>
            <a:r>
              <a:rPr dirty="0" spc="-285"/>
              <a:t> </a:t>
            </a:r>
            <a:r>
              <a:rPr dirty="0" spc="125"/>
              <a:t>Dementia</a:t>
            </a:r>
          </a:p>
        </p:txBody>
      </p:sp>
      <p:pic>
        <p:nvPicPr>
          <p:cNvPr id="15" name="object 15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1358371" y="6024371"/>
            <a:ext cx="682751" cy="682751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 txBox="1"/>
          <p:nvPr/>
        </p:nvSpPr>
        <p:spPr>
          <a:xfrm>
            <a:off x="6254058" y="2687981"/>
            <a:ext cx="4984115" cy="3302000"/>
          </a:xfrm>
          <a:prstGeom prst="rect">
            <a:avLst/>
          </a:prstGeom>
        </p:spPr>
        <p:txBody>
          <a:bodyPr wrap="square" lIns="0" tIns="11430" rIns="0" bIns="0" rtlCol="0" vert="horz">
            <a:spAutoFit/>
          </a:bodyPr>
          <a:lstStyle/>
          <a:p>
            <a:pPr algn="just" marL="12700" marR="83185">
              <a:lnSpc>
                <a:spcPct val="114999"/>
              </a:lnSpc>
              <a:spcBef>
                <a:spcPts val="90"/>
              </a:spcBef>
            </a:pPr>
            <a:r>
              <a:rPr dirty="0" sz="1700">
                <a:latin typeface="Calibri"/>
                <a:cs typeface="Calibri"/>
              </a:rPr>
              <a:t>About</a:t>
            </a:r>
            <a:r>
              <a:rPr dirty="0" sz="1700" spc="25">
                <a:latin typeface="Calibri"/>
                <a:cs typeface="Calibri"/>
              </a:rPr>
              <a:t> </a:t>
            </a:r>
            <a:r>
              <a:rPr dirty="0" sz="1700" spc="80">
                <a:latin typeface="Calibri"/>
                <a:cs typeface="Calibri"/>
              </a:rPr>
              <a:t>3%</a:t>
            </a:r>
            <a:r>
              <a:rPr dirty="0" sz="1700" spc="50">
                <a:latin typeface="Calibri"/>
                <a:cs typeface="Calibri"/>
              </a:rPr>
              <a:t> </a:t>
            </a:r>
            <a:r>
              <a:rPr dirty="0" sz="1700">
                <a:latin typeface="Calibri"/>
                <a:cs typeface="Calibri"/>
              </a:rPr>
              <a:t>of</a:t>
            </a:r>
            <a:r>
              <a:rPr dirty="0" sz="1700" spc="55">
                <a:latin typeface="Calibri"/>
                <a:cs typeface="Calibri"/>
              </a:rPr>
              <a:t> </a:t>
            </a:r>
            <a:r>
              <a:rPr dirty="0" sz="1700">
                <a:latin typeface="Calibri"/>
                <a:cs typeface="Calibri"/>
              </a:rPr>
              <a:t>all</a:t>
            </a:r>
            <a:r>
              <a:rPr dirty="0" sz="1700" spc="65">
                <a:latin typeface="Calibri"/>
                <a:cs typeface="Calibri"/>
              </a:rPr>
              <a:t> </a:t>
            </a:r>
            <a:r>
              <a:rPr dirty="0" sz="1700">
                <a:latin typeface="Calibri"/>
                <a:cs typeface="Calibri"/>
              </a:rPr>
              <a:t>people</a:t>
            </a:r>
            <a:r>
              <a:rPr dirty="0" sz="1700" spc="10">
                <a:latin typeface="Calibri"/>
                <a:cs typeface="Calibri"/>
              </a:rPr>
              <a:t> </a:t>
            </a:r>
            <a:r>
              <a:rPr dirty="0" sz="1700">
                <a:latin typeface="Calibri"/>
                <a:cs typeface="Calibri"/>
              </a:rPr>
              <a:t>living</a:t>
            </a:r>
            <a:r>
              <a:rPr dirty="0" sz="1700" spc="35">
                <a:latin typeface="Calibri"/>
                <a:cs typeface="Calibri"/>
              </a:rPr>
              <a:t> </a:t>
            </a:r>
            <a:r>
              <a:rPr dirty="0" sz="1700">
                <a:latin typeface="Calibri"/>
                <a:cs typeface="Calibri"/>
              </a:rPr>
              <a:t>with</a:t>
            </a:r>
            <a:r>
              <a:rPr dirty="0" sz="1700" spc="40">
                <a:latin typeface="Calibri"/>
                <a:cs typeface="Calibri"/>
              </a:rPr>
              <a:t> </a:t>
            </a:r>
            <a:r>
              <a:rPr dirty="0" sz="1700">
                <a:latin typeface="Calibri"/>
                <a:cs typeface="Calibri"/>
              </a:rPr>
              <a:t>dementia</a:t>
            </a:r>
            <a:r>
              <a:rPr dirty="0" sz="1700" spc="10">
                <a:latin typeface="Calibri"/>
                <a:cs typeface="Calibri"/>
              </a:rPr>
              <a:t> </a:t>
            </a:r>
            <a:r>
              <a:rPr dirty="0" sz="1700">
                <a:latin typeface="Calibri"/>
                <a:cs typeface="Calibri"/>
              </a:rPr>
              <a:t>in</a:t>
            </a:r>
            <a:r>
              <a:rPr dirty="0" sz="1700" spc="25">
                <a:latin typeface="Calibri"/>
                <a:cs typeface="Calibri"/>
              </a:rPr>
              <a:t> </a:t>
            </a:r>
            <a:r>
              <a:rPr dirty="0" sz="1700" spc="-10">
                <a:latin typeface="Calibri"/>
                <a:cs typeface="Calibri"/>
              </a:rPr>
              <a:t>Canada </a:t>
            </a:r>
            <a:r>
              <a:rPr dirty="0" sz="1700">
                <a:latin typeface="Calibri"/>
                <a:cs typeface="Calibri"/>
              </a:rPr>
              <a:t>are</a:t>
            </a:r>
            <a:r>
              <a:rPr dirty="0" sz="1700" spc="45">
                <a:latin typeface="Calibri"/>
                <a:cs typeface="Calibri"/>
              </a:rPr>
              <a:t> </a:t>
            </a:r>
            <a:r>
              <a:rPr dirty="0" sz="1700">
                <a:latin typeface="Calibri"/>
                <a:cs typeface="Calibri"/>
              </a:rPr>
              <a:t>younger</a:t>
            </a:r>
            <a:r>
              <a:rPr dirty="0" sz="1700" spc="35">
                <a:latin typeface="Calibri"/>
                <a:cs typeface="Calibri"/>
              </a:rPr>
              <a:t> </a:t>
            </a:r>
            <a:r>
              <a:rPr dirty="0" sz="1700">
                <a:latin typeface="Calibri"/>
                <a:cs typeface="Calibri"/>
              </a:rPr>
              <a:t>than</a:t>
            </a:r>
            <a:r>
              <a:rPr dirty="0" sz="1700" spc="60">
                <a:latin typeface="Calibri"/>
                <a:cs typeface="Calibri"/>
              </a:rPr>
              <a:t> </a:t>
            </a:r>
            <a:r>
              <a:rPr dirty="0" sz="1700">
                <a:latin typeface="Calibri"/>
                <a:cs typeface="Calibri"/>
              </a:rPr>
              <a:t>age</a:t>
            </a:r>
            <a:r>
              <a:rPr dirty="0" sz="1700" spc="30">
                <a:latin typeface="Calibri"/>
                <a:cs typeface="Calibri"/>
              </a:rPr>
              <a:t> </a:t>
            </a:r>
            <a:r>
              <a:rPr dirty="0" sz="1700">
                <a:latin typeface="Calibri"/>
                <a:cs typeface="Calibri"/>
              </a:rPr>
              <a:t>65.</a:t>
            </a:r>
            <a:r>
              <a:rPr dirty="0" sz="1700" spc="45">
                <a:latin typeface="Calibri"/>
                <a:cs typeface="Calibri"/>
              </a:rPr>
              <a:t> </a:t>
            </a:r>
            <a:r>
              <a:rPr dirty="0" sz="1700">
                <a:latin typeface="Calibri"/>
                <a:cs typeface="Calibri"/>
              </a:rPr>
              <a:t>This</a:t>
            </a:r>
            <a:r>
              <a:rPr dirty="0" sz="1700" spc="50">
                <a:latin typeface="Calibri"/>
                <a:cs typeface="Calibri"/>
              </a:rPr>
              <a:t> </a:t>
            </a:r>
            <a:r>
              <a:rPr dirty="0" sz="1700">
                <a:latin typeface="Calibri"/>
                <a:cs typeface="Calibri"/>
              </a:rPr>
              <a:t>is</a:t>
            </a:r>
            <a:r>
              <a:rPr dirty="0" sz="1700" spc="45">
                <a:latin typeface="Calibri"/>
                <a:cs typeface="Calibri"/>
              </a:rPr>
              <a:t> </a:t>
            </a:r>
            <a:r>
              <a:rPr dirty="0" sz="1700">
                <a:latin typeface="Calibri"/>
                <a:cs typeface="Calibri"/>
              </a:rPr>
              <a:t>known</a:t>
            </a:r>
            <a:r>
              <a:rPr dirty="0" sz="1700" spc="40">
                <a:latin typeface="Calibri"/>
                <a:cs typeface="Calibri"/>
              </a:rPr>
              <a:t> </a:t>
            </a:r>
            <a:r>
              <a:rPr dirty="0" sz="1700">
                <a:latin typeface="Calibri"/>
                <a:cs typeface="Calibri"/>
              </a:rPr>
              <a:t>as</a:t>
            </a:r>
            <a:r>
              <a:rPr dirty="0" sz="1700" spc="50">
                <a:latin typeface="Calibri"/>
                <a:cs typeface="Calibri"/>
              </a:rPr>
              <a:t> </a:t>
            </a:r>
            <a:r>
              <a:rPr dirty="0" sz="1700">
                <a:latin typeface="Calibri"/>
                <a:cs typeface="Calibri"/>
              </a:rPr>
              <a:t>young</a:t>
            </a:r>
            <a:r>
              <a:rPr dirty="0" sz="1700" spc="60">
                <a:latin typeface="Calibri"/>
                <a:cs typeface="Calibri"/>
              </a:rPr>
              <a:t> </a:t>
            </a:r>
            <a:r>
              <a:rPr dirty="0" sz="1700" spc="-10">
                <a:latin typeface="Calibri"/>
                <a:cs typeface="Calibri"/>
              </a:rPr>
              <a:t>onset dementia.</a:t>
            </a:r>
            <a:endParaRPr sz="17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275"/>
              </a:spcBef>
            </a:pPr>
            <a:endParaRPr sz="1700">
              <a:latin typeface="Calibri"/>
              <a:cs typeface="Calibri"/>
            </a:endParaRPr>
          </a:p>
          <a:p>
            <a:pPr marL="285115" marR="5080" indent="-153035">
              <a:lnSpc>
                <a:spcPct val="114900"/>
              </a:lnSpc>
              <a:buFont typeface="Arial"/>
              <a:buChar char="●"/>
              <a:tabLst>
                <a:tab pos="286385" algn="l"/>
              </a:tabLst>
            </a:pPr>
            <a:r>
              <a:rPr dirty="0" sz="1700">
                <a:latin typeface="Calibri"/>
                <a:cs typeface="Calibri"/>
              </a:rPr>
              <a:t>Young</a:t>
            </a:r>
            <a:r>
              <a:rPr dirty="0" sz="1700" spc="5">
                <a:latin typeface="Calibri"/>
                <a:cs typeface="Calibri"/>
              </a:rPr>
              <a:t> </a:t>
            </a:r>
            <a:r>
              <a:rPr dirty="0" sz="1700">
                <a:latin typeface="Calibri"/>
                <a:cs typeface="Calibri"/>
              </a:rPr>
              <a:t>onset</a:t>
            </a:r>
            <a:r>
              <a:rPr dirty="0" sz="1700" spc="5">
                <a:latin typeface="Calibri"/>
                <a:cs typeface="Calibri"/>
              </a:rPr>
              <a:t> </a:t>
            </a:r>
            <a:r>
              <a:rPr dirty="0" sz="1700">
                <a:latin typeface="Calibri"/>
                <a:cs typeface="Calibri"/>
              </a:rPr>
              <a:t>is</a:t>
            </a:r>
            <a:r>
              <a:rPr dirty="0" sz="1700" spc="15">
                <a:latin typeface="Calibri"/>
                <a:cs typeface="Calibri"/>
              </a:rPr>
              <a:t> </a:t>
            </a:r>
            <a:r>
              <a:rPr dirty="0" sz="1700">
                <a:latin typeface="Calibri"/>
                <a:cs typeface="Calibri"/>
              </a:rPr>
              <a:t>not a</a:t>
            </a:r>
            <a:r>
              <a:rPr dirty="0" sz="1700" spc="25">
                <a:latin typeface="Calibri"/>
                <a:cs typeface="Calibri"/>
              </a:rPr>
              <a:t> </a:t>
            </a:r>
            <a:r>
              <a:rPr dirty="0" sz="1700">
                <a:latin typeface="Calibri"/>
                <a:cs typeface="Calibri"/>
              </a:rPr>
              <a:t>type</a:t>
            </a:r>
            <a:r>
              <a:rPr dirty="0" sz="1700" spc="15">
                <a:latin typeface="Calibri"/>
                <a:cs typeface="Calibri"/>
              </a:rPr>
              <a:t> </a:t>
            </a:r>
            <a:r>
              <a:rPr dirty="0" sz="1700">
                <a:latin typeface="Calibri"/>
                <a:cs typeface="Calibri"/>
              </a:rPr>
              <a:t>of</a:t>
            </a:r>
            <a:r>
              <a:rPr dirty="0" sz="1700" spc="30">
                <a:latin typeface="Calibri"/>
                <a:cs typeface="Calibri"/>
              </a:rPr>
              <a:t> </a:t>
            </a:r>
            <a:r>
              <a:rPr dirty="0" sz="1700">
                <a:latin typeface="Calibri"/>
                <a:cs typeface="Calibri"/>
              </a:rPr>
              <a:t>dementia,</a:t>
            </a:r>
            <a:r>
              <a:rPr dirty="0" sz="1700" spc="-30">
                <a:latin typeface="Calibri"/>
                <a:cs typeface="Calibri"/>
              </a:rPr>
              <a:t> </a:t>
            </a:r>
            <a:r>
              <a:rPr dirty="0" sz="1700">
                <a:latin typeface="Calibri"/>
                <a:cs typeface="Calibri"/>
              </a:rPr>
              <a:t>it</a:t>
            </a:r>
            <a:r>
              <a:rPr dirty="0" sz="1700" spc="20">
                <a:latin typeface="Calibri"/>
                <a:cs typeface="Calibri"/>
              </a:rPr>
              <a:t> </a:t>
            </a:r>
            <a:r>
              <a:rPr dirty="0" sz="1700" spc="-10">
                <a:latin typeface="Calibri"/>
                <a:cs typeface="Calibri"/>
              </a:rPr>
              <a:t>simply </a:t>
            </a:r>
            <a:r>
              <a:rPr dirty="0" sz="1700" spc="-10">
                <a:latin typeface="Calibri"/>
                <a:cs typeface="Calibri"/>
              </a:rPr>
              <a:t>	</a:t>
            </a:r>
            <a:r>
              <a:rPr dirty="0" sz="1700">
                <a:latin typeface="Calibri"/>
                <a:cs typeface="Calibri"/>
              </a:rPr>
              <a:t>describes</a:t>
            </a:r>
            <a:r>
              <a:rPr dirty="0" sz="1700" spc="15">
                <a:latin typeface="Calibri"/>
                <a:cs typeface="Calibri"/>
              </a:rPr>
              <a:t> </a:t>
            </a:r>
            <a:r>
              <a:rPr dirty="0" sz="1700">
                <a:latin typeface="Calibri"/>
                <a:cs typeface="Calibri"/>
              </a:rPr>
              <a:t>the</a:t>
            </a:r>
            <a:r>
              <a:rPr dirty="0" sz="1700" spc="45">
                <a:latin typeface="Calibri"/>
                <a:cs typeface="Calibri"/>
              </a:rPr>
              <a:t> </a:t>
            </a:r>
            <a:r>
              <a:rPr dirty="0" sz="1700">
                <a:latin typeface="Calibri"/>
                <a:cs typeface="Calibri"/>
              </a:rPr>
              <a:t>time</a:t>
            </a:r>
            <a:r>
              <a:rPr dirty="0" sz="1700" spc="15">
                <a:latin typeface="Calibri"/>
                <a:cs typeface="Calibri"/>
              </a:rPr>
              <a:t> </a:t>
            </a:r>
            <a:r>
              <a:rPr dirty="0" sz="1700">
                <a:latin typeface="Calibri"/>
                <a:cs typeface="Calibri"/>
              </a:rPr>
              <a:t>of</a:t>
            </a:r>
            <a:r>
              <a:rPr dirty="0" sz="1700" spc="60">
                <a:latin typeface="Calibri"/>
                <a:cs typeface="Calibri"/>
              </a:rPr>
              <a:t> </a:t>
            </a:r>
            <a:r>
              <a:rPr dirty="0" sz="1700">
                <a:latin typeface="Calibri"/>
                <a:cs typeface="Calibri"/>
              </a:rPr>
              <a:t>onset</a:t>
            </a:r>
            <a:r>
              <a:rPr dirty="0" sz="1700" spc="55">
                <a:latin typeface="Calibri"/>
                <a:cs typeface="Calibri"/>
              </a:rPr>
              <a:t> </a:t>
            </a:r>
            <a:r>
              <a:rPr dirty="0" sz="1700">
                <a:latin typeface="Calibri"/>
                <a:cs typeface="Calibri"/>
              </a:rPr>
              <a:t>versus</a:t>
            </a:r>
            <a:r>
              <a:rPr dirty="0" sz="1700" spc="60">
                <a:latin typeface="Calibri"/>
                <a:cs typeface="Calibri"/>
              </a:rPr>
              <a:t> </a:t>
            </a:r>
            <a:r>
              <a:rPr dirty="0" sz="1700">
                <a:latin typeface="Calibri"/>
                <a:cs typeface="Calibri"/>
              </a:rPr>
              <a:t>typical</a:t>
            </a:r>
            <a:r>
              <a:rPr dirty="0" sz="1700" spc="35">
                <a:latin typeface="Calibri"/>
                <a:cs typeface="Calibri"/>
              </a:rPr>
              <a:t> </a:t>
            </a:r>
            <a:r>
              <a:rPr dirty="0" sz="1700">
                <a:latin typeface="Calibri"/>
                <a:cs typeface="Calibri"/>
              </a:rPr>
              <a:t>onset.</a:t>
            </a:r>
            <a:r>
              <a:rPr dirty="0" sz="1700" spc="50">
                <a:latin typeface="Calibri"/>
                <a:cs typeface="Calibri"/>
              </a:rPr>
              <a:t> </a:t>
            </a:r>
            <a:r>
              <a:rPr dirty="0" sz="1700" spc="-25">
                <a:latin typeface="Calibri"/>
                <a:cs typeface="Calibri"/>
              </a:rPr>
              <a:t>The </a:t>
            </a:r>
            <a:r>
              <a:rPr dirty="0" sz="1700" spc="-25">
                <a:latin typeface="Calibri"/>
                <a:cs typeface="Calibri"/>
              </a:rPr>
              <a:t>	</a:t>
            </a:r>
            <a:r>
              <a:rPr dirty="0" sz="1700">
                <a:latin typeface="Calibri"/>
                <a:cs typeface="Calibri"/>
              </a:rPr>
              <a:t>type</a:t>
            </a:r>
            <a:r>
              <a:rPr dirty="0" sz="1700" spc="80">
                <a:latin typeface="Calibri"/>
                <a:cs typeface="Calibri"/>
              </a:rPr>
              <a:t> </a:t>
            </a:r>
            <a:r>
              <a:rPr dirty="0" sz="1700">
                <a:latin typeface="Calibri"/>
                <a:cs typeface="Calibri"/>
              </a:rPr>
              <a:t>could</a:t>
            </a:r>
            <a:r>
              <a:rPr dirty="0" sz="1700" spc="70">
                <a:latin typeface="Calibri"/>
                <a:cs typeface="Calibri"/>
              </a:rPr>
              <a:t> </a:t>
            </a:r>
            <a:r>
              <a:rPr dirty="0" sz="1700">
                <a:latin typeface="Calibri"/>
                <a:cs typeface="Calibri"/>
              </a:rPr>
              <a:t>be</a:t>
            </a:r>
            <a:r>
              <a:rPr dirty="0" sz="1700" spc="60">
                <a:latin typeface="Calibri"/>
                <a:cs typeface="Calibri"/>
              </a:rPr>
              <a:t> </a:t>
            </a:r>
            <a:r>
              <a:rPr dirty="0" sz="1700">
                <a:latin typeface="Calibri"/>
                <a:cs typeface="Calibri"/>
              </a:rPr>
              <a:t>Alzheimer's,</a:t>
            </a:r>
            <a:r>
              <a:rPr dirty="0" sz="1700" spc="95">
                <a:latin typeface="Calibri"/>
                <a:cs typeface="Calibri"/>
              </a:rPr>
              <a:t> </a:t>
            </a:r>
            <a:r>
              <a:rPr dirty="0" sz="1700">
                <a:latin typeface="Calibri"/>
                <a:cs typeface="Calibri"/>
              </a:rPr>
              <a:t>vascular,</a:t>
            </a:r>
            <a:r>
              <a:rPr dirty="0" sz="1700" spc="114">
                <a:latin typeface="Calibri"/>
                <a:cs typeface="Calibri"/>
              </a:rPr>
              <a:t> </a:t>
            </a:r>
            <a:r>
              <a:rPr dirty="0" sz="1700">
                <a:latin typeface="Calibri"/>
                <a:cs typeface="Calibri"/>
              </a:rPr>
              <a:t>dementia</a:t>
            </a:r>
            <a:r>
              <a:rPr dirty="0" sz="1700" spc="45">
                <a:latin typeface="Calibri"/>
                <a:cs typeface="Calibri"/>
              </a:rPr>
              <a:t> </a:t>
            </a:r>
            <a:r>
              <a:rPr dirty="0" sz="1700">
                <a:latin typeface="Calibri"/>
                <a:cs typeface="Calibri"/>
              </a:rPr>
              <a:t>as</a:t>
            </a:r>
            <a:r>
              <a:rPr dirty="0" sz="1700" spc="95">
                <a:latin typeface="Calibri"/>
                <a:cs typeface="Calibri"/>
              </a:rPr>
              <a:t> </a:t>
            </a:r>
            <a:r>
              <a:rPr dirty="0" sz="1700" spc="-50">
                <a:latin typeface="Calibri"/>
                <a:cs typeface="Calibri"/>
              </a:rPr>
              <a:t>a </a:t>
            </a:r>
            <a:r>
              <a:rPr dirty="0" sz="1700" spc="-50">
                <a:latin typeface="Calibri"/>
                <a:cs typeface="Calibri"/>
              </a:rPr>
              <a:t>	</a:t>
            </a:r>
            <a:r>
              <a:rPr dirty="0" sz="1700">
                <a:latin typeface="Calibri"/>
                <a:cs typeface="Calibri"/>
              </a:rPr>
              <a:t>result</a:t>
            </a:r>
            <a:r>
              <a:rPr dirty="0" sz="1700" spc="55">
                <a:latin typeface="Calibri"/>
                <a:cs typeface="Calibri"/>
              </a:rPr>
              <a:t> </a:t>
            </a:r>
            <a:r>
              <a:rPr dirty="0" sz="1700">
                <a:latin typeface="Calibri"/>
                <a:cs typeface="Calibri"/>
              </a:rPr>
              <a:t>of</a:t>
            </a:r>
            <a:r>
              <a:rPr dirty="0" sz="1700" spc="55">
                <a:latin typeface="Calibri"/>
                <a:cs typeface="Calibri"/>
              </a:rPr>
              <a:t> </a:t>
            </a:r>
            <a:r>
              <a:rPr dirty="0" sz="1700">
                <a:latin typeface="Calibri"/>
                <a:cs typeface="Calibri"/>
              </a:rPr>
              <a:t>brain trauma,</a:t>
            </a:r>
            <a:r>
              <a:rPr dirty="0" sz="1700" spc="40">
                <a:latin typeface="Calibri"/>
                <a:cs typeface="Calibri"/>
              </a:rPr>
              <a:t> </a:t>
            </a:r>
            <a:r>
              <a:rPr dirty="0" sz="1700" spc="-20">
                <a:latin typeface="Calibri"/>
                <a:cs typeface="Calibri"/>
              </a:rPr>
              <a:t>etc.</a:t>
            </a:r>
            <a:endParaRPr sz="17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265"/>
              </a:spcBef>
            </a:pPr>
            <a:endParaRPr sz="1700">
              <a:latin typeface="Calibri"/>
              <a:cs typeface="Calibri"/>
            </a:endParaRPr>
          </a:p>
          <a:p>
            <a:pPr algn="just" marL="12700" marR="196215">
              <a:lnSpc>
                <a:spcPct val="115300"/>
              </a:lnSpc>
            </a:pPr>
            <a:r>
              <a:rPr dirty="0" sz="1700" spc="55">
                <a:latin typeface="Calibri"/>
                <a:cs typeface="Calibri"/>
              </a:rPr>
              <a:t>Since</a:t>
            </a:r>
            <a:r>
              <a:rPr dirty="0" sz="1700" spc="25">
                <a:latin typeface="Calibri"/>
                <a:cs typeface="Calibri"/>
              </a:rPr>
              <a:t> </a:t>
            </a:r>
            <a:r>
              <a:rPr dirty="0" sz="1700">
                <a:latin typeface="Calibri"/>
                <a:cs typeface="Calibri"/>
              </a:rPr>
              <a:t>dementia</a:t>
            </a:r>
            <a:r>
              <a:rPr dirty="0" sz="1700" spc="30">
                <a:latin typeface="Calibri"/>
                <a:cs typeface="Calibri"/>
              </a:rPr>
              <a:t> </a:t>
            </a:r>
            <a:r>
              <a:rPr dirty="0" sz="1700">
                <a:latin typeface="Calibri"/>
                <a:cs typeface="Calibri"/>
              </a:rPr>
              <a:t>is</a:t>
            </a:r>
            <a:r>
              <a:rPr dirty="0" sz="1700" spc="65">
                <a:latin typeface="Calibri"/>
                <a:cs typeface="Calibri"/>
              </a:rPr>
              <a:t> </a:t>
            </a:r>
            <a:r>
              <a:rPr dirty="0" sz="1700">
                <a:latin typeface="Calibri"/>
                <a:cs typeface="Calibri"/>
              </a:rPr>
              <a:t>less</a:t>
            </a:r>
            <a:r>
              <a:rPr dirty="0" sz="1700" spc="40">
                <a:latin typeface="Calibri"/>
                <a:cs typeface="Calibri"/>
              </a:rPr>
              <a:t> </a:t>
            </a:r>
            <a:r>
              <a:rPr dirty="0" sz="1700">
                <a:latin typeface="Calibri"/>
                <a:cs typeface="Calibri"/>
              </a:rPr>
              <a:t>common</a:t>
            </a:r>
            <a:r>
              <a:rPr dirty="0" sz="1700" spc="45">
                <a:latin typeface="Calibri"/>
                <a:cs typeface="Calibri"/>
              </a:rPr>
              <a:t> </a:t>
            </a:r>
            <a:r>
              <a:rPr dirty="0" sz="1700">
                <a:latin typeface="Calibri"/>
                <a:cs typeface="Calibri"/>
              </a:rPr>
              <a:t>before</a:t>
            </a:r>
            <a:r>
              <a:rPr dirty="0" sz="1700" spc="30">
                <a:latin typeface="Calibri"/>
                <a:cs typeface="Calibri"/>
              </a:rPr>
              <a:t> </a:t>
            </a:r>
            <a:r>
              <a:rPr dirty="0" sz="1700">
                <a:latin typeface="Calibri"/>
                <a:cs typeface="Calibri"/>
              </a:rPr>
              <a:t>age</a:t>
            </a:r>
            <a:r>
              <a:rPr dirty="0" sz="1700" spc="40">
                <a:latin typeface="Calibri"/>
                <a:cs typeface="Calibri"/>
              </a:rPr>
              <a:t> </a:t>
            </a:r>
            <a:r>
              <a:rPr dirty="0" sz="1700">
                <a:latin typeface="Calibri"/>
                <a:cs typeface="Calibri"/>
              </a:rPr>
              <a:t>65,</a:t>
            </a:r>
            <a:r>
              <a:rPr dirty="0" sz="1700" spc="30">
                <a:latin typeface="Calibri"/>
                <a:cs typeface="Calibri"/>
              </a:rPr>
              <a:t> </a:t>
            </a:r>
            <a:r>
              <a:rPr dirty="0" sz="1700" spc="-10">
                <a:latin typeface="Calibri"/>
                <a:cs typeface="Calibri"/>
              </a:rPr>
              <a:t>young </a:t>
            </a:r>
            <a:r>
              <a:rPr dirty="0" sz="1700" spc="10">
                <a:latin typeface="Calibri"/>
                <a:cs typeface="Calibri"/>
              </a:rPr>
              <a:t>onset</a:t>
            </a:r>
            <a:r>
              <a:rPr dirty="0" sz="1700">
                <a:latin typeface="Calibri"/>
                <a:cs typeface="Calibri"/>
              </a:rPr>
              <a:t> </a:t>
            </a:r>
            <a:r>
              <a:rPr dirty="0" sz="1700" spc="10">
                <a:latin typeface="Calibri"/>
                <a:cs typeface="Calibri"/>
              </a:rPr>
              <a:t>often</a:t>
            </a:r>
            <a:r>
              <a:rPr dirty="0" sz="1700" spc="20">
                <a:latin typeface="Calibri"/>
                <a:cs typeface="Calibri"/>
              </a:rPr>
              <a:t> </a:t>
            </a:r>
            <a:r>
              <a:rPr dirty="0" sz="1700" spc="10">
                <a:latin typeface="Calibri"/>
                <a:cs typeface="Calibri"/>
              </a:rPr>
              <a:t>goes</a:t>
            </a:r>
            <a:r>
              <a:rPr dirty="0" sz="1700" spc="5">
                <a:latin typeface="Calibri"/>
                <a:cs typeface="Calibri"/>
              </a:rPr>
              <a:t> </a:t>
            </a:r>
            <a:r>
              <a:rPr dirty="0" sz="1700" spc="10">
                <a:latin typeface="Calibri"/>
                <a:cs typeface="Calibri"/>
              </a:rPr>
              <a:t>unnoticed</a:t>
            </a:r>
            <a:r>
              <a:rPr dirty="0" sz="1700" spc="5">
                <a:latin typeface="Calibri"/>
                <a:cs typeface="Calibri"/>
              </a:rPr>
              <a:t> </a:t>
            </a:r>
            <a:r>
              <a:rPr dirty="0" sz="1700" spc="10">
                <a:latin typeface="Calibri"/>
                <a:cs typeface="Calibri"/>
              </a:rPr>
              <a:t>or</a:t>
            </a:r>
            <a:r>
              <a:rPr dirty="0" sz="1700" spc="25">
                <a:latin typeface="Calibri"/>
                <a:cs typeface="Calibri"/>
              </a:rPr>
              <a:t> </a:t>
            </a:r>
            <a:r>
              <a:rPr dirty="0" sz="1700" spc="-10">
                <a:latin typeface="Calibri"/>
                <a:cs typeface="Calibri"/>
              </a:rPr>
              <a:t>undiagnosed.</a:t>
            </a:r>
            <a:endParaRPr sz="1700">
              <a:latin typeface="Calibri"/>
              <a:cs typeface="Calibri"/>
            </a:endParaRPr>
          </a:p>
        </p:txBody>
      </p:sp>
      <p:sp>
        <p:nvSpPr>
          <p:cNvPr id="3" name="object 3" descr=""/>
          <p:cNvSpPr/>
          <p:nvPr/>
        </p:nvSpPr>
        <p:spPr>
          <a:xfrm>
            <a:off x="0" y="0"/>
            <a:ext cx="12192000" cy="2106295"/>
          </a:xfrm>
          <a:custGeom>
            <a:avLst/>
            <a:gdLst/>
            <a:ahLst/>
            <a:cxnLst/>
            <a:rect l="l" t="t" r="r" b="b"/>
            <a:pathLst>
              <a:path w="12192000" h="2106295">
                <a:moveTo>
                  <a:pt x="12192000" y="0"/>
                </a:moveTo>
                <a:lnTo>
                  <a:pt x="0" y="0"/>
                </a:lnTo>
                <a:lnTo>
                  <a:pt x="0" y="1053083"/>
                </a:lnTo>
                <a:lnTo>
                  <a:pt x="1083" y="1101287"/>
                </a:lnTo>
                <a:lnTo>
                  <a:pt x="4303" y="1148935"/>
                </a:lnTo>
                <a:lnTo>
                  <a:pt x="9613" y="1195980"/>
                </a:lnTo>
                <a:lnTo>
                  <a:pt x="16966" y="1242375"/>
                </a:lnTo>
                <a:lnTo>
                  <a:pt x="26316" y="1288075"/>
                </a:lnTo>
                <a:lnTo>
                  <a:pt x="37616" y="1333033"/>
                </a:lnTo>
                <a:lnTo>
                  <a:pt x="50821" y="1377202"/>
                </a:lnTo>
                <a:lnTo>
                  <a:pt x="65882" y="1420536"/>
                </a:lnTo>
                <a:lnTo>
                  <a:pt x="82755" y="1462989"/>
                </a:lnTo>
                <a:lnTo>
                  <a:pt x="101392" y="1504513"/>
                </a:lnTo>
                <a:lnTo>
                  <a:pt x="121748" y="1545064"/>
                </a:lnTo>
                <a:lnTo>
                  <a:pt x="143775" y="1584593"/>
                </a:lnTo>
                <a:lnTo>
                  <a:pt x="167427" y="1623054"/>
                </a:lnTo>
                <a:lnTo>
                  <a:pt x="192658" y="1660402"/>
                </a:lnTo>
                <a:lnTo>
                  <a:pt x="219421" y="1696589"/>
                </a:lnTo>
                <a:lnTo>
                  <a:pt x="247669" y="1731570"/>
                </a:lnTo>
                <a:lnTo>
                  <a:pt x="277357" y="1765297"/>
                </a:lnTo>
                <a:lnTo>
                  <a:pt x="308438" y="1797724"/>
                </a:lnTo>
                <a:lnTo>
                  <a:pt x="340865" y="1828805"/>
                </a:lnTo>
                <a:lnTo>
                  <a:pt x="374592" y="1858493"/>
                </a:lnTo>
                <a:lnTo>
                  <a:pt x="409572" y="1886742"/>
                </a:lnTo>
                <a:lnTo>
                  <a:pt x="445759" y="1913506"/>
                </a:lnTo>
                <a:lnTo>
                  <a:pt x="483107" y="1938737"/>
                </a:lnTo>
                <a:lnTo>
                  <a:pt x="521569" y="1962389"/>
                </a:lnTo>
                <a:lnTo>
                  <a:pt x="561098" y="1984417"/>
                </a:lnTo>
                <a:lnTo>
                  <a:pt x="601648" y="2004772"/>
                </a:lnTo>
                <a:lnTo>
                  <a:pt x="643173" y="2023410"/>
                </a:lnTo>
                <a:lnTo>
                  <a:pt x="685626" y="2040283"/>
                </a:lnTo>
                <a:lnTo>
                  <a:pt x="728960" y="2055345"/>
                </a:lnTo>
                <a:lnTo>
                  <a:pt x="773130" y="2068550"/>
                </a:lnTo>
                <a:lnTo>
                  <a:pt x="818088" y="2079851"/>
                </a:lnTo>
                <a:lnTo>
                  <a:pt x="863788" y="2089201"/>
                </a:lnTo>
                <a:lnTo>
                  <a:pt x="910185" y="2096554"/>
                </a:lnTo>
                <a:lnTo>
                  <a:pt x="957230" y="2101864"/>
                </a:lnTo>
                <a:lnTo>
                  <a:pt x="1004879" y="2105084"/>
                </a:lnTo>
                <a:lnTo>
                  <a:pt x="1053083" y="2106167"/>
                </a:lnTo>
                <a:lnTo>
                  <a:pt x="12192000" y="2106167"/>
                </a:lnTo>
                <a:lnTo>
                  <a:pt x="12192000" y="0"/>
                </a:lnTo>
                <a:close/>
              </a:path>
            </a:pathLst>
          </a:custGeom>
          <a:solidFill>
            <a:srgbClr val="35933E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486103" rIns="0" bIns="0" rtlCol="0" vert="horz">
            <a:spAutoFit/>
          </a:bodyPr>
          <a:lstStyle/>
          <a:p>
            <a:pPr marL="2304415">
              <a:lnSpc>
                <a:spcPct val="100000"/>
              </a:lnSpc>
              <a:spcBef>
                <a:spcPts val="100"/>
              </a:spcBef>
            </a:pPr>
            <a:r>
              <a:rPr dirty="0" spc="245"/>
              <a:t>Young</a:t>
            </a:r>
            <a:r>
              <a:rPr dirty="0" spc="-295"/>
              <a:t> </a:t>
            </a:r>
            <a:r>
              <a:rPr dirty="0" spc="145"/>
              <a:t>Onset</a:t>
            </a:r>
            <a:r>
              <a:rPr dirty="0" spc="-305"/>
              <a:t> </a:t>
            </a:r>
            <a:r>
              <a:rPr dirty="0" spc="125"/>
              <a:t>Dementia</a:t>
            </a:r>
          </a:p>
        </p:txBody>
      </p:sp>
      <p:pic>
        <p:nvPicPr>
          <p:cNvPr id="5" name="object 5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1358371" y="6024371"/>
            <a:ext cx="682751" cy="682751"/>
          </a:xfrm>
          <a:prstGeom prst="rect">
            <a:avLst/>
          </a:prstGeom>
        </p:spPr>
      </p:pic>
      <p:pic>
        <p:nvPicPr>
          <p:cNvPr id="6" name="object 6" descr="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862584" y="2708148"/>
            <a:ext cx="4977371" cy="3316224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/>
          <p:nvPr/>
        </p:nvSpPr>
        <p:spPr>
          <a:xfrm>
            <a:off x="0" y="0"/>
            <a:ext cx="12192000" cy="6858000"/>
          </a:xfrm>
          <a:custGeom>
            <a:avLst/>
            <a:gdLst/>
            <a:ahLst/>
            <a:cxnLst/>
            <a:rect l="l" t="t" r="r" b="b"/>
            <a:pathLst>
              <a:path w="12192000" h="6858000">
                <a:moveTo>
                  <a:pt x="12192000" y="0"/>
                </a:moveTo>
                <a:lnTo>
                  <a:pt x="0" y="0"/>
                </a:lnTo>
                <a:lnTo>
                  <a:pt x="0" y="6858000"/>
                </a:lnTo>
                <a:lnTo>
                  <a:pt x="12192000" y="6858000"/>
                </a:lnTo>
                <a:lnTo>
                  <a:pt x="12192000" y="0"/>
                </a:lnTo>
                <a:close/>
              </a:path>
            </a:pathLst>
          </a:custGeom>
          <a:solidFill>
            <a:srgbClr val="338841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829728" rIns="0" bIns="0" rtlCol="0" vert="horz">
            <a:spAutoFit/>
          </a:bodyPr>
          <a:lstStyle/>
          <a:p>
            <a:pPr marL="474980" marR="5080">
              <a:lnSpc>
                <a:spcPct val="100000"/>
              </a:lnSpc>
              <a:spcBef>
                <a:spcPts val="95"/>
              </a:spcBef>
            </a:pPr>
            <a:r>
              <a:rPr dirty="0" sz="3400" spc="-45"/>
              <a:t>“On</a:t>
            </a:r>
            <a:r>
              <a:rPr dirty="0" sz="3400" spc="-200"/>
              <a:t> </a:t>
            </a:r>
            <a:r>
              <a:rPr dirty="0" sz="3400" spc="60"/>
              <a:t>average,</a:t>
            </a:r>
            <a:r>
              <a:rPr dirty="0" sz="3400" spc="-220"/>
              <a:t> </a:t>
            </a:r>
            <a:r>
              <a:rPr dirty="0" sz="3400"/>
              <a:t>nine</a:t>
            </a:r>
            <a:r>
              <a:rPr dirty="0" sz="3400" spc="-215"/>
              <a:t> </a:t>
            </a:r>
            <a:r>
              <a:rPr dirty="0" sz="3400" spc="70"/>
              <a:t>seniors</a:t>
            </a:r>
            <a:r>
              <a:rPr dirty="0" sz="3400" spc="-204"/>
              <a:t> </a:t>
            </a:r>
            <a:r>
              <a:rPr dirty="0" sz="3400" spc="50"/>
              <a:t>are</a:t>
            </a:r>
            <a:r>
              <a:rPr dirty="0" sz="3400" spc="-220"/>
              <a:t> </a:t>
            </a:r>
            <a:r>
              <a:rPr dirty="0" sz="3400" spc="160"/>
              <a:t>diagnosed</a:t>
            </a:r>
            <a:r>
              <a:rPr dirty="0" sz="3400" spc="-204"/>
              <a:t> </a:t>
            </a:r>
            <a:r>
              <a:rPr dirty="0" sz="3400" spc="-20"/>
              <a:t>with </a:t>
            </a:r>
            <a:r>
              <a:rPr dirty="0" sz="3400" spc="95"/>
              <a:t>dementia</a:t>
            </a:r>
            <a:r>
              <a:rPr dirty="0" sz="3400" spc="-145"/>
              <a:t> </a:t>
            </a:r>
            <a:r>
              <a:rPr dirty="0" sz="3400"/>
              <a:t>every</a:t>
            </a:r>
            <a:r>
              <a:rPr dirty="0" sz="3400" spc="-110"/>
              <a:t> </a:t>
            </a:r>
            <a:r>
              <a:rPr dirty="0" sz="3400"/>
              <a:t>hour</a:t>
            </a:r>
            <a:r>
              <a:rPr dirty="0" sz="3400" spc="-110"/>
              <a:t> </a:t>
            </a:r>
            <a:r>
              <a:rPr dirty="0" sz="3400" spc="-35"/>
              <a:t>in</a:t>
            </a:r>
            <a:r>
              <a:rPr dirty="0" sz="3400" spc="-125"/>
              <a:t> </a:t>
            </a:r>
            <a:r>
              <a:rPr dirty="0" sz="3400" spc="-10"/>
              <a:t>Canada.”</a:t>
            </a:r>
            <a:endParaRPr sz="3400"/>
          </a:p>
        </p:txBody>
      </p:sp>
      <p:sp>
        <p:nvSpPr>
          <p:cNvPr id="4" name="object 4" descr=""/>
          <p:cNvSpPr txBox="1"/>
          <p:nvPr/>
        </p:nvSpPr>
        <p:spPr>
          <a:xfrm>
            <a:off x="1044825" y="2357893"/>
            <a:ext cx="7745095" cy="330835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2000" spc="50">
                <a:solidFill>
                  <a:srgbClr val="FFFFFF"/>
                </a:solidFill>
                <a:latin typeface="Calibri"/>
                <a:cs typeface="Calibri"/>
              </a:rPr>
              <a:t>Public</a:t>
            </a:r>
            <a:r>
              <a:rPr dirty="0" sz="2000" spc="6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000">
                <a:solidFill>
                  <a:srgbClr val="FFFFFF"/>
                </a:solidFill>
                <a:latin typeface="Calibri"/>
                <a:cs typeface="Calibri"/>
              </a:rPr>
              <a:t>Health</a:t>
            </a:r>
            <a:r>
              <a:rPr dirty="0" sz="2000" spc="7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000">
                <a:solidFill>
                  <a:srgbClr val="FFFFFF"/>
                </a:solidFill>
                <a:latin typeface="Calibri"/>
                <a:cs typeface="Calibri"/>
              </a:rPr>
              <a:t>Agency</a:t>
            </a:r>
            <a:r>
              <a:rPr dirty="0" sz="2000" spc="9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000">
                <a:solidFill>
                  <a:srgbClr val="FFFFFF"/>
                </a:solidFill>
                <a:latin typeface="Calibri"/>
                <a:cs typeface="Calibri"/>
              </a:rPr>
              <a:t>of</a:t>
            </a:r>
            <a:r>
              <a:rPr dirty="0" sz="2000" spc="9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000">
                <a:solidFill>
                  <a:srgbClr val="FFFFFF"/>
                </a:solidFill>
                <a:latin typeface="Calibri"/>
                <a:cs typeface="Calibri"/>
              </a:rPr>
              <a:t>Canada,</a:t>
            </a:r>
            <a:r>
              <a:rPr dirty="0" sz="2000" spc="114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000">
                <a:solidFill>
                  <a:srgbClr val="FFFFFF"/>
                </a:solidFill>
                <a:latin typeface="Calibri"/>
                <a:cs typeface="Calibri"/>
              </a:rPr>
              <a:t>Canada’s</a:t>
            </a:r>
            <a:r>
              <a:rPr dirty="0" sz="2000" spc="10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000">
                <a:solidFill>
                  <a:srgbClr val="FFFFFF"/>
                </a:solidFill>
                <a:latin typeface="Calibri"/>
                <a:cs typeface="Calibri"/>
              </a:rPr>
              <a:t>First</a:t>
            </a:r>
            <a:r>
              <a:rPr dirty="0" sz="2000" spc="8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000">
                <a:solidFill>
                  <a:srgbClr val="FFFFFF"/>
                </a:solidFill>
                <a:latin typeface="Calibri"/>
                <a:cs typeface="Calibri"/>
              </a:rPr>
              <a:t>Dementia</a:t>
            </a:r>
            <a:r>
              <a:rPr dirty="0" sz="2000" spc="8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000">
                <a:solidFill>
                  <a:srgbClr val="FFFFFF"/>
                </a:solidFill>
                <a:latin typeface="Calibri"/>
                <a:cs typeface="Calibri"/>
              </a:rPr>
              <a:t>Strategy</a:t>
            </a:r>
            <a:r>
              <a:rPr dirty="0" sz="2000" spc="9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000" spc="-10">
                <a:solidFill>
                  <a:srgbClr val="FFFFFF"/>
                </a:solidFill>
                <a:latin typeface="Calibri"/>
                <a:cs typeface="Calibri"/>
              </a:rPr>
              <a:t>(2019</a:t>
            </a:r>
            <a:r>
              <a:rPr dirty="0" sz="2000" spc="-10">
                <a:solidFill>
                  <a:srgbClr val="FFFFFF"/>
                </a:solidFill>
                <a:latin typeface="Garamond"/>
                <a:cs typeface="Garamond"/>
              </a:rPr>
              <a:t>)</a:t>
            </a:r>
            <a:endParaRPr sz="2000">
              <a:latin typeface="Garamond"/>
              <a:cs typeface="Garamond"/>
            </a:endParaRPr>
          </a:p>
        </p:txBody>
      </p:sp>
      <p:sp>
        <p:nvSpPr>
          <p:cNvPr id="5" name="object 5" descr=""/>
          <p:cNvSpPr txBox="1"/>
          <p:nvPr/>
        </p:nvSpPr>
        <p:spPr>
          <a:xfrm>
            <a:off x="1044774" y="3597523"/>
            <a:ext cx="9448800" cy="219329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95"/>
              </a:spcBef>
            </a:pPr>
            <a:r>
              <a:rPr dirty="0" sz="3400" spc="-25" b="1">
                <a:solidFill>
                  <a:srgbClr val="FFFFFF"/>
                </a:solidFill>
                <a:latin typeface="Trebuchet MS"/>
                <a:cs typeface="Trebuchet MS"/>
              </a:rPr>
              <a:t>“Every</a:t>
            </a:r>
            <a:r>
              <a:rPr dirty="0" sz="3400" spc="-215" b="1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sz="3400" b="1">
                <a:solidFill>
                  <a:srgbClr val="FFFFFF"/>
                </a:solidFill>
                <a:latin typeface="Trebuchet MS"/>
                <a:cs typeface="Trebuchet MS"/>
              </a:rPr>
              <a:t>day,</a:t>
            </a:r>
            <a:r>
              <a:rPr dirty="0" sz="3400" spc="-220" b="1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sz="3400" spc="85" b="1">
                <a:solidFill>
                  <a:srgbClr val="FFFFFF"/>
                </a:solidFill>
                <a:latin typeface="Trebuchet MS"/>
                <a:cs typeface="Trebuchet MS"/>
              </a:rPr>
              <a:t>more</a:t>
            </a:r>
            <a:r>
              <a:rPr dirty="0" sz="3400" spc="-229" b="1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sz="3400" spc="70" b="1">
                <a:solidFill>
                  <a:srgbClr val="FFFFFF"/>
                </a:solidFill>
                <a:latin typeface="Trebuchet MS"/>
                <a:cs typeface="Trebuchet MS"/>
              </a:rPr>
              <a:t>than</a:t>
            </a:r>
            <a:r>
              <a:rPr dirty="0" sz="3400" spc="-240" b="1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sz="3400" spc="-35" b="1">
                <a:solidFill>
                  <a:srgbClr val="FFFFFF"/>
                </a:solidFill>
                <a:latin typeface="Trebuchet MS"/>
                <a:cs typeface="Trebuchet MS"/>
              </a:rPr>
              <a:t>350</a:t>
            </a:r>
            <a:r>
              <a:rPr dirty="0" sz="3400" spc="-220" b="1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sz="3400" spc="135" b="1">
                <a:solidFill>
                  <a:srgbClr val="FFFFFF"/>
                </a:solidFill>
                <a:latin typeface="Trebuchet MS"/>
                <a:cs typeface="Trebuchet MS"/>
              </a:rPr>
              <a:t>people</a:t>
            </a:r>
            <a:r>
              <a:rPr dirty="0" sz="3400" spc="-220" b="1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sz="3400" spc="-25" b="1">
                <a:solidFill>
                  <a:srgbClr val="FFFFFF"/>
                </a:solidFill>
                <a:latin typeface="Trebuchet MS"/>
                <a:cs typeface="Trebuchet MS"/>
              </a:rPr>
              <a:t>in</a:t>
            </a:r>
            <a:r>
              <a:rPr dirty="0" sz="3400" spc="-240" b="1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sz="3400" spc="165" b="1">
                <a:solidFill>
                  <a:srgbClr val="FFFFFF"/>
                </a:solidFill>
                <a:latin typeface="Trebuchet MS"/>
                <a:cs typeface="Trebuchet MS"/>
              </a:rPr>
              <a:t>Canada </a:t>
            </a:r>
            <a:r>
              <a:rPr dirty="0" sz="3400" spc="135" b="1">
                <a:solidFill>
                  <a:srgbClr val="FFFFFF"/>
                </a:solidFill>
                <a:latin typeface="Trebuchet MS"/>
                <a:cs typeface="Trebuchet MS"/>
              </a:rPr>
              <a:t>develop</a:t>
            </a:r>
            <a:r>
              <a:rPr dirty="0" sz="3400" spc="-155" b="1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sz="3400" b="1">
                <a:solidFill>
                  <a:srgbClr val="FFFFFF"/>
                </a:solidFill>
                <a:latin typeface="Trebuchet MS"/>
                <a:cs typeface="Trebuchet MS"/>
              </a:rPr>
              <a:t>dementia.</a:t>
            </a:r>
            <a:r>
              <a:rPr dirty="0" sz="3400" spc="-175" b="1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sz="3400" b="1">
                <a:solidFill>
                  <a:srgbClr val="FFFFFF"/>
                </a:solidFill>
                <a:latin typeface="Trebuchet MS"/>
                <a:cs typeface="Trebuchet MS"/>
              </a:rPr>
              <a:t>This</a:t>
            </a:r>
            <a:r>
              <a:rPr dirty="0" sz="3400" spc="-160" b="1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sz="3400" spc="55" b="1">
                <a:solidFill>
                  <a:srgbClr val="FFFFFF"/>
                </a:solidFill>
                <a:latin typeface="Trebuchet MS"/>
                <a:cs typeface="Trebuchet MS"/>
              </a:rPr>
              <a:t>is</a:t>
            </a:r>
            <a:r>
              <a:rPr dirty="0" sz="3400" spc="-145" b="1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sz="3400" spc="85" b="1">
                <a:solidFill>
                  <a:srgbClr val="FFFFFF"/>
                </a:solidFill>
                <a:latin typeface="Trebuchet MS"/>
                <a:cs typeface="Trebuchet MS"/>
              </a:rPr>
              <a:t>more</a:t>
            </a:r>
            <a:r>
              <a:rPr dirty="0" sz="3400" spc="-165" b="1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sz="3400" spc="70" b="1">
                <a:solidFill>
                  <a:srgbClr val="FFFFFF"/>
                </a:solidFill>
                <a:latin typeface="Trebuchet MS"/>
                <a:cs typeface="Trebuchet MS"/>
              </a:rPr>
              <a:t>than</a:t>
            </a:r>
            <a:r>
              <a:rPr dirty="0" sz="3400" spc="-170" b="1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sz="3400" spc="-185" b="1">
                <a:solidFill>
                  <a:srgbClr val="FFFFFF"/>
                </a:solidFill>
                <a:latin typeface="Trebuchet MS"/>
                <a:cs typeface="Trebuchet MS"/>
              </a:rPr>
              <a:t>15</a:t>
            </a:r>
            <a:r>
              <a:rPr dirty="0" sz="3400" spc="-155" b="1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sz="3400" spc="-10" b="1">
                <a:solidFill>
                  <a:srgbClr val="FFFFFF"/>
                </a:solidFill>
                <a:latin typeface="Trebuchet MS"/>
                <a:cs typeface="Trebuchet MS"/>
              </a:rPr>
              <a:t>every hour.”</a:t>
            </a:r>
            <a:endParaRPr sz="3400">
              <a:latin typeface="Trebuchet MS"/>
              <a:cs typeface="Trebuchet MS"/>
            </a:endParaRPr>
          </a:p>
          <a:p>
            <a:pPr marL="12700">
              <a:lnSpc>
                <a:spcPct val="100000"/>
              </a:lnSpc>
              <a:spcBef>
                <a:spcPts val="2430"/>
              </a:spcBef>
            </a:pPr>
            <a:r>
              <a:rPr dirty="0" sz="2000">
                <a:solidFill>
                  <a:srgbClr val="FFFFFF"/>
                </a:solidFill>
                <a:latin typeface="Calibri"/>
                <a:cs typeface="Calibri"/>
              </a:rPr>
              <a:t>The</a:t>
            </a:r>
            <a:r>
              <a:rPr dirty="0" sz="2000" spc="8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000">
                <a:solidFill>
                  <a:srgbClr val="FFFFFF"/>
                </a:solidFill>
                <a:latin typeface="Calibri"/>
                <a:cs typeface="Calibri"/>
              </a:rPr>
              <a:t>Alzheimer’s</a:t>
            </a:r>
            <a:r>
              <a:rPr dirty="0" sz="2000" spc="7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000">
                <a:solidFill>
                  <a:srgbClr val="FFFFFF"/>
                </a:solidFill>
                <a:latin typeface="Calibri"/>
                <a:cs typeface="Calibri"/>
              </a:rPr>
              <a:t>Society</a:t>
            </a:r>
            <a:r>
              <a:rPr dirty="0" sz="2000" spc="6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000">
                <a:solidFill>
                  <a:srgbClr val="FFFFFF"/>
                </a:solidFill>
                <a:latin typeface="Calibri"/>
                <a:cs typeface="Calibri"/>
              </a:rPr>
              <a:t>of</a:t>
            </a:r>
            <a:r>
              <a:rPr dirty="0" sz="2000" spc="11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000">
                <a:solidFill>
                  <a:srgbClr val="FFFFFF"/>
                </a:solidFill>
                <a:latin typeface="Calibri"/>
                <a:cs typeface="Calibri"/>
              </a:rPr>
              <a:t>Canada</a:t>
            </a:r>
            <a:r>
              <a:rPr dirty="0" sz="2000" spc="13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000" spc="-10">
                <a:solidFill>
                  <a:srgbClr val="FFFFFF"/>
                </a:solidFill>
                <a:latin typeface="Calibri"/>
                <a:cs typeface="Calibri"/>
              </a:rPr>
              <a:t>2022</a:t>
            </a:r>
            <a:r>
              <a:rPr dirty="0" sz="2000" spc="14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000">
                <a:solidFill>
                  <a:srgbClr val="FFFFFF"/>
                </a:solidFill>
                <a:latin typeface="Calibri"/>
                <a:cs typeface="Calibri"/>
              </a:rPr>
              <a:t>Landmark</a:t>
            </a:r>
            <a:r>
              <a:rPr dirty="0" sz="2000" spc="12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000" spc="-10">
                <a:solidFill>
                  <a:srgbClr val="FFFFFF"/>
                </a:solidFill>
                <a:latin typeface="Calibri"/>
                <a:cs typeface="Calibri"/>
              </a:rPr>
              <a:t>Study</a:t>
            </a:r>
            <a:endParaRPr sz="20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/>
          <p:nvPr/>
        </p:nvSpPr>
        <p:spPr>
          <a:xfrm>
            <a:off x="2103120" y="5228844"/>
            <a:ext cx="640080" cy="1629410"/>
          </a:xfrm>
          <a:custGeom>
            <a:avLst/>
            <a:gdLst/>
            <a:ahLst/>
            <a:cxnLst/>
            <a:rect l="l" t="t" r="r" b="b"/>
            <a:pathLst>
              <a:path w="640080" h="1629409">
                <a:moveTo>
                  <a:pt x="640080" y="0"/>
                </a:moveTo>
                <a:lnTo>
                  <a:pt x="0" y="0"/>
                </a:lnTo>
                <a:lnTo>
                  <a:pt x="0" y="1629155"/>
                </a:lnTo>
                <a:lnTo>
                  <a:pt x="640080" y="1629155"/>
                </a:lnTo>
                <a:lnTo>
                  <a:pt x="640080" y="0"/>
                </a:lnTo>
                <a:close/>
              </a:path>
            </a:pathLst>
          </a:custGeom>
          <a:solidFill>
            <a:srgbClr val="FDC61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" name="object 3" descr=""/>
          <p:cNvSpPr/>
          <p:nvPr/>
        </p:nvSpPr>
        <p:spPr>
          <a:xfrm>
            <a:off x="8185404" y="5643371"/>
            <a:ext cx="619125" cy="1214755"/>
          </a:xfrm>
          <a:custGeom>
            <a:avLst/>
            <a:gdLst/>
            <a:ahLst/>
            <a:cxnLst/>
            <a:rect l="l" t="t" r="r" b="b"/>
            <a:pathLst>
              <a:path w="619125" h="1214754">
                <a:moveTo>
                  <a:pt x="618756" y="0"/>
                </a:moveTo>
                <a:lnTo>
                  <a:pt x="0" y="0"/>
                </a:lnTo>
                <a:lnTo>
                  <a:pt x="0" y="1214627"/>
                </a:lnTo>
                <a:lnTo>
                  <a:pt x="618756" y="1214627"/>
                </a:lnTo>
                <a:lnTo>
                  <a:pt x="618756" y="0"/>
                </a:lnTo>
                <a:close/>
              </a:path>
            </a:pathLst>
          </a:custGeom>
          <a:solidFill>
            <a:srgbClr val="FDC61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" name="object 4" descr=""/>
          <p:cNvSpPr/>
          <p:nvPr/>
        </p:nvSpPr>
        <p:spPr>
          <a:xfrm>
            <a:off x="3267455" y="4155947"/>
            <a:ext cx="685800" cy="2702560"/>
          </a:xfrm>
          <a:custGeom>
            <a:avLst/>
            <a:gdLst/>
            <a:ahLst/>
            <a:cxnLst/>
            <a:rect l="l" t="t" r="r" b="b"/>
            <a:pathLst>
              <a:path w="685800" h="2702559">
                <a:moveTo>
                  <a:pt x="685800" y="0"/>
                </a:moveTo>
                <a:lnTo>
                  <a:pt x="0" y="0"/>
                </a:lnTo>
                <a:lnTo>
                  <a:pt x="0" y="2702052"/>
                </a:lnTo>
                <a:lnTo>
                  <a:pt x="685800" y="2702052"/>
                </a:lnTo>
                <a:lnTo>
                  <a:pt x="685800" y="0"/>
                </a:lnTo>
                <a:close/>
              </a:path>
            </a:pathLst>
          </a:custGeom>
          <a:solidFill>
            <a:srgbClr val="43AD4A"/>
          </a:solidFill>
        </p:spPr>
        <p:txBody>
          <a:bodyPr wrap="square" lIns="0" tIns="0" rIns="0" bIns="0" rtlCol="0"/>
          <a:lstStyle/>
          <a:p/>
        </p:txBody>
      </p:sp>
      <p:grpSp>
        <p:nvGrpSpPr>
          <p:cNvPr id="5" name="object 5" descr=""/>
          <p:cNvGrpSpPr/>
          <p:nvPr/>
        </p:nvGrpSpPr>
        <p:grpSpPr>
          <a:xfrm>
            <a:off x="9448800" y="4351020"/>
            <a:ext cx="684530" cy="2506980"/>
            <a:chOff x="9448800" y="4351020"/>
            <a:chExt cx="684530" cy="2506980"/>
          </a:xfrm>
        </p:grpSpPr>
        <p:sp>
          <p:nvSpPr>
            <p:cNvPr id="6" name="object 6" descr=""/>
            <p:cNvSpPr/>
            <p:nvPr/>
          </p:nvSpPr>
          <p:spPr>
            <a:xfrm>
              <a:off x="9448800" y="4834128"/>
              <a:ext cx="684530" cy="2024380"/>
            </a:xfrm>
            <a:custGeom>
              <a:avLst/>
              <a:gdLst/>
              <a:ahLst/>
              <a:cxnLst/>
              <a:rect l="l" t="t" r="r" b="b"/>
              <a:pathLst>
                <a:path w="684529" h="2024379">
                  <a:moveTo>
                    <a:pt x="684263" y="0"/>
                  </a:moveTo>
                  <a:lnTo>
                    <a:pt x="0" y="0"/>
                  </a:lnTo>
                  <a:lnTo>
                    <a:pt x="0" y="2023872"/>
                  </a:lnTo>
                  <a:lnTo>
                    <a:pt x="684263" y="2023872"/>
                  </a:lnTo>
                  <a:lnTo>
                    <a:pt x="684263" y="0"/>
                  </a:lnTo>
                  <a:close/>
                </a:path>
              </a:pathLst>
            </a:custGeom>
            <a:solidFill>
              <a:srgbClr val="43AD4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" name="object 7" descr=""/>
            <p:cNvSpPr/>
            <p:nvPr/>
          </p:nvSpPr>
          <p:spPr>
            <a:xfrm>
              <a:off x="9788652" y="4351020"/>
              <a:ext cx="0" cy="742315"/>
            </a:xfrm>
            <a:custGeom>
              <a:avLst/>
              <a:gdLst/>
              <a:ahLst/>
              <a:cxnLst/>
              <a:rect l="l" t="t" r="r" b="b"/>
              <a:pathLst>
                <a:path w="0" h="742314">
                  <a:moveTo>
                    <a:pt x="0" y="0"/>
                  </a:moveTo>
                  <a:lnTo>
                    <a:pt x="0" y="741997"/>
                  </a:lnTo>
                </a:path>
              </a:pathLst>
            </a:custGeom>
            <a:ln w="9525">
              <a:solidFill>
                <a:srgbClr val="666666"/>
              </a:solidFill>
              <a:prstDash val="dot"/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8" name="object 8" descr=""/>
          <p:cNvSpPr txBox="1"/>
          <p:nvPr/>
        </p:nvSpPr>
        <p:spPr>
          <a:xfrm>
            <a:off x="3164930" y="3099035"/>
            <a:ext cx="857885" cy="486409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algn="ctr">
              <a:lnSpc>
                <a:spcPct val="100000"/>
              </a:lnSpc>
              <a:spcBef>
                <a:spcPts val="105"/>
              </a:spcBef>
            </a:pPr>
            <a:r>
              <a:rPr dirty="0" sz="1400" spc="-35">
                <a:latin typeface="Calibri"/>
                <a:cs typeface="Calibri"/>
              </a:rPr>
              <a:t>2050</a:t>
            </a:r>
            <a:r>
              <a:rPr dirty="0" sz="1400" spc="-45">
                <a:latin typeface="Calibri"/>
                <a:cs typeface="Calibri"/>
              </a:rPr>
              <a:t> </a:t>
            </a:r>
            <a:r>
              <a:rPr dirty="0" sz="1100" spc="-25">
                <a:latin typeface="Calibri"/>
                <a:cs typeface="Calibri"/>
              </a:rPr>
              <a:t>(3)</a:t>
            </a:r>
            <a:endParaRPr sz="1100">
              <a:latin typeface="Calibri"/>
              <a:cs typeface="Calibri"/>
            </a:endParaRPr>
          </a:p>
          <a:p>
            <a:pPr algn="ctr">
              <a:lnSpc>
                <a:spcPct val="100000"/>
              </a:lnSpc>
              <a:spcBef>
                <a:spcPts val="15"/>
              </a:spcBef>
            </a:pPr>
            <a:r>
              <a:rPr dirty="0" sz="1600" spc="-10">
                <a:latin typeface="Calibri"/>
                <a:cs typeface="Calibri"/>
              </a:rPr>
              <a:t>1,700,000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9" name="object 9" descr=""/>
          <p:cNvSpPr txBox="1"/>
          <p:nvPr/>
        </p:nvSpPr>
        <p:spPr>
          <a:xfrm>
            <a:off x="8143662" y="4467285"/>
            <a:ext cx="702310" cy="48768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80645">
              <a:lnSpc>
                <a:spcPct val="100000"/>
              </a:lnSpc>
              <a:spcBef>
                <a:spcPts val="100"/>
              </a:spcBef>
            </a:pPr>
            <a:r>
              <a:rPr dirty="0" sz="1400" spc="-35">
                <a:latin typeface="Calibri"/>
                <a:cs typeface="Calibri"/>
              </a:rPr>
              <a:t>2022</a:t>
            </a:r>
            <a:r>
              <a:rPr dirty="0" sz="1400" spc="-45">
                <a:latin typeface="Calibri"/>
                <a:cs typeface="Calibri"/>
              </a:rPr>
              <a:t> </a:t>
            </a:r>
            <a:r>
              <a:rPr dirty="0" sz="1100" spc="-25">
                <a:latin typeface="Calibri"/>
                <a:cs typeface="Calibri"/>
              </a:rPr>
              <a:t>(3)</a:t>
            </a:r>
            <a:endParaRPr sz="11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30"/>
              </a:spcBef>
            </a:pPr>
            <a:r>
              <a:rPr dirty="0" sz="1600" spc="-10">
                <a:latin typeface="Calibri"/>
                <a:cs typeface="Calibri"/>
              </a:rPr>
              <a:t>350,000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10" name="object 10" descr=""/>
          <p:cNvSpPr txBox="1"/>
          <p:nvPr/>
        </p:nvSpPr>
        <p:spPr>
          <a:xfrm>
            <a:off x="2065398" y="4124641"/>
            <a:ext cx="702310" cy="48768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81280">
              <a:lnSpc>
                <a:spcPct val="100000"/>
              </a:lnSpc>
              <a:spcBef>
                <a:spcPts val="100"/>
              </a:spcBef>
            </a:pPr>
            <a:r>
              <a:rPr dirty="0" sz="1400" spc="-35">
                <a:latin typeface="Calibri"/>
                <a:cs typeface="Calibri"/>
              </a:rPr>
              <a:t>2022</a:t>
            </a:r>
            <a:r>
              <a:rPr dirty="0" sz="1400" spc="-45">
                <a:latin typeface="Calibri"/>
                <a:cs typeface="Calibri"/>
              </a:rPr>
              <a:t> </a:t>
            </a:r>
            <a:r>
              <a:rPr dirty="0" sz="1100" spc="-25">
                <a:latin typeface="Calibri"/>
                <a:cs typeface="Calibri"/>
              </a:rPr>
              <a:t>(1)</a:t>
            </a:r>
            <a:endParaRPr sz="11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30"/>
              </a:spcBef>
            </a:pPr>
            <a:r>
              <a:rPr dirty="0" sz="1600" spc="-10">
                <a:latin typeface="Calibri"/>
                <a:cs typeface="Calibri"/>
              </a:rPr>
              <a:t>569,600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11" name="object 11" descr=""/>
          <p:cNvSpPr txBox="1"/>
          <p:nvPr/>
        </p:nvSpPr>
        <p:spPr>
          <a:xfrm>
            <a:off x="9359213" y="3771934"/>
            <a:ext cx="857885" cy="48768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ctr">
              <a:lnSpc>
                <a:spcPct val="100000"/>
              </a:lnSpc>
              <a:spcBef>
                <a:spcPts val="100"/>
              </a:spcBef>
            </a:pPr>
            <a:r>
              <a:rPr dirty="0" sz="1400" spc="-35">
                <a:latin typeface="Calibri"/>
                <a:cs typeface="Calibri"/>
              </a:rPr>
              <a:t>2050</a:t>
            </a:r>
            <a:r>
              <a:rPr dirty="0" sz="1400" spc="-45">
                <a:latin typeface="Calibri"/>
                <a:cs typeface="Calibri"/>
              </a:rPr>
              <a:t> </a:t>
            </a:r>
            <a:r>
              <a:rPr dirty="0" sz="1100" spc="-25">
                <a:latin typeface="Calibri"/>
                <a:cs typeface="Calibri"/>
              </a:rPr>
              <a:t>(3)</a:t>
            </a:r>
            <a:endParaRPr sz="1100">
              <a:latin typeface="Calibri"/>
              <a:cs typeface="Calibri"/>
            </a:endParaRPr>
          </a:p>
          <a:p>
            <a:pPr algn="ctr">
              <a:lnSpc>
                <a:spcPct val="100000"/>
              </a:lnSpc>
              <a:spcBef>
                <a:spcPts val="30"/>
              </a:spcBef>
            </a:pPr>
            <a:r>
              <a:rPr dirty="0" sz="1600" spc="-10">
                <a:latin typeface="Calibri"/>
                <a:cs typeface="Calibri"/>
              </a:rPr>
              <a:t>1,000,000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12" name="object 12" descr=""/>
          <p:cNvSpPr/>
          <p:nvPr/>
        </p:nvSpPr>
        <p:spPr>
          <a:xfrm>
            <a:off x="2417064" y="4715255"/>
            <a:ext cx="0" cy="723900"/>
          </a:xfrm>
          <a:custGeom>
            <a:avLst/>
            <a:gdLst/>
            <a:ahLst/>
            <a:cxnLst/>
            <a:rect l="l" t="t" r="r" b="b"/>
            <a:pathLst>
              <a:path w="0" h="723900">
                <a:moveTo>
                  <a:pt x="0" y="0"/>
                </a:moveTo>
                <a:lnTo>
                  <a:pt x="0" y="723595"/>
                </a:lnTo>
              </a:path>
            </a:pathLst>
          </a:custGeom>
          <a:ln w="9525">
            <a:solidFill>
              <a:srgbClr val="666666"/>
            </a:solidFill>
            <a:prstDash val="dot"/>
          </a:ln>
        </p:spPr>
        <p:txBody>
          <a:bodyPr wrap="square" lIns="0" tIns="0" rIns="0" bIns="0" rtlCol="0"/>
          <a:lstStyle/>
          <a:p/>
        </p:txBody>
      </p:sp>
      <p:sp>
        <p:nvSpPr>
          <p:cNvPr id="13" name="object 13" descr=""/>
          <p:cNvSpPr/>
          <p:nvPr/>
        </p:nvSpPr>
        <p:spPr>
          <a:xfrm>
            <a:off x="3593591" y="3678935"/>
            <a:ext cx="0" cy="747395"/>
          </a:xfrm>
          <a:custGeom>
            <a:avLst/>
            <a:gdLst/>
            <a:ahLst/>
            <a:cxnLst/>
            <a:rect l="l" t="t" r="r" b="b"/>
            <a:pathLst>
              <a:path w="0" h="747395">
                <a:moveTo>
                  <a:pt x="0" y="0"/>
                </a:moveTo>
                <a:lnTo>
                  <a:pt x="0" y="747204"/>
                </a:lnTo>
              </a:path>
            </a:pathLst>
          </a:custGeom>
          <a:ln w="9525">
            <a:solidFill>
              <a:srgbClr val="666666"/>
            </a:solidFill>
            <a:prstDash val="dot"/>
          </a:ln>
        </p:spPr>
        <p:txBody>
          <a:bodyPr wrap="square" lIns="0" tIns="0" rIns="0" bIns="0" rtlCol="0"/>
          <a:lstStyle/>
          <a:p/>
        </p:txBody>
      </p:sp>
      <p:sp>
        <p:nvSpPr>
          <p:cNvPr id="14" name="object 14" descr=""/>
          <p:cNvSpPr/>
          <p:nvPr/>
        </p:nvSpPr>
        <p:spPr>
          <a:xfrm>
            <a:off x="8494776" y="5085588"/>
            <a:ext cx="0" cy="791210"/>
          </a:xfrm>
          <a:custGeom>
            <a:avLst/>
            <a:gdLst/>
            <a:ahLst/>
            <a:cxnLst/>
            <a:rect l="l" t="t" r="r" b="b"/>
            <a:pathLst>
              <a:path w="0" h="791210">
                <a:moveTo>
                  <a:pt x="0" y="0"/>
                </a:moveTo>
                <a:lnTo>
                  <a:pt x="0" y="790803"/>
                </a:lnTo>
              </a:path>
            </a:pathLst>
          </a:custGeom>
          <a:ln w="9525">
            <a:solidFill>
              <a:srgbClr val="666666"/>
            </a:solidFill>
            <a:prstDash val="dot"/>
          </a:ln>
        </p:spPr>
        <p:txBody>
          <a:bodyPr wrap="square" lIns="0" tIns="0" rIns="0" bIns="0" rtlCol="0"/>
          <a:lstStyle/>
          <a:p/>
        </p:txBody>
      </p:sp>
      <p:sp>
        <p:nvSpPr>
          <p:cNvPr id="15" name="object 15" descr=""/>
          <p:cNvSpPr txBox="1"/>
          <p:nvPr/>
        </p:nvSpPr>
        <p:spPr>
          <a:xfrm>
            <a:off x="1624561" y="2520549"/>
            <a:ext cx="2847340" cy="26924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600" spc="50" b="1">
                <a:solidFill>
                  <a:srgbClr val="338841"/>
                </a:solidFill>
                <a:latin typeface="Trebuchet MS"/>
                <a:cs typeface="Trebuchet MS"/>
              </a:rPr>
              <a:t>People</a:t>
            </a:r>
            <a:r>
              <a:rPr dirty="0" sz="1600" spc="-10" b="1">
                <a:solidFill>
                  <a:srgbClr val="338841"/>
                </a:solidFill>
                <a:latin typeface="Trebuchet MS"/>
                <a:cs typeface="Trebuchet MS"/>
              </a:rPr>
              <a:t> </a:t>
            </a:r>
            <a:r>
              <a:rPr dirty="0" sz="1600" b="1">
                <a:solidFill>
                  <a:srgbClr val="338841"/>
                </a:solidFill>
                <a:latin typeface="Trebuchet MS"/>
                <a:cs typeface="Trebuchet MS"/>
              </a:rPr>
              <a:t>Living</a:t>
            </a:r>
            <a:r>
              <a:rPr dirty="0" sz="1600" spc="15" b="1">
                <a:solidFill>
                  <a:srgbClr val="338841"/>
                </a:solidFill>
                <a:latin typeface="Trebuchet MS"/>
                <a:cs typeface="Trebuchet MS"/>
              </a:rPr>
              <a:t> </a:t>
            </a:r>
            <a:r>
              <a:rPr dirty="0" sz="1600" b="1">
                <a:solidFill>
                  <a:srgbClr val="338841"/>
                </a:solidFill>
                <a:latin typeface="Trebuchet MS"/>
                <a:cs typeface="Trebuchet MS"/>
              </a:rPr>
              <a:t>with</a:t>
            </a:r>
            <a:r>
              <a:rPr dirty="0" sz="1600" spc="5" b="1">
                <a:solidFill>
                  <a:srgbClr val="338841"/>
                </a:solidFill>
                <a:latin typeface="Trebuchet MS"/>
                <a:cs typeface="Trebuchet MS"/>
              </a:rPr>
              <a:t> </a:t>
            </a:r>
            <a:r>
              <a:rPr dirty="0" sz="1600" spc="-10" b="1">
                <a:solidFill>
                  <a:srgbClr val="338841"/>
                </a:solidFill>
                <a:latin typeface="Trebuchet MS"/>
                <a:cs typeface="Trebuchet MS"/>
              </a:rPr>
              <a:t>Dementia</a:t>
            </a:r>
            <a:endParaRPr sz="1600">
              <a:latin typeface="Trebuchet MS"/>
              <a:cs typeface="Trebuchet MS"/>
            </a:endParaRPr>
          </a:p>
        </p:txBody>
      </p:sp>
      <p:sp>
        <p:nvSpPr>
          <p:cNvPr id="16" name="object 16" descr=""/>
          <p:cNvSpPr txBox="1"/>
          <p:nvPr/>
        </p:nvSpPr>
        <p:spPr>
          <a:xfrm>
            <a:off x="8600003" y="2474741"/>
            <a:ext cx="1088390" cy="26924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600" spc="-10" b="1">
                <a:solidFill>
                  <a:srgbClr val="338841"/>
                </a:solidFill>
                <a:latin typeface="Trebuchet MS"/>
                <a:cs typeface="Trebuchet MS"/>
              </a:rPr>
              <a:t>Caregivers</a:t>
            </a:r>
            <a:endParaRPr sz="1600">
              <a:latin typeface="Trebuchet MS"/>
              <a:cs typeface="Trebuchet MS"/>
            </a:endParaRPr>
          </a:p>
        </p:txBody>
      </p:sp>
      <p:sp>
        <p:nvSpPr>
          <p:cNvPr id="17" name="object 17" descr=""/>
          <p:cNvSpPr/>
          <p:nvPr/>
        </p:nvSpPr>
        <p:spPr>
          <a:xfrm>
            <a:off x="6096000" y="2382011"/>
            <a:ext cx="0" cy="4151629"/>
          </a:xfrm>
          <a:custGeom>
            <a:avLst/>
            <a:gdLst/>
            <a:ahLst/>
            <a:cxnLst/>
            <a:rect l="l" t="t" r="r" b="b"/>
            <a:pathLst>
              <a:path w="0" h="4151629">
                <a:moveTo>
                  <a:pt x="0" y="0"/>
                </a:moveTo>
                <a:lnTo>
                  <a:pt x="0" y="4151096"/>
                </a:lnTo>
              </a:path>
            </a:pathLst>
          </a:custGeom>
          <a:ln w="9525">
            <a:solidFill>
              <a:srgbClr val="DADADA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8" name="object 18" descr=""/>
          <p:cNvSpPr txBox="1"/>
          <p:nvPr/>
        </p:nvSpPr>
        <p:spPr>
          <a:xfrm>
            <a:off x="5380485" y="6534444"/>
            <a:ext cx="1429385" cy="22352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300">
                <a:latin typeface="Calibri"/>
                <a:cs typeface="Calibri"/>
              </a:rPr>
              <a:t>Dementia</a:t>
            </a:r>
            <a:r>
              <a:rPr dirty="0" sz="1300" spc="25">
                <a:latin typeface="Calibri"/>
                <a:cs typeface="Calibri"/>
              </a:rPr>
              <a:t> </a:t>
            </a:r>
            <a:r>
              <a:rPr dirty="0" sz="1300">
                <a:latin typeface="Calibri"/>
                <a:cs typeface="Calibri"/>
              </a:rPr>
              <a:t>in</a:t>
            </a:r>
            <a:r>
              <a:rPr dirty="0" sz="1300" spc="40">
                <a:latin typeface="Calibri"/>
                <a:cs typeface="Calibri"/>
              </a:rPr>
              <a:t> </a:t>
            </a:r>
            <a:r>
              <a:rPr dirty="0" sz="1300" spc="-10">
                <a:latin typeface="Calibri"/>
                <a:cs typeface="Calibri"/>
              </a:rPr>
              <a:t>Canada</a:t>
            </a:r>
            <a:endParaRPr sz="1300">
              <a:latin typeface="Calibri"/>
              <a:cs typeface="Calibri"/>
            </a:endParaRPr>
          </a:p>
        </p:txBody>
      </p:sp>
      <p:sp>
        <p:nvSpPr>
          <p:cNvPr id="19" name="object 19" descr=""/>
          <p:cNvSpPr/>
          <p:nvPr/>
        </p:nvSpPr>
        <p:spPr>
          <a:xfrm>
            <a:off x="0" y="0"/>
            <a:ext cx="12192000" cy="2106295"/>
          </a:xfrm>
          <a:custGeom>
            <a:avLst/>
            <a:gdLst/>
            <a:ahLst/>
            <a:cxnLst/>
            <a:rect l="l" t="t" r="r" b="b"/>
            <a:pathLst>
              <a:path w="12192000" h="2106295">
                <a:moveTo>
                  <a:pt x="12192000" y="0"/>
                </a:moveTo>
                <a:lnTo>
                  <a:pt x="0" y="0"/>
                </a:lnTo>
                <a:lnTo>
                  <a:pt x="0" y="1053083"/>
                </a:lnTo>
                <a:lnTo>
                  <a:pt x="1083" y="1101287"/>
                </a:lnTo>
                <a:lnTo>
                  <a:pt x="4303" y="1148935"/>
                </a:lnTo>
                <a:lnTo>
                  <a:pt x="9613" y="1195980"/>
                </a:lnTo>
                <a:lnTo>
                  <a:pt x="16966" y="1242375"/>
                </a:lnTo>
                <a:lnTo>
                  <a:pt x="26316" y="1288075"/>
                </a:lnTo>
                <a:lnTo>
                  <a:pt x="37616" y="1333033"/>
                </a:lnTo>
                <a:lnTo>
                  <a:pt x="50821" y="1377202"/>
                </a:lnTo>
                <a:lnTo>
                  <a:pt x="65882" y="1420536"/>
                </a:lnTo>
                <a:lnTo>
                  <a:pt x="82755" y="1462989"/>
                </a:lnTo>
                <a:lnTo>
                  <a:pt x="101392" y="1504513"/>
                </a:lnTo>
                <a:lnTo>
                  <a:pt x="121748" y="1545064"/>
                </a:lnTo>
                <a:lnTo>
                  <a:pt x="143775" y="1584593"/>
                </a:lnTo>
                <a:lnTo>
                  <a:pt x="167427" y="1623054"/>
                </a:lnTo>
                <a:lnTo>
                  <a:pt x="192658" y="1660402"/>
                </a:lnTo>
                <a:lnTo>
                  <a:pt x="219421" y="1696589"/>
                </a:lnTo>
                <a:lnTo>
                  <a:pt x="247669" y="1731570"/>
                </a:lnTo>
                <a:lnTo>
                  <a:pt x="277357" y="1765297"/>
                </a:lnTo>
                <a:lnTo>
                  <a:pt x="308438" y="1797724"/>
                </a:lnTo>
                <a:lnTo>
                  <a:pt x="340865" y="1828805"/>
                </a:lnTo>
                <a:lnTo>
                  <a:pt x="374592" y="1858493"/>
                </a:lnTo>
                <a:lnTo>
                  <a:pt x="409572" y="1886742"/>
                </a:lnTo>
                <a:lnTo>
                  <a:pt x="445759" y="1913506"/>
                </a:lnTo>
                <a:lnTo>
                  <a:pt x="483107" y="1938737"/>
                </a:lnTo>
                <a:lnTo>
                  <a:pt x="521569" y="1962389"/>
                </a:lnTo>
                <a:lnTo>
                  <a:pt x="561098" y="1984417"/>
                </a:lnTo>
                <a:lnTo>
                  <a:pt x="601648" y="2004772"/>
                </a:lnTo>
                <a:lnTo>
                  <a:pt x="643173" y="2023410"/>
                </a:lnTo>
                <a:lnTo>
                  <a:pt x="685626" y="2040283"/>
                </a:lnTo>
                <a:lnTo>
                  <a:pt x="728960" y="2055345"/>
                </a:lnTo>
                <a:lnTo>
                  <a:pt x="773130" y="2068550"/>
                </a:lnTo>
                <a:lnTo>
                  <a:pt x="818088" y="2079851"/>
                </a:lnTo>
                <a:lnTo>
                  <a:pt x="863788" y="2089201"/>
                </a:lnTo>
                <a:lnTo>
                  <a:pt x="910185" y="2096554"/>
                </a:lnTo>
                <a:lnTo>
                  <a:pt x="957230" y="2101864"/>
                </a:lnTo>
                <a:lnTo>
                  <a:pt x="1004879" y="2105084"/>
                </a:lnTo>
                <a:lnTo>
                  <a:pt x="1053083" y="2106167"/>
                </a:lnTo>
                <a:lnTo>
                  <a:pt x="12192000" y="2106167"/>
                </a:lnTo>
                <a:lnTo>
                  <a:pt x="12192000" y="0"/>
                </a:lnTo>
                <a:close/>
              </a:path>
            </a:pathLst>
          </a:custGeom>
          <a:solidFill>
            <a:srgbClr val="35933E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0" name="object 20"/>
          <p:cNvSpPr txBox="1">
            <a:spLocks noGrp="1"/>
          </p:cNvSpPr>
          <p:nvPr>
            <p:ph type="title"/>
          </p:nvPr>
        </p:nvSpPr>
        <p:spPr>
          <a:xfrm>
            <a:off x="1619072" y="170312"/>
            <a:ext cx="8954770" cy="1460500"/>
          </a:xfrm>
          <a:prstGeom prst="rect"/>
        </p:spPr>
        <p:txBody>
          <a:bodyPr wrap="square" lIns="0" tIns="231775" rIns="0" bIns="0" rtlCol="0" vert="horz">
            <a:spAutoFit/>
          </a:bodyPr>
          <a:lstStyle/>
          <a:p>
            <a:pPr algn="ctr">
              <a:lnSpc>
                <a:spcPct val="100000"/>
              </a:lnSpc>
              <a:spcBef>
                <a:spcPts val="1825"/>
              </a:spcBef>
            </a:pPr>
            <a:r>
              <a:rPr dirty="0" spc="135"/>
              <a:t>Dementia</a:t>
            </a:r>
            <a:r>
              <a:rPr dirty="0" spc="-340"/>
              <a:t> </a:t>
            </a:r>
            <a:r>
              <a:rPr dirty="0" spc="165"/>
              <a:t>by</a:t>
            </a:r>
            <a:r>
              <a:rPr dirty="0" spc="-295"/>
              <a:t> </a:t>
            </a:r>
            <a:r>
              <a:rPr dirty="0" spc="70"/>
              <a:t>the</a:t>
            </a:r>
            <a:r>
              <a:rPr dirty="0" spc="-310"/>
              <a:t> </a:t>
            </a:r>
            <a:r>
              <a:rPr dirty="0" spc="190"/>
              <a:t>Numbers</a:t>
            </a:r>
          </a:p>
          <a:p>
            <a:pPr algn="ctr" marL="12700" marR="5080">
              <a:lnSpc>
                <a:spcPct val="100000"/>
              </a:lnSpc>
              <a:spcBef>
                <a:spcPts val="575"/>
              </a:spcBef>
            </a:pPr>
            <a:r>
              <a:rPr dirty="0" sz="1500" b="0">
                <a:latin typeface="Calibri"/>
                <a:cs typeface="Calibri"/>
              </a:rPr>
              <a:t>Dementia</a:t>
            </a:r>
            <a:r>
              <a:rPr dirty="0" sz="1500" spc="55" b="0">
                <a:latin typeface="Calibri"/>
                <a:cs typeface="Calibri"/>
              </a:rPr>
              <a:t> </a:t>
            </a:r>
            <a:r>
              <a:rPr dirty="0" sz="1500" b="0">
                <a:latin typeface="Calibri"/>
                <a:cs typeface="Calibri"/>
              </a:rPr>
              <a:t>affects</a:t>
            </a:r>
            <a:r>
              <a:rPr dirty="0" sz="1500" spc="40" b="0">
                <a:latin typeface="Calibri"/>
                <a:cs typeface="Calibri"/>
              </a:rPr>
              <a:t> </a:t>
            </a:r>
            <a:r>
              <a:rPr dirty="0" sz="1500" b="0">
                <a:latin typeface="Calibri"/>
                <a:cs typeface="Calibri"/>
              </a:rPr>
              <a:t>not</a:t>
            </a:r>
            <a:r>
              <a:rPr dirty="0" sz="1500" spc="75" b="0">
                <a:latin typeface="Calibri"/>
                <a:cs typeface="Calibri"/>
              </a:rPr>
              <a:t> </a:t>
            </a:r>
            <a:r>
              <a:rPr dirty="0" sz="1500" b="0">
                <a:latin typeface="Calibri"/>
                <a:cs typeface="Calibri"/>
              </a:rPr>
              <a:t>only</a:t>
            </a:r>
            <a:r>
              <a:rPr dirty="0" sz="1500" spc="50" b="0">
                <a:latin typeface="Calibri"/>
                <a:cs typeface="Calibri"/>
              </a:rPr>
              <a:t> </a:t>
            </a:r>
            <a:r>
              <a:rPr dirty="0" sz="1500" b="0">
                <a:latin typeface="Calibri"/>
                <a:cs typeface="Calibri"/>
              </a:rPr>
              <a:t>the</a:t>
            </a:r>
            <a:r>
              <a:rPr dirty="0" sz="1500" spc="60" b="0">
                <a:latin typeface="Calibri"/>
                <a:cs typeface="Calibri"/>
              </a:rPr>
              <a:t> </a:t>
            </a:r>
            <a:r>
              <a:rPr dirty="0" sz="1500" b="0">
                <a:latin typeface="Calibri"/>
                <a:cs typeface="Calibri"/>
              </a:rPr>
              <a:t>person</a:t>
            </a:r>
            <a:r>
              <a:rPr dirty="0" sz="1500" spc="70" b="0">
                <a:latin typeface="Calibri"/>
                <a:cs typeface="Calibri"/>
              </a:rPr>
              <a:t> </a:t>
            </a:r>
            <a:r>
              <a:rPr dirty="0" sz="1500" b="0">
                <a:latin typeface="Calibri"/>
                <a:cs typeface="Calibri"/>
              </a:rPr>
              <a:t>living</a:t>
            </a:r>
            <a:r>
              <a:rPr dirty="0" sz="1500" spc="75" b="0">
                <a:latin typeface="Calibri"/>
                <a:cs typeface="Calibri"/>
              </a:rPr>
              <a:t> </a:t>
            </a:r>
            <a:r>
              <a:rPr dirty="0" sz="1500" b="0">
                <a:latin typeface="Calibri"/>
                <a:cs typeface="Calibri"/>
              </a:rPr>
              <a:t>with</a:t>
            </a:r>
            <a:r>
              <a:rPr dirty="0" sz="1500" spc="45" b="0">
                <a:latin typeface="Calibri"/>
                <a:cs typeface="Calibri"/>
              </a:rPr>
              <a:t> </a:t>
            </a:r>
            <a:r>
              <a:rPr dirty="0" sz="1500" b="0">
                <a:latin typeface="Calibri"/>
                <a:cs typeface="Calibri"/>
              </a:rPr>
              <a:t>it,</a:t>
            </a:r>
            <a:r>
              <a:rPr dirty="0" sz="1500" spc="60" b="0">
                <a:latin typeface="Calibri"/>
                <a:cs typeface="Calibri"/>
              </a:rPr>
              <a:t> </a:t>
            </a:r>
            <a:r>
              <a:rPr dirty="0" sz="1500" b="0">
                <a:latin typeface="Calibri"/>
                <a:cs typeface="Calibri"/>
              </a:rPr>
              <a:t>but</a:t>
            </a:r>
            <a:r>
              <a:rPr dirty="0" sz="1500" spc="40" b="0">
                <a:latin typeface="Calibri"/>
                <a:cs typeface="Calibri"/>
              </a:rPr>
              <a:t> </a:t>
            </a:r>
            <a:r>
              <a:rPr dirty="0" sz="1500" b="0">
                <a:latin typeface="Calibri"/>
                <a:cs typeface="Calibri"/>
              </a:rPr>
              <a:t>it</a:t>
            </a:r>
            <a:r>
              <a:rPr dirty="0" sz="1500" spc="50" b="0">
                <a:latin typeface="Calibri"/>
                <a:cs typeface="Calibri"/>
              </a:rPr>
              <a:t> </a:t>
            </a:r>
            <a:r>
              <a:rPr dirty="0" sz="1500" b="0">
                <a:latin typeface="Calibri"/>
                <a:cs typeface="Calibri"/>
              </a:rPr>
              <a:t>has</a:t>
            </a:r>
            <a:r>
              <a:rPr dirty="0" sz="1500" spc="20" b="0">
                <a:latin typeface="Calibri"/>
                <a:cs typeface="Calibri"/>
              </a:rPr>
              <a:t> </a:t>
            </a:r>
            <a:r>
              <a:rPr dirty="0" sz="1500" b="0">
                <a:latin typeface="Calibri"/>
                <a:cs typeface="Calibri"/>
              </a:rPr>
              <a:t>a</a:t>
            </a:r>
            <a:r>
              <a:rPr dirty="0" sz="1500" spc="45" b="0">
                <a:latin typeface="Calibri"/>
                <a:cs typeface="Calibri"/>
              </a:rPr>
              <a:t> </a:t>
            </a:r>
            <a:r>
              <a:rPr dirty="0" sz="1500" b="0">
                <a:latin typeface="Calibri"/>
                <a:cs typeface="Calibri"/>
              </a:rPr>
              <a:t>broad-reaching</a:t>
            </a:r>
            <a:r>
              <a:rPr dirty="0" sz="1500" spc="60" b="0">
                <a:latin typeface="Calibri"/>
                <a:cs typeface="Calibri"/>
              </a:rPr>
              <a:t> </a:t>
            </a:r>
            <a:r>
              <a:rPr dirty="0" sz="1500" b="0">
                <a:latin typeface="Calibri"/>
                <a:cs typeface="Calibri"/>
              </a:rPr>
              <a:t>impact</a:t>
            </a:r>
            <a:r>
              <a:rPr dirty="0" sz="1500" spc="55" b="0">
                <a:latin typeface="Calibri"/>
                <a:cs typeface="Calibri"/>
              </a:rPr>
              <a:t> </a:t>
            </a:r>
            <a:r>
              <a:rPr dirty="0" sz="1500" b="0">
                <a:latin typeface="Calibri"/>
                <a:cs typeface="Calibri"/>
              </a:rPr>
              <a:t>on</a:t>
            </a:r>
            <a:r>
              <a:rPr dirty="0" sz="1500" spc="40" b="0">
                <a:latin typeface="Calibri"/>
                <a:cs typeface="Calibri"/>
              </a:rPr>
              <a:t> </a:t>
            </a:r>
            <a:r>
              <a:rPr dirty="0" sz="1500" b="0">
                <a:latin typeface="Calibri"/>
                <a:cs typeface="Calibri"/>
              </a:rPr>
              <a:t>families,</a:t>
            </a:r>
            <a:r>
              <a:rPr dirty="0" sz="1500" spc="40" b="0">
                <a:latin typeface="Calibri"/>
                <a:cs typeface="Calibri"/>
              </a:rPr>
              <a:t> </a:t>
            </a:r>
            <a:r>
              <a:rPr dirty="0" sz="1500" b="0">
                <a:latin typeface="Calibri"/>
                <a:cs typeface="Calibri"/>
              </a:rPr>
              <a:t>the</a:t>
            </a:r>
            <a:r>
              <a:rPr dirty="0" sz="1500" spc="55" b="0">
                <a:latin typeface="Calibri"/>
                <a:cs typeface="Calibri"/>
              </a:rPr>
              <a:t> </a:t>
            </a:r>
            <a:r>
              <a:rPr dirty="0" sz="1500" spc="-10" b="0">
                <a:latin typeface="Calibri"/>
                <a:cs typeface="Calibri"/>
              </a:rPr>
              <a:t>healthcare </a:t>
            </a:r>
            <a:r>
              <a:rPr dirty="0" sz="1500" b="0">
                <a:latin typeface="Calibri"/>
                <a:cs typeface="Calibri"/>
              </a:rPr>
              <a:t>system,</a:t>
            </a:r>
            <a:r>
              <a:rPr dirty="0" sz="1500" spc="95" b="0">
                <a:latin typeface="Calibri"/>
                <a:cs typeface="Calibri"/>
              </a:rPr>
              <a:t> </a:t>
            </a:r>
            <a:r>
              <a:rPr dirty="0" sz="1500" b="0">
                <a:latin typeface="Calibri"/>
                <a:cs typeface="Calibri"/>
              </a:rPr>
              <a:t>our</a:t>
            </a:r>
            <a:r>
              <a:rPr dirty="0" sz="1500" spc="70" b="0">
                <a:latin typeface="Calibri"/>
                <a:cs typeface="Calibri"/>
              </a:rPr>
              <a:t> </a:t>
            </a:r>
            <a:r>
              <a:rPr dirty="0" sz="1500" b="0">
                <a:latin typeface="Calibri"/>
                <a:cs typeface="Calibri"/>
              </a:rPr>
              <a:t>communities</a:t>
            </a:r>
            <a:r>
              <a:rPr dirty="0" sz="1500" spc="90" b="0">
                <a:latin typeface="Calibri"/>
                <a:cs typeface="Calibri"/>
              </a:rPr>
              <a:t> </a:t>
            </a:r>
            <a:r>
              <a:rPr dirty="0" sz="1500" b="0">
                <a:latin typeface="Calibri"/>
                <a:cs typeface="Calibri"/>
              </a:rPr>
              <a:t>and</a:t>
            </a:r>
            <a:r>
              <a:rPr dirty="0" sz="1500" spc="90" b="0">
                <a:latin typeface="Calibri"/>
                <a:cs typeface="Calibri"/>
              </a:rPr>
              <a:t> </a:t>
            </a:r>
            <a:r>
              <a:rPr dirty="0" sz="1500" spc="-20" b="0">
                <a:latin typeface="Calibri"/>
                <a:cs typeface="Calibri"/>
              </a:rPr>
              <a:t>more</a:t>
            </a:r>
            <a:endParaRPr sz="1500">
              <a:latin typeface="Calibri"/>
              <a:cs typeface="Calibri"/>
            </a:endParaRPr>
          </a:p>
        </p:txBody>
      </p:sp>
      <p:pic>
        <p:nvPicPr>
          <p:cNvPr id="21" name="object 21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1358371" y="6024371"/>
            <a:ext cx="682751" cy="682751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/>
          <p:nvPr/>
        </p:nvSpPr>
        <p:spPr>
          <a:xfrm>
            <a:off x="2122932" y="5558028"/>
            <a:ext cx="638810" cy="1300480"/>
          </a:xfrm>
          <a:custGeom>
            <a:avLst/>
            <a:gdLst/>
            <a:ahLst/>
            <a:cxnLst/>
            <a:rect l="l" t="t" r="r" b="b"/>
            <a:pathLst>
              <a:path w="638810" h="1300479">
                <a:moveTo>
                  <a:pt x="638556" y="0"/>
                </a:moveTo>
                <a:lnTo>
                  <a:pt x="0" y="0"/>
                </a:lnTo>
                <a:lnTo>
                  <a:pt x="0" y="1299972"/>
                </a:lnTo>
                <a:lnTo>
                  <a:pt x="638556" y="1299972"/>
                </a:lnTo>
                <a:lnTo>
                  <a:pt x="638556" y="0"/>
                </a:lnTo>
                <a:close/>
              </a:path>
            </a:pathLst>
          </a:custGeom>
          <a:solidFill>
            <a:srgbClr val="FDC61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" name="object 3" descr=""/>
          <p:cNvSpPr/>
          <p:nvPr/>
        </p:nvSpPr>
        <p:spPr>
          <a:xfrm>
            <a:off x="8174735" y="5859779"/>
            <a:ext cx="638810" cy="998219"/>
          </a:xfrm>
          <a:custGeom>
            <a:avLst/>
            <a:gdLst/>
            <a:ahLst/>
            <a:cxnLst/>
            <a:rect l="l" t="t" r="r" b="b"/>
            <a:pathLst>
              <a:path w="638809" h="998220">
                <a:moveTo>
                  <a:pt x="638555" y="0"/>
                </a:moveTo>
                <a:lnTo>
                  <a:pt x="0" y="0"/>
                </a:lnTo>
                <a:lnTo>
                  <a:pt x="0" y="998220"/>
                </a:lnTo>
                <a:lnTo>
                  <a:pt x="638555" y="998220"/>
                </a:lnTo>
                <a:lnTo>
                  <a:pt x="638555" y="0"/>
                </a:lnTo>
                <a:close/>
              </a:path>
            </a:pathLst>
          </a:custGeom>
          <a:solidFill>
            <a:srgbClr val="FDC61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" name="object 4" descr=""/>
          <p:cNvSpPr/>
          <p:nvPr/>
        </p:nvSpPr>
        <p:spPr>
          <a:xfrm>
            <a:off x="3262884" y="4666488"/>
            <a:ext cx="638810" cy="2192020"/>
          </a:xfrm>
          <a:custGeom>
            <a:avLst/>
            <a:gdLst/>
            <a:ahLst/>
            <a:cxnLst/>
            <a:rect l="l" t="t" r="r" b="b"/>
            <a:pathLst>
              <a:path w="638810" h="2192020">
                <a:moveTo>
                  <a:pt x="638543" y="0"/>
                </a:moveTo>
                <a:lnTo>
                  <a:pt x="0" y="0"/>
                </a:lnTo>
                <a:lnTo>
                  <a:pt x="0" y="2191512"/>
                </a:lnTo>
                <a:lnTo>
                  <a:pt x="638543" y="2191512"/>
                </a:lnTo>
                <a:lnTo>
                  <a:pt x="638543" y="0"/>
                </a:lnTo>
                <a:close/>
              </a:path>
            </a:pathLst>
          </a:custGeom>
          <a:solidFill>
            <a:srgbClr val="43AD4A"/>
          </a:solidFill>
        </p:spPr>
        <p:txBody>
          <a:bodyPr wrap="square" lIns="0" tIns="0" rIns="0" bIns="0" rtlCol="0"/>
          <a:lstStyle/>
          <a:p/>
        </p:txBody>
      </p:sp>
      <p:grpSp>
        <p:nvGrpSpPr>
          <p:cNvPr id="5" name="object 5" descr=""/>
          <p:cNvGrpSpPr/>
          <p:nvPr/>
        </p:nvGrpSpPr>
        <p:grpSpPr>
          <a:xfrm>
            <a:off x="9430511" y="4721352"/>
            <a:ext cx="680085" cy="2135505"/>
            <a:chOff x="9430511" y="4721352"/>
            <a:chExt cx="680085" cy="2135505"/>
          </a:xfrm>
        </p:grpSpPr>
        <p:sp>
          <p:nvSpPr>
            <p:cNvPr id="6" name="object 6" descr=""/>
            <p:cNvSpPr/>
            <p:nvPr/>
          </p:nvSpPr>
          <p:spPr>
            <a:xfrm>
              <a:off x="9430511" y="5228844"/>
              <a:ext cx="680085" cy="1628139"/>
            </a:xfrm>
            <a:custGeom>
              <a:avLst/>
              <a:gdLst/>
              <a:ahLst/>
              <a:cxnLst/>
              <a:rect l="l" t="t" r="r" b="b"/>
              <a:pathLst>
                <a:path w="680084" h="1628140">
                  <a:moveTo>
                    <a:pt x="679691" y="0"/>
                  </a:moveTo>
                  <a:lnTo>
                    <a:pt x="0" y="0"/>
                  </a:lnTo>
                  <a:lnTo>
                    <a:pt x="0" y="1627631"/>
                  </a:lnTo>
                  <a:lnTo>
                    <a:pt x="679691" y="1627631"/>
                  </a:lnTo>
                  <a:lnTo>
                    <a:pt x="679691" y="0"/>
                  </a:lnTo>
                  <a:close/>
                </a:path>
              </a:pathLst>
            </a:custGeom>
            <a:solidFill>
              <a:srgbClr val="43AD4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" name="object 7" descr=""/>
            <p:cNvSpPr/>
            <p:nvPr/>
          </p:nvSpPr>
          <p:spPr>
            <a:xfrm>
              <a:off x="9788651" y="4721352"/>
              <a:ext cx="0" cy="944244"/>
            </a:xfrm>
            <a:custGeom>
              <a:avLst/>
              <a:gdLst/>
              <a:ahLst/>
              <a:cxnLst/>
              <a:rect l="l" t="t" r="r" b="b"/>
              <a:pathLst>
                <a:path w="0" h="944245">
                  <a:moveTo>
                    <a:pt x="0" y="0"/>
                  </a:moveTo>
                  <a:lnTo>
                    <a:pt x="0" y="944003"/>
                  </a:lnTo>
                </a:path>
              </a:pathLst>
            </a:custGeom>
            <a:ln w="9525">
              <a:solidFill>
                <a:srgbClr val="666666"/>
              </a:solidFill>
              <a:prstDash val="dot"/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8" name="object 8" descr=""/>
          <p:cNvSpPr txBox="1"/>
          <p:nvPr/>
        </p:nvSpPr>
        <p:spPr>
          <a:xfrm>
            <a:off x="3164937" y="3526774"/>
            <a:ext cx="857885" cy="486409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algn="ctr">
              <a:lnSpc>
                <a:spcPct val="100000"/>
              </a:lnSpc>
              <a:spcBef>
                <a:spcPts val="105"/>
              </a:spcBef>
            </a:pPr>
            <a:r>
              <a:rPr dirty="0" sz="1400" spc="-20">
                <a:latin typeface="Calibri"/>
                <a:cs typeface="Calibri"/>
              </a:rPr>
              <a:t>2050</a:t>
            </a:r>
            <a:endParaRPr sz="1400">
              <a:latin typeface="Calibri"/>
              <a:cs typeface="Calibri"/>
            </a:endParaRPr>
          </a:p>
          <a:p>
            <a:pPr algn="ctr">
              <a:lnSpc>
                <a:spcPct val="100000"/>
              </a:lnSpc>
              <a:spcBef>
                <a:spcPts val="15"/>
              </a:spcBef>
            </a:pPr>
            <a:r>
              <a:rPr dirty="0" sz="1600" spc="-10">
                <a:latin typeface="Calibri"/>
                <a:cs typeface="Calibri"/>
              </a:rPr>
              <a:t>1,053,200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9" name="object 9" descr=""/>
          <p:cNvSpPr txBox="1"/>
          <p:nvPr/>
        </p:nvSpPr>
        <p:spPr>
          <a:xfrm>
            <a:off x="2065434" y="4326049"/>
            <a:ext cx="702310" cy="48768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ctr">
              <a:lnSpc>
                <a:spcPct val="100000"/>
              </a:lnSpc>
              <a:spcBef>
                <a:spcPts val="100"/>
              </a:spcBef>
            </a:pPr>
            <a:r>
              <a:rPr dirty="0" sz="1400" spc="-20">
                <a:latin typeface="Calibri"/>
                <a:cs typeface="Calibri"/>
              </a:rPr>
              <a:t>2022</a:t>
            </a:r>
            <a:endParaRPr sz="1400">
              <a:latin typeface="Calibri"/>
              <a:cs typeface="Calibri"/>
            </a:endParaRPr>
          </a:p>
          <a:p>
            <a:pPr algn="ctr">
              <a:lnSpc>
                <a:spcPct val="100000"/>
              </a:lnSpc>
              <a:spcBef>
                <a:spcPts val="30"/>
              </a:spcBef>
            </a:pPr>
            <a:r>
              <a:rPr dirty="0" sz="1600" spc="-10">
                <a:latin typeface="Calibri"/>
                <a:cs typeface="Calibri"/>
              </a:rPr>
              <a:t>352,300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10" name="object 10" descr=""/>
          <p:cNvSpPr txBox="1"/>
          <p:nvPr/>
        </p:nvSpPr>
        <p:spPr>
          <a:xfrm>
            <a:off x="9436920" y="4131289"/>
            <a:ext cx="702310" cy="48768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ctr">
              <a:lnSpc>
                <a:spcPct val="100000"/>
              </a:lnSpc>
              <a:spcBef>
                <a:spcPts val="100"/>
              </a:spcBef>
            </a:pPr>
            <a:r>
              <a:rPr dirty="0" sz="1400" spc="-20">
                <a:latin typeface="Calibri"/>
                <a:cs typeface="Calibri"/>
              </a:rPr>
              <a:t>2050</a:t>
            </a:r>
            <a:endParaRPr sz="1400">
              <a:latin typeface="Calibri"/>
              <a:cs typeface="Calibri"/>
            </a:endParaRPr>
          </a:p>
          <a:p>
            <a:pPr algn="ctr">
              <a:lnSpc>
                <a:spcPct val="100000"/>
              </a:lnSpc>
              <a:spcBef>
                <a:spcPts val="30"/>
              </a:spcBef>
            </a:pPr>
            <a:r>
              <a:rPr dirty="0" sz="1600" spc="-10">
                <a:latin typeface="Calibri"/>
                <a:cs typeface="Calibri"/>
              </a:rPr>
              <a:t>616,000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11" name="object 11" descr=""/>
          <p:cNvSpPr/>
          <p:nvPr/>
        </p:nvSpPr>
        <p:spPr>
          <a:xfrm>
            <a:off x="2417064" y="4916423"/>
            <a:ext cx="0" cy="944244"/>
          </a:xfrm>
          <a:custGeom>
            <a:avLst/>
            <a:gdLst/>
            <a:ahLst/>
            <a:cxnLst/>
            <a:rect l="l" t="t" r="r" b="b"/>
            <a:pathLst>
              <a:path w="0" h="944245">
                <a:moveTo>
                  <a:pt x="0" y="0"/>
                </a:moveTo>
                <a:lnTo>
                  <a:pt x="0" y="944003"/>
                </a:lnTo>
              </a:path>
            </a:pathLst>
          </a:custGeom>
          <a:ln w="9525">
            <a:solidFill>
              <a:srgbClr val="666666"/>
            </a:solidFill>
            <a:prstDash val="dot"/>
          </a:ln>
        </p:spPr>
        <p:txBody>
          <a:bodyPr wrap="square" lIns="0" tIns="0" rIns="0" bIns="0" rtlCol="0"/>
          <a:lstStyle/>
          <a:p/>
        </p:txBody>
      </p:sp>
      <p:sp>
        <p:nvSpPr>
          <p:cNvPr id="12" name="object 12" descr=""/>
          <p:cNvSpPr/>
          <p:nvPr/>
        </p:nvSpPr>
        <p:spPr>
          <a:xfrm>
            <a:off x="3593591" y="4107179"/>
            <a:ext cx="0" cy="944244"/>
          </a:xfrm>
          <a:custGeom>
            <a:avLst/>
            <a:gdLst/>
            <a:ahLst/>
            <a:cxnLst/>
            <a:rect l="l" t="t" r="r" b="b"/>
            <a:pathLst>
              <a:path w="0" h="944245">
                <a:moveTo>
                  <a:pt x="0" y="0"/>
                </a:moveTo>
                <a:lnTo>
                  <a:pt x="0" y="944003"/>
                </a:lnTo>
              </a:path>
            </a:pathLst>
          </a:custGeom>
          <a:ln w="9525">
            <a:solidFill>
              <a:srgbClr val="666666"/>
            </a:solidFill>
            <a:prstDash val="dot"/>
          </a:ln>
        </p:spPr>
        <p:txBody>
          <a:bodyPr wrap="square" lIns="0" tIns="0" rIns="0" bIns="0" rtlCol="0"/>
          <a:lstStyle/>
          <a:p/>
        </p:txBody>
      </p:sp>
      <p:sp>
        <p:nvSpPr>
          <p:cNvPr id="13" name="object 13" descr=""/>
          <p:cNvSpPr txBox="1"/>
          <p:nvPr/>
        </p:nvSpPr>
        <p:spPr>
          <a:xfrm>
            <a:off x="8143644" y="4458957"/>
            <a:ext cx="702310" cy="48768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ctr">
              <a:lnSpc>
                <a:spcPct val="100000"/>
              </a:lnSpc>
              <a:spcBef>
                <a:spcPts val="100"/>
              </a:spcBef>
            </a:pPr>
            <a:r>
              <a:rPr dirty="0" sz="1400" spc="-20">
                <a:latin typeface="Calibri"/>
                <a:cs typeface="Calibri"/>
              </a:rPr>
              <a:t>2022</a:t>
            </a:r>
            <a:endParaRPr sz="1400">
              <a:latin typeface="Calibri"/>
              <a:cs typeface="Calibri"/>
            </a:endParaRPr>
          </a:p>
          <a:p>
            <a:pPr algn="ctr">
              <a:lnSpc>
                <a:spcPct val="100000"/>
              </a:lnSpc>
              <a:spcBef>
                <a:spcPts val="30"/>
              </a:spcBef>
            </a:pPr>
            <a:r>
              <a:rPr dirty="0" sz="1600" spc="-10">
                <a:latin typeface="Calibri"/>
                <a:cs typeface="Calibri"/>
              </a:rPr>
              <a:t>217,300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14" name="object 14" descr=""/>
          <p:cNvSpPr/>
          <p:nvPr/>
        </p:nvSpPr>
        <p:spPr>
          <a:xfrm>
            <a:off x="8494776" y="5059679"/>
            <a:ext cx="0" cy="944244"/>
          </a:xfrm>
          <a:custGeom>
            <a:avLst/>
            <a:gdLst/>
            <a:ahLst/>
            <a:cxnLst/>
            <a:rect l="l" t="t" r="r" b="b"/>
            <a:pathLst>
              <a:path w="0" h="944245">
                <a:moveTo>
                  <a:pt x="0" y="0"/>
                </a:moveTo>
                <a:lnTo>
                  <a:pt x="0" y="944003"/>
                </a:lnTo>
              </a:path>
            </a:pathLst>
          </a:custGeom>
          <a:ln w="9525">
            <a:solidFill>
              <a:srgbClr val="666666"/>
            </a:solidFill>
            <a:prstDash val="dot"/>
          </a:ln>
        </p:spPr>
        <p:txBody>
          <a:bodyPr wrap="square" lIns="0" tIns="0" rIns="0" bIns="0" rtlCol="0"/>
          <a:lstStyle/>
          <a:p/>
        </p:txBody>
      </p:sp>
      <p:sp>
        <p:nvSpPr>
          <p:cNvPr id="15" name="object 15" descr=""/>
          <p:cNvSpPr txBox="1"/>
          <p:nvPr/>
        </p:nvSpPr>
        <p:spPr>
          <a:xfrm>
            <a:off x="1615385" y="2520549"/>
            <a:ext cx="2865755" cy="26924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600" spc="95" b="1">
                <a:solidFill>
                  <a:srgbClr val="338841"/>
                </a:solidFill>
                <a:latin typeface="Trebuchet MS"/>
                <a:cs typeface="Trebuchet MS"/>
              </a:rPr>
              <a:t>Women</a:t>
            </a:r>
            <a:r>
              <a:rPr dirty="0" sz="1600" spc="20" b="1">
                <a:solidFill>
                  <a:srgbClr val="338841"/>
                </a:solidFill>
                <a:latin typeface="Trebuchet MS"/>
                <a:cs typeface="Trebuchet MS"/>
              </a:rPr>
              <a:t> </a:t>
            </a:r>
            <a:r>
              <a:rPr dirty="0" sz="1600" b="1">
                <a:solidFill>
                  <a:srgbClr val="338841"/>
                </a:solidFill>
                <a:latin typeface="Trebuchet MS"/>
                <a:cs typeface="Trebuchet MS"/>
              </a:rPr>
              <a:t>living with</a:t>
            </a:r>
            <a:r>
              <a:rPr dirty="0" sz="1600" spc="10" b="1">
                <a:solidFill>
                  <a:srgbClr val="338841"/>
                </a:solidFill>
                <a:latin typeface="Trebuchet MS"/>
                <a:cs typeface="Trebuchet MS"/>
              </a:rPr>
              <a:t> </a:t>
            </a:r>
            <a:r>
              <a:rPr dirty="0" sz="1600" spc="-10" b="1">
                <a:solidFill>
                  <a:srgbClr val="338841"/>
                </a:solidFill>
                <a:latin typeface="Trebuchet MS"/>
                <a:cs typeface="Trebuchet MS"/>
              </a:rPr>
              <a:t>dementia</a:t>
            </a:r>
            <a:endParaRPr sz="1600">
              <a:latin typeface="Trebuchet MS"/>
              <a:cs typeface="Trebuchet MS"/>
            </a:endParaRPr>
          </a:p>
        </p:txBody>
      </p:sp>
      <p:sp>
        <p:nvSpPr>
          <p:cNvPr id="16" name="object 16" descr=""/>
          <p:cNvSpPr txBox="1"/>
          <p:nvPr/>
        </p:nvSpPr>
        <p:spPr>
          <a:xfrm>
            <a:off x="7888297" y="2520549"/>
            <a:ext cx="2510790" cy="26924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600" spc="75" b="1">
                <a:solidFill>
                  <a:srgbClr val="338841"/>
                </a:solidFill>
                <a:latin typeface="Trebuchet MS"/>
                <a:cs typeface="Trebuchet MS"/>
              </a:rPr>
              <a:t>Men</a:t>
            </a:r>
            <a:r>
              <a:rPr dirty="0" sz="1600" spc="-5" b="1">
                <a:solidFill>
                  <a:srgbClr val="338841"/>
                </a:solidFill>
                <a:latin typeface="Trebuchet MS"/>
                <a:cs typeface="Trebuchet MS"/>
              </a:rPr>
              <a:t> </a:t>
            </a:r>
            <a:r>
              <a:rPr dirty="0" sz="1600" b="1">
                <a:solidFill>
                  <a:srgbClr val="338841"/>
                </a:solidFill>
                <a:latin typeface="Trebuchet MS"/>
                <a:cs typeface="Trebuchet MS"/>
              </a:rPr>
              <a:t>living</a:t>
            </a:r>
            <a:r>
              <a:rPr dirty="0" sz="1600" spc="15" b="1">
                <a:solidFill>
                  <a:srgbClr val="338841"/>
                </a:solidFill>
                <a:latin typeface="Trebuchet MS"/>
                <a:cs typeface="Trebuchet MS"/>
              </a:rPr>
              <a:t> </a:t>
            </a:r>
            <a:r>
              <a:rPr dirty="0" sz="1600" b="1">
                <a:solidFill>
                  <a:srgbClr val="338841"/>
                </a:solidFill>
                <a:latin typeface="Trebuchet MS"/>
                <a:cs typeface="Trebuchet MS"/>
              </a:rPr>
              <a:t>with</a:t>
            </a:r>
            <a:r>
              <a:rPr dirty="0" sz="1600" spc="-5" b="1">
                <a:solidFill>
                  <a:srgbClr val="338841"/>
                </a:solidFill>
                <a:latin typeface="Trebuchet MS"/>
                <a:cs typeface="Trebuchet MS"/>
              </a:rPr>
              <a:t> </a:t>
            </a:r>
            <a:r>
              <a:rPr dirty="0" sz="1600" spc="-10" b="1">
                <a:solidFill>
                  <a:srgbClr val="338841"/>
                </a:solidFill>
                <a:latin typeface="Trebuchet MS"/>
                <a:cs typeface="Trebuchet MS"/>
              </a:rPr>
              <a:t>dementia</a:t>
            </a:r>
            <a:endParaRPr sz="1600">
              <a:latin typeface="Trebuchet MS"/>
              <a:cs typeface="Trebuchet MS"/>
            </a:endParaRPr>
          </a:p>
        </p:txBody>
      </p:sp>
      <p:sp>
        <p:nvSpPr>
          <p:cNvPr id="17" name="object 17" descr=""/>
          <p:cNvSpPr txBox="1"/>
          <p:nvPr/>
        </p:nvSpPr>
        <p:spPr>
          <a:xfrm>
            <a:off x="4594500" y="6135272"/>
            <a:ext cx="3014980" cy="61976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algn="ctr" marL="12700" marR="5080">
              <a:lnSpc>
                <a:spcPct val="100000"/>
              </a:lnSpc>
              <a:spcBef>
                <a:spcPts val="95"/>
              </a:spcBef>
            </a:pPr>
            <a:r>
              <a:rPr dirty="0" sz="1300">
                <a:latin typeface="Calibri"/>
                <a:cs typeface="Calibri"/>
              </a:rPr>
              <a:t>Every</a:t>
            </a:r>
            <a:r>
              <a:rPr dirty="0" sz="1300" spc="10">
                <a:latin typeface="Calibri"/>
                <a:cs typeface="Calibri"/>
              </a:rPr>
              <a:t> </a:t>
            </a:r>
            <a:r>
              <a:rPr dirty="0" sz="1300">
                <a:latin typeface="Calibri"/>
                <a:cs typeface="Calibri"/>
              </a:rPr>
              <a:t>day,</a:t>
            </a:r>
            <a:r>
              <a:rPr dirty="0" sz="1300" spc="45">
                <a:latin typeface="Calibri"/>
                <a:cs typeface="Calibri"/>
              </a:rPr>
              <a:t> </a:t>
            </a:r>
            <a:r>
              <a:rPr dirty="0" sz="1300">
                <a:latin typeface="Calibri"/>
                <a:cs typeface="Calibri"/>
              </a:rPr>
              <a:t>more</a:t>
            </a:r>
            <a:r>
              <a:rPr dirty="0" sz="1300" spc="-5">
                <a:latin typeface="Calibri"/>
                <a:cs typeface="Calibri"/>
              </a:rPr>
              <a:t> </a:t>
            </a:r>
            <a:r>
              <a:rPr dirty="0" sz="1300">
                <a:latin typeface="Calibri"/>
                <a:cs typeface="Calibri"/>
              </a:rPr>
              <a:t>than</a:t>
            </a:r>
            <a:r>
              <a:rPr dirty="0" sz="1300" spc="5">
                <a:latin typeface="Calibri"/>
                <a:cs typeface="Calibri"/>
              </a:rPr>
              <a:t> </a:t>
            </a:r>
            <a:r>
              <a:rPr dirty="0" sz="1300">
                <a:latin typeface="Calibri"/>
                <a:cs typeface="Calibri"/>
              </a:rPr>
              <a:t>350</a:t>
            </a:r>
            <a:r>
              <a:rPr dirty="0" sz="1300" spc="30">
                <a:latin typeface="Calibri"/>
                <a:cs typeface="Calibri"/>
              </a:rPr>
              <a:t> </a:t>
            </a:r>
            <a:r>
              <a:rPr dirty="0" sz="1300">
                <a:latin typeface="Calibri"/>
                <a:cs typeface="Calibri"/>
              </a:rPr>
              <a:t>people</a:t>
            </a:r>
            <a:r>
              <a:rPr dirty="0" sz="1300" spc="-5">
                <a:latin typeface="Calibri"/>
                <a:cs typeface="Calibri"/>
              </a:rPr>
              <a:t> </a:t>
            </a:r>
            <a:r>
              <a:rPr dirty="0" sz="1300">
                <a:latin typeface="Calibri"/>
                <a:cs typeface="Calibri"/>
              </a:rPr>
              <a:t>in</a:t>
            </a:r>
            <a:r>
              <a:rPr dirty="0" sz="1300" spc="35">
                <a:latin typeface="Calibri"/>
                <a:cs typeface="Calibri"/>
              </a:rPr>
              <a:t> </a:t>
            </a:r>
            <a:r>
              <a:rPr dirty="0" sz="1300" spc="-10">
                <a:latin typeface="Calibri"/>
                <a:cs typeface="Calibri"/>
              </a:rPr>
              <a:t>Canada </a:t>
            </a:r>
            <a:r>
              <a:rPr dirty="0" sz="1300">
                <a:latin typeface="Calibri"/>
                <a:cs typeface="Calibri"/>
              </a:rPr>
              <a:t>develop</a:t>
            </a:r>
            <a:r>
              <a:rPr dirty="0" sz="1300" spc="85">
                <a:latin typeface="Calibri"/>
                <a:cs typeface="Calibri"/>
              </a:rPr>
              <a:t> </a:t>
            </a:r>
            <a:r>
              <a:rPr dirty="0" sz="1300" spc="-10">
                <a:latin typeface="Calibri"/>
                <a:cs typeface="Calibri"/>
              </a:rPr>
              <a:t>dementia.</a:t>
            </a:r>
            <a:endParaRPr sz="1300">
              <a:latin typeface="Calibri"/>
              <a:cs typeface="Calibri"/>
            </a:endParaRPr>
          </a:p>
          <a:p>
            <a:pPr algn="ctr" marL="1270">
              <a:lnSpc>
                <a:spcPct val="100000"/>
              </a:lnSpc>
            </a:pPr>
            <a:r>
              <a:rPr dirty="0" sz="1300">
                <a:latin typeface="Calibri"/>
                <a:cs typeface="Calibri"/>
              </a:rPr>
              <a:t>This</a:t>
            </a:r>
            <a:r>
              <a:rPr dirty="0" sz="1300" spc="-5">
                <a:latin typeface="Calibri"/>
                <a:cs typeface="Calibri"/>
              </a:rPr>
              <a:t> </a:t>
            </a:r>
            <a:r>
              <a:rPr dirty="0" sz="1300">
                <a:latin typeface="Calibri"/>
                <a:cs typeface="Calibri"/>
              </a:rPr>
              <a:t>is</a:t>
            </a:r>
            <a:r>
              <a:rPr dirty="0" sz="1300" spc="35">
                <a:latin typeface="Calibri"/>
                <a:cs typeface="Calibri"/>
              </a:rPr>
              <a:t> </a:t>
            </a:r>
            <a:r>
              <a:rPr dirty="0" sz="1300">
                <a:latin typeface="Calibri"/>
                <a:cs typeface="Calibri"/>
              </a:rPr>
              <a:t>more</a:t>
            </a:r>
            <a:r>
              <a:rPr dirty="0" sz="1300" spc="-10">
                <a:latin typeface="Calibri"/>
                <a:cs typeface="Calibri"/>
              </a:rPr>
              <a:t> </a:t>
            </a:r>
            <a:r>
              <a:rPr dirty="0" sz="1300">
                <a:latin typeface="Calibri"/>
                <a:cs typeface="Calibri"/>
              </a:rPr>
              <a:t>than</a:t>
            </a:r>
            <a:r>
              <a:rPr dirty="0" sz="1300" spc="5">
                <a:latin typeface="Calibri"/>
                <a:cs typeface="Calibri"/>
              </a:rPr>
              <a:t> </a:t>
            </a:r>
            <a:r>
              <a:rPr dirty="0" sz="1300">
                <a:latin typeface="Calibri"/>
                <a:cs typeface="Calibri"/>
              </a:rPr>
              <a:t>15</a:t>
            </a:r>
            <a:r>
              <a:rPr dirty="0" sz="1300" spc="25">
                <a:latin typeface="Calibri"/>
                <a:cs typeface="Calibri"/>
              </a:rPr>
              <a:t> </a:t>
            </a:r>
            <a:r>
              <a:rPr dirty="0" sz="1300">
                <a:latin typeface="Calibri"/>
                <a:cs typeface="Calibri"/>
              </a:rPr>
              <a:t>every</a:t>
            </a:r>
            <a:r>
              <a:rPr dirty="0" sz="1300" spc="15">
                <a:latin typeface="Calibri"/>
                <a:cs typeface="Calibri"/>
              </a:rPr>
              <a:t> </a:t>
            </a:r>
            <a:r>
              <a:rPr dirty="0" sz="1300" spc="-20">
                <a:latin typeface="Calibri"/>
                <a:cs typeface="Calibri"/>
              </a:rPr>
              <a:t>hour.</a:t>
            </a:r>
            <a:endParaRPr sz="1300">
              <a:latin typeface="Calibri"/>
              <a:cs typeface="Calibri"/>
            </a:endParaRPr>
          </a:p>
        </p:txBody>
      </p:sp>
      <p:sp>
        <p:nvSpPr>
          <p:cNvPr id="18" name="object 18" descr=""/>
          <p:cNvSpPr/>
          <p:nvPr/>
        </p:nvSpPr>
        <p:spPr>
          <a:xfrm>
            <a:off x="0" y="0"/>
            <a:ext cx="12192000" cy="2106295"/>
          </a:xfrm>
          <a:custGeom>
            <a:avLst/>
            <a:gdLst/>
            <a:ahLst/>
            <a:cxnLst/>
            <a:rect l="l" t="t" r="r" b="b"/>
            <a:pathLst>
              <a:path w="12192000" h="2106295">
                <a:moveTo>
                  <a:pt x="12192000" y="0"/>
                </a:moveTo>
                <a:lnTo>
                  <a:pt x="0" y="0"/>
                </a:lnTo>
                <a:lnTo>
                  <a:pt x="0" y="1053083"/>
                </a:lnTo>
                <a:lnTo>
                  <a:pt x="1083" y="1101287"/>
                </a:lnTo>
                <a:lnTo>
                  <a:pt x="4303" y="1148935"/>
                </a:lnTo>
                <a:lnTo>
                  <a:pt x="9613" y="1195980"/>
                </a:lnTo>
                <a:lnTo>
                  <a:pt x="16966" y="1242375"/>
                </a:lnTo>
                <a:lnTo>
                  <a:pt x="26316" y="1288075"/>
                </a:lnTo>
                <a:lnTo>
                  <a:pt x="37616" y="1333033"/>
                </a:lnTo>
                <a:lnTo>
                  <a:pt x="50821" y="1377202"/>
                </a:lnTo>
                <a:lnTo>
                  <a:pt x="65882" y="1420536"/>
                </a:lnTo>
                <a:lnTo>
                  <a:pt x="82755" y="1462989"/>
                </a:lnTo>
                <a:lnTo>
                  <a:pt x="101392" y="1504513"/>
                </a:lnTo>
                <a:lnTo>
                  <a:pt x="121748" y="1545064"/>
                </a:lnTo>
                <a:lnTo>
                  <a:pt x="143775" y="1584593"/>
                </a:lnTo>
                <a:lnTo>
                  <a:pt x="167427" y="1623054"/>
                </a:lnTo>
                <a:lnTo>
                  <a:pt x="192658" y="1660402"/>
                </a:lnTo>
                <a:lnTo>
                  <a:pt x="219421" y="1696589"/>
                </a:lnTo>
                <a:lnTo>
                  <a:pt x="247669" y="1731570"/>
                </a:lnTo>
                <a:lnTo>
                  <a:pt x="277357" y="1765297"/>
                </a:lnTo>
                <a:lnTo>
                  <a:pt x="308438" y="1797724"/>
                </a:lnTo>
                <a:lnTo>
                  <a:pt x="340865" y="1828805"/>
                </a:lnTo>
                <a:lnTo>
                  <a:pt x="374592" y="1858493"/>
                </a:lnTo>
                <a:lnTo>
                  <a:pt x="409572" y="1886742"/>
                </a:lnTo>
                <a:lnTo>
                  <a:pt x="445759" y="1913506"/>
                </a:lnTo>
                <a:lnTo>
                  <a:pt x="483107" y="1938737"/>
                </a:lnTo>
                <a:lnTo>
                  <a:pt x="521569" y="1962389"/>
                </a:lnTo>
                <a:lnTo>
                  <a:pt x="561098" y="1984417"/>
                </a:lnTo>
                <a:lnTo>
                  <a:pt x="601648" y="2004772"/>
                </a:lnTo>
                <a:lnTo>
                  <a:pt x="643173" y="2023410"/>
                </a:lnTo>
                <a:lnTo>
                  <a:pt x="685626" y="2040283"/>
                </a:lnTo>
                <a:lnTo>
                  <a:pt x="728960" y="2055345"/>
                </a:lnTo>
                <a:lnTo>
                  <a:pt x="773130" y="2068550"/>
                </a:lnTo>
                <a:lnTo>
                  <a:pt x="818088" y="2079851"/>
                </a:lnTo>
                <a:lnTo>
                  <a:pt x="863788" y="2089201"/>
                </a:lnTo>
                <a:lnTo>
                  <a:pt x="910185" y="2096554"/>
                </a:lnTo>
                <a:lnTo>
                  <a:pt x="957230" y="2101864"/>
                </a:lnTo>
                <a:lnTo>
                  <a:pt x="1004879" y="2105084"/>
                </a:lnTo>
                <a:lnTo>
                  <a:pt x="1053083" y="2106167"/>
                </a:lnTo>
                <a:lnTo>
                  <a:pt x="12192000" y="2106167"/>
                </a:lnTo>
                <a:lnTo>
                  <a:pt x="12192000" y="0"/>
                </a:lnTo>
                <a:close/>
              </a:path>
            </a:pathLst>
          </a:custGeom>
          <a:solidFill>
            <a:srgbClr val="35933E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9" name="object 19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340052" rIns="0" bIns="0" rtlCol="0" vert="horz">
            <a:spAutoFit/>
          </a:bodyPr>
          <a:lstStyle/>
          <a:p>
            <a:pPr algn="ctr">
              <a:lnSpc>
                <a:spcPct val="100000"/>
              </a:lnSpc>
              <a:spcBef>
                <a:spcPts val="1825"/>
              </a:spcBef>
            </a:pPr>
            <a:r>
              <a:rPr dirty="0" spc="135"/>
              <a:t>Dementia</a:t>
            </a:r>
            <a:r>
              <a:rPr dirty="0" spc="-340"/>
              <a:t> </a:t>
            </a:r>
            <a:r>
              <a:rPr dirty="0" spc="165"/>
              <a:t>by</a:t>
            </a:r>
            <a:r>
              <a:rPr dirty="0" spc="-295"/>
              <a:t> </a:t>
            </a:r>
            <a:r>
              <a:rPr dirty="0" spc="70"/>
              <a:t>the</a:t>
            </a:r>
            <a:r>
              <a:rPr dirty="0" spc="-310"/>
              <a:t> </a:t>
            </a:r>
            <a:r>
              <a:rPr dirty="0" spc="190"/>
              <a:t>Numbers</a:t>
            </a:r>
          </a:p>
          <a:p>
            <a:pPr algn="ctr" marL="635">
              <a:lnSpc>
                <a:spcPct val="100000"/>
              </a:lnSpc>
              <a:spcBef>
                <a:spcPts val="575"/>
              </a:spcBef>
            </a:pPr>
            <a:r>
              <a:rPr dirty="0" sz="1500" b="0">
                <a:latin typeface="Calibri"/>
                <a:cs typeface="Calibri"/>
              </a:rPr>
              <a:t>65%</a:t>
            </a:r>
            <a:r>
              <a:rPr dirty="0" sz="1500" spc="45" b="0">
                <a:latin typeface="Calibri"/>
                <a:cs typeface="Calibri"/>
              </a:rPr>
              <a:t> </a:t>
            </a:r>
            <a:r>
              <a:rPr dirty="0" sz="1500" b="0">
                <a:latin typeface="Calibri"/>
                <a:cs typeface="Calibri"/>
              </a:rPr>
              <a:t>of</a:t>
            </a:r>
            <a:r>
              <a:rPr dirty="0" sz="1500" spc="25" b="0">
                <a:latin typeface="Calibri"/>
                <a:cs typeface="Calibri"/>
              </a:rPr>
              <a:t> </a:t>
            </a:r>
            <a:r>
              <a:rPr dirty="0" sz="1500" b="0">
                <a:latin typeface="Calibri"/>
                <a:cs typeface="Calibri"/>
              </a:rPr>
              <a:t>Canadians</a:t>
            </a:r>
            <a:r>
              <a:rPr dirty="0" sz="1500" spc="60" b="0">
                <a:latin typeface="Calibri"/>
                <a:cs typeface="Calibri"/>
              </a:rPr>
              <a:t> </a:t>
            </a:r>
            <a:r>
              <a:rPr dirty="0" sz="1500" b="0">
                <a:latin typeface="Calibri"/>
                <a:cs typeface="Calibri"/>
              </a:rPr>
              <a:t>diagnosed</a:t>
            </a:r>
            <a:r>
              <a:rPr dirty="0" sz="1500" spc="60" b="0">
                <a:latin typeface="Calibri"/>
                <a:cs typeface="Calibri"/>
              </a:rPr>
              <a:t> </a:t>
            </a:r>
            <a:r>
              <a:rPr dirty="0" sz="1500" b="0">
                <a:latin typeface="Calibri"/>
                <a:cs typeface="Calibri"/>
              </a:rPr>
              <a:t>with</a:t>
            </a:r>
            <a:r>
              <a:rPr dirty="0" sz="1500" spc="35" b="0">
                <a:latin typeface="Calibri"/>
                <a:cs typeface="Calibri"/>
              </a:rPr>
              <a:t> </a:t>
            </a:r>
            <a:r>
              <a:rPr dirty="0" sz="1500" b="0">
                <a:latin typeface="Calibri"/>
                <a:cs typeface="Calibri"/>
              </a:rPr>
              <a:t>dementia</a:t>
            </a:r>
            <a:r>
              <a:rPr dirty="0" sz="1500" spc="80" b="0">
                <a:latin typeface="Calibri"/>
                <a:cs typeface="Calibri"/>
              </a:rPr>
              <a:t> </a:t>
            </a:r>
            <a:r>
              <a:rPr dirty="0" sz="1500" b="0">
                <a:latin typeface="Calibri"/>
                <a:cs typeface="Calibri"/>
              </a:rPr>
              <a:t>over</a:t>
            </a:r>
            <a:r>
              <a:rPr dirty="0" sz="1500" spc="45" b="0">
                <a:latin typeface="Calibri"/>
                <a:cs typeface="Calibri"/>
              </a:rPr>
              <a:t> </a:t>
            </a:r>
            <a:r>
              <a:rPr dirty="0" sz="1500" b="0">
                <a:latin typeface="Calibri"/>
                <a:cs typeface="Calibri"/>
              </a:rPr>
              <a:t>the</a:t>
            </a:r>
            <a:r>
              <a:rPr dirty="0" sz="1500" spc="45" b="0">
                <a:latin typeface="Calibri"/>
                <a:cs typeface="Calibri"/>
              </a:rPr>
              <a:t> </a:t>
            </a:r>
            <a:r>
              <a:rPr dirty="0" sz="1500" b="0">
                <a:latin typeface="Calibri"/>
                <a:cs typeface="Calibri"/>
              </a:rPr>
              <a:t>age</a:t>
            </a:r>
            <a:r>
              <a:rPr dirty="0" sz="1500" spc="20" b="0">
                <a:latin typeface="Calibri"/>
                <a:cs typeface="Calibri"/>
              </a:rPr>
              <a:t> </a:t>
            </a:r>
            <a:r>
              <a:rPr dirty="0" sz="1500" b="0">
                <a:latin typeface="Calibri"/>
                <a:cs typeface="Calibri"/>
              </a:rPr>
              <a:t>of</a:t>
            </a:r>
            <a:r>
              <a:rPr dirty="0" sz="1500" spc="20" b="0">
                <a:latin typeface="Calibri"/>
                <a:cs typeface="Calibri"/>
              </a:rPr>
              <a:t> </a:t>
            </a:r>
            <a:r>
              <a:rPr dirty="0" sz="1500" b="0">
                <a:latin typeface="Calibri"/>
                <a:cs typeface="Calibri"/>
              </a:rPr>
              <a:t>65</a:t>
            </a:r>
            <a:r>
              <a:rPr dirty="0" sz="1500" spc="50" b="0">
                <a:latin typeface="Calibri"/>
                <a:cs typeface="Calibri"/>
              </a:rPr>
              <a:t> </a:t>
            </a:r>
            <a:r>
              <a:rPr dirty="0" sz="1500" b="0">
                <a:latin typeface="Calibri"/>
                <a:cs typeface="Calibri"/>
              </a:rPr>
              <a:t>are</a:t>
            </a:r>
            <a:r>
              <a:rPr dirty="0" sz="1500" spc="50" b="0">
                <a:latin typeface="Calibri"/>
                <a:cs typeface="Calibri"/>
              </a:rPr>
              <a:t> </a:t>
            </a:r>
            <a:r>
              <a:rPr dirty="0" sz="1500" spc="-10" b="0">
                <a:latin typeface="Calibri"/>
                <a:cs typeface="Calibri"/>
              </a:rPr>
              <a:t>women.</a:t>
            </a:r>
            <a:endParaRPr sz="1500">
              <a:latin typeface="Calibri"/>
              <a:cs typeface="Calibri"/>
            </a:endParaRPr>
          </a:p>
        </p:txBody>
      </p:sp>
      <p:sp>
        <p:nvSpPr>
          <p:cNvPr id="20" name="object 20" descr=""/>
          <p:cNvSpPr/>
          <p:nvPr/>
        </p:nvSpPr>
        <p:spPr>
          <a:xfrm>
            <a:off x="6096000" y="2382011"/>
            <a:ext cx="6985" cy="3752215"/>
          </a:xfrm>
          <a:custGeom>
            <a:avLst/>
            <a:gdLst/>
            <a:ahLst/>
            <a:cxnLst/>
            <a:rect l="l" t="t" r="r" b="b"/>
            <a:pathLst>
              <a:path w="6985" h="3752215">
                <a:moveTo>
                  <a:pt x="0" y="0"/>
                </a:moveTo>
                <a:lnTo>
                  <a:pt x="6896" y="3751795"/>
                </a:lnTo>
              </a:path>
            </a:pathLst>
          </a:custGeom>
          <a:ln w="9525">
            <a:solidFill>
              <a:srgbClr val="DADADA"/>
            </a:solidFill>
          </a:ln>
        </p:spPr>
        <p:txBody>
          <a:bodyPr wrap="square" lIns="0" tIns="0" rIns="0" bIns="0" rtlCol="0"/>
          <a:lstStyle/>
          <a:p/>
        </p:txBody>
      </p:sp>
      <p:pic>
        <p:nvPicPr>
          <p:cNvPr id="21" name="object 21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1358371" y="6024371"/>
            <a:ext cx="682751" cy="682751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203755" y="2633278"/>
            <a:ext cx="5304260" cy="3593973"/>
          </a:xfrm>
          <a:prstGeom prst="rect">
            <a:avLst/>
          </a:prstGeom>
        </p:spPr>
      </p:pic>
      <p:sp>
        <p:nvSpPr>
          <p:cNvPr id="3" name="object 3" descr=""/>
          <p:cNvSpPr txBox="1"/>
          <p:nvPr/>
        </p:nvSpPr>
        <p:spPr>
          <a:xfrm>
            <a:off x="6971715" y="4586137"/>
            <a:ext cx="4077335" cy="118364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95"/>
              </a:spcBef>
            </a:pPr>
            <a:r>
              <a:rPr dirty="0" sz="1900" spc="10">
                <a:latin typeface="Calibri"/>
                <a:cs typeface="Calibri"/>
              </a:rPr>
              <a:t>The</a:t>
            </a:r>
            <a:r>
              <a:rPr dirty="0" sz="1900" spc="75">
                <a:latin typeface="Calibri"/>
                <a:cs typeface="Calibri"/>
              </a:rPr>
              <a:t> </a:t>
            </a:r>
            <a:r>
              <a:rPr dirty="0" sz="1900" spc="10">
                <a:latin typeface="Calibri"/>
                <a:cs typeface="Calibri"/>
              </a:rPr>
              <a:t>dementia</a:t>
            </a:r>
            <a:r>
              <a:rPr dirty="0" sz="1900" spc="65">
                <a:latin typeface="Calibri"/>
                <a:cs typeface="Calibri"/>
              </a:rPr>
              <a:t> </a:t>
            </a:r>
            <a:r>
              <a:rPr dirty="0" sz="1900" spc="10">
                <a:latin typeface="Calibri"/>
                <a:cs typeface="Calibri"/>
              </a:rPr>
              <a:t>population</a:t>
            </a:r>
            <a:r>
              <a:rPr dirty="0" sz="1900" spc="45">
                <a:latin typeface="Calibri"/>
                <a:cs typeface="Calibri"/>
              </a:rPr>
              <a:t> </a:t>
            </a:r>
            <a:r>
              <a:rPr dirty="0" sz="1900" spc="10">
                <a:latin typeface="Calibri"/>
                <a:cs typeface="Calibri"/>
              </a:rPr>
              <a:t>in</a:t>
            </a:r>
            <a:r>
              <a:rPr dirty="0" sz="1900" spc="75">
                <a:latin typeface="Calibri"/>
                <a:cs typeface="Calibri"/>
              </a:rPr>
              <a:t> </a:t>
            </a:r>
            <a:r>
              <a:rPr dirty="0" sz="1900" spc="10">
                <a:latin typeface="Calibri"/>
                <a:cs typeface="Calibri"/>
              </a:rPr>
              <a:t>Ottawa</a:t>
            </a:r>
            <a:r>
              <a:rPr dirty="0" sz="1900" spc="65">
                <a:latin typeface="Calibri"/>
                <a:cs typeface="Calibri"/>
              </a:rPr>
              <a:t> </a:t>
            </a:r>
            <a:r>
              <a:rPr dirty="0" sz="1900" spc="-25">
                <a:latin typeface="Calibri"/>
                <a:cs typeface="Calibri"/>
              </a:rPr>
              <a:t>and </a:t>
            </a:r>
            <a:r>
              <a:rPr dirty="0" sz="1900">
                <a:latin typeface="Calibri"/>
                <a:cs typeface="Calibri"/>
              </a:rPr>
              <a:t>Renfrew</a:t>
            </a:r>
            <a:r>
              <a:rPr dirty="0" sz="1900" spc="-10">
                <a:latin typeface="Calibri"/>
                <a:cs typeface="Calibri"/>
              </a:rPr>
              <a:t> </a:t>
            </a:r>
            <a:r>
              <a:rPr dirty="0" sz="1900">
                <a:latin typeface="Calibri"/>
                <a:cs typeface="Calibri"/>
              </a:rPr>
              <a:t>County</a:t>
            </a:r>
            <a:r>
              <a:rPr dirty="0" sz="1900" spc="5">
                <a:latin typeface="Calibri"/>
                <a:cs typeface="Calibri"/>
              </a:rPr>
              <a:t> </a:t>
            </a:r>
            <a:r>
              <a:rPr dirty="0" sz="1900">
                <a:latin typeface="Calibri"/>
                <a:cs typeface="Calibri"/>
              </a:rPr>
              <a:t>in</a:t>
            </a:r>
            <a:r>
              <a:rPr dirty="0" sz="1900" spc="10">
                <a:latin typeface="Calibri"/>
                <a:cs typeface="Calibri"/>
              </a:rPr>
              <a:t> </a:t>
            </a:r>
            <a:r>
              <a:rPr dirty="0" sz="1900" spc="-10">
                <a:latin typeface="Calibri"/>
                <a:cs typeface="Calibri"/>
              </a:rPr>
              <a:t>2023 </a:t>
            </a:r>
            <a:r>
              <a:rPr dirty="0" sz="1900">
                <a:latin typeface="Calibri"/>
                <a:cs typeface="Calibri"/>
              </a:rPr>
              <a:t>is</a:t>
            </a:r>
            <a:r>
              <a:rPr dirty="0" sz="1900" spc="25">
                <a:latin typeface="Calibri"/>
                <a:cs typeface="Calibri"/>
              </a:rPr>
              <a:t> </a:t>
            </a:r>
            <a:r>
              <a:rPr dirty="0" sz="1900" spc="-10">
                <a:latin typeface="Calibri"/>
                <a:cs typeface="Calibri"/>
              </a:rPr>
              <a:t>24,000.</a:t>
            </a:r>
            <a:r>
              <a:rPr dirty="0" sz="1900" spc="-20">
                <a:latin typeface="Calibri"/>
                <a:cs typeface="Calibri"/>
              </a:rPr>
              <a:t> </a:t>
            </a:r>
            <a:r>
              <a:rPr dirty="0" sz="1900" spc="-25">
                <a:latin typeface="Calibri"/>
                <a:cs typeface="Calibri"/>
              </a:rPr>
              <a:t>By </a:t>
            </a:r>
            <a:r>
              <a:rPr dirty="0" sz="1900" spc="-10">
                <a:latin typeface="Calibri"/>
                <a:cs typeface="Calibri"/>
              </a:rPr>
              <a:t>2050,</a:t>
            </a:r>
            <a:r>
              <a:rPr dirty="0" sz="1900" spc="10">
                <a:latin typeface="Calibri"/>
                <a:cs typeface="Calibri"/>
              </a:rPr>
              <a:t> </a:t>
            </a:r>
            <a:r>
              <a:rPr dirty="0" sz="1900">
                <a:latin typeface="Calibri"/>
                <a:cs typeface="Calibri"/>
              </a:rPr>
              <a:t>that</a:t>
            </a:r>
            <a:r>
              <a:rPr dirty="0" sz="1900" spc="40">
                <a:latin typeface="Calibri"/>
                <a:cs typeface="Calibri"/>
              </a:rPr>
              <a:t> </a:t>
            </a:r>
            <a:r>
              <a:rPr dirty="0" sz="1900">
                <a:latin typeface="Calibri"/>
                <a:cs typeface="Calibri"/>
              </a:rPr>
              <a:t>number</a:t>
            </a:r>
            <a:r>
              <a:rPr dirty="0" sz="1900" spc="15">
                <a:latin typeface="Calibri"/>
                <a:cs typeface="Calibri"/>
              </a:rPr>
              <a:t> </a:t>
            </a:r>
            <a:r>
              <a:rPr dirty="0" sz="1900">
                <a:latin typeface="Calibri"/>
                <a:cs typeface="Calibri"/>
              </a:rPr>
              <a:t>is</a:t>
            </a:r>
            <a:r>
              <a:rPr dirty="0" sz="1900" spc="55">
                <a:latin typeface="Calibri"/>
                <a:cs typeface="Calibri"/>
              </a:rPr>
              <a:t> </a:t>
            </a:r>
            <a:r>
              <a:rPr dirty="0" sz="1900">
                <a:latin typeface="Calibri"/>
                <a:cs typeface="Calibri"/>
              </a:rPr>
              <a:t>expected</a:t>
            </a:r>
            <a:r>
              <a:rPr dirty="0" sz="1900" spc="35">
                <a:latin typeface="Calibri"/>
                <a:cs typeface="Calibri"/>
              </a:rPr>
              <a:t> </a:t>
            </a:r>
            <a:r>
              <a:rPr dirty="0" sz="1900">
                <a:latin typeface="Calibri"/>
                <a:cs typeface="Calibri"/>
              </a:rPr>
              <a:t>to</a:t>
            </a:r>
            <a:r>
              <a:rPr dirty="0" sz="1900" spc="65">
                <a:latin typeface="Calibri"/>
                <a:cs typeface="Calibri"/>
              </a:rPr>
              <a:t> </a:t>
            </a:r>
            <a:r>
              <a:rPr dirty="0" sz="1900" spc="-20">
                <a:latin typeface="Calibri"/>
                <a:cs typeface="Calibri"/>
              </a:rPr>
              <a:t>more </a:t>
            </a:r>
            <a:r>
              <a:rPr dirty="0" sz="1900">
                <a:latin typeface="Calibri"/>
                <a:cs typeface="Calibri"/>
              </a:rPr>
              <a:t>than</a:t>
            </a:r>
            <a:r>
              <a:rPr dirty="0" sz="1900" spc="70">
                <a:latin typeface="Calibri"/>
                <a:cs typeface="Calibri"/>
              </a:rPr>
              <a:t> </a:t>
            </a:r>
            <a:r>
              <a:rPr dirty="0" sz="1900">
                <a:latin typeface="Calibri"/>
                <a:cs typeface="Calibri"/>
              </a:rPr>
              <a:t>double</a:t>
            </a:r>
            <a:r>
              <a:rPr dirty="0" sz="1900" spc="55">
                <a:latin typeface="Calibri"/>
                <a:cs typeface="Calibri"/>
              </a:rPr>
              <a:t> </a:t>
            </a:r>
            <a:r>
              <a:rPr dirty="0" sz="1900">
                <a:latin typeface="Calibri"/>
                <a:cs typeface="Calibri"/>
              </a:rPr>
              <a:t>to</a:t>
            </a:r>
            <a:r>
              <a:rPr dirty="0" sz="1900" spc="100">
                <a:latin typeface="Calibri"/>
                <a:cs typeface="Calibri"/>
              </a:rPr>
              <a:t> </a:t>
            </a:r>
            <a:r>
              <a:rPr dirty="0" sz="1900" spc="-10">
                <a:latin typeface="Calibri"/>
                <a:cs typeface="Calibri"/>
              </a:rPr>
              <a:t>60,000.</a:t>
            </a:r>
            <a:endParaRPr sz="1900">
              <a:latin typeface="Calibri"/>
              <a:cs typeface="Calibri"/>
            </a:endParaRPr>
          </a:p>
        </p:txBody>
      </p:sp>
      <p:sp>
        <p:nvSpPr>
          <p:cNvPr id="4" name="object 4" descr=""/>
          <p:cNvSpPr/>
          <p:nvPr/>
        </p:nvSpPr>
        <p:spPr>
          <a:xfrm>
            <a:off x="0" y="0"/>
            <a:ext cx="12192000" cy="2106295"/>
          </a:xfrm>
          <a:custGeom>
            <a:avLst/>
            <a:gdLst/>
            <a:ahLst/>
            <a:cxnLst/>
            <a:rect l="l" t="t" r="r" b="b"/>
            <a:pathLst>
              <a:path w="12192000" h="2106295">
                <a:moveTo>
                  <a:pt x="12192000" y="0"/>
                </a:moveTo>
                <a:lnTo>
                  <a:pt x="0" y="0"/>
                </a:lnTo>
                <a:lnTo>
                  <a:pt x="0" y="1053083"/>
                </a:lnTo>
                <a:lnTo>
                  <a:pt x="1083" y="1101287"/>
                </a:lnTo>
                <a:lnTo>
                  <a:pt x="4303" y="1148935"/>
                </a:lnTo>
                <a:lnTo>
                  <a:pt x="9613" y="1195980"/>
                </a:lnTo>
                <a:lnTo>
                  <a:pt x="16966" y="1242375"/>
                </a:lnTo>
                <a:lnTo>
                  <a:pt x="26316" y="1288075"/>
                </a:lnTo>
                <a:lnTo>
                  <a:pt x="37616" y="1333033"/>
                </a:lnTo>
                <a:lnTo>
                  <a:pt x="50821" y="1377202"/>
                </a:lnTo>
                <a:lnTo>
                  <a:pt x="65882" y="1420536"/>
                </a:lnTo>
                <a:lnTo>
                  <a:pt x="82755" y="1462989"/>
                </a:lnTo>
                <a:lnTo>
                  <a:pt x="101392" y="1504513"/>
                </a:lnTo>
                <a:lnTo>
                  <a:pt x="121748" y="1545064"/>
                </a:lnTo>
                <a:lnTo>
                  <a:pt x="143775" y="1584593"/>
                </a:lnTo>
                <a:lnTo>
                  <a:pt x="167427" y="1623054"/>
                </a:lnTo>
                <a:lnTo>
                  <a:pt x="192658" y="1660402"/>
                </a:lnTo>
                <a:lnTo>
                  <a:pt x="219421" y="1696589"/>
                </a:lnTo>
                <a:lnTo>
                  <a:pt x="247669" y="1731570"/>
                </a:lnTo>
                <a:lnTo>
                  <a:pt x="277357" y="1765297"/>
                </a:lnTo>
                <a:lnTo>
                  <a:pt x="308438" y="1797724"/>
                </a:lnTo>
                <a:lnTo>
                  <a:pt x="340865" y="1828805"/>
                </a:lnTo>
                <a:lnTo>
                  <a:pt x="374592" y="1858493"/>
                </a:lnTo>
                <a:lnTo>
                  <a:pt x="409572" y="1886742"/>
                </a:lnTo>
                <a:lnTo>
                  <a:pt x="445759" y="1913506"/>
                </a:lnTo>
                <a:lnTo>
                  <a:pt x="483107" y="1938737"/>
                </a:lnTo>
                <a:lnTo>
                  <a:pt x="521569" y="1962389"/>
                </a:lnTo>
                <a:lnTo>
                  <a:pt x="561098" y="1984417"/>
                </a:lnTo>
                <a:lnTo>
                  <a:pt x="601648" y="2004772"/>
                </a:lnTo>
                <a:lnTo>
                  <a:pt x="643173" y="2023410"/>
                </a:lnTo>
                <a:lnTo>
                  <a:pt x="685626" y="2040283"/>
                </a:lnTo>
                <a:lnTo>
                  <a:pt x="728960" y="2055345"/>
                </a:lnTo>
                <a:lnTo>
                  <a:pt x="773130" y="2068550"/>
                </a:lnTo>
                <a:lnTo>
                  <a:pt x="818088" y="2079851"/>
                </a:lnTo>
                <a:lnTo>
                  <a:pt x="863788" y="2089201"/>
                </a:lnTo>
                <a:lnTo>
                  <a:pt x="910185" y="2096554"/>
                </a:lnTo>
                <a:lnTo>
                  <a:pt x="957230" y="2101864"/>
                </a:lnTo>
                <a:lnTo>
                  <a:pt x="1004879" y="2105084"/>
                </a:lnTo>
                <a:lnTo>
                  <a:pt x="1053083" y="2106167"/>
                </a:lnTo>
                <a:lnTo>
                  <a:pt x="12192000" y="2106167"/>
                </a:lnTo>
                <a:lnTo>
                  <a:pt x="12192000" y="0"/>
                </a:lnTo>
                <a:close/>
              </a:path>
            </a:pathLst>
          </a:custGeom>
          <a:solidFill>
            <a:srgbClr val="35933E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" name="object 5" descr=""/>
          <p:cNvSpPr txBox="1"/>
          <p:nvPr/>
        </p:nvSpPr>
        <p:spPr>
          <a:xfrm>
            <a:off x="2519654" y="1148183"/>
            <a:ext cx="7152005" cy="4826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ctr">
              <a:lnSpc>
                <a:spcPct val="100000"/>
              </a:lnSpc>
              <a:spcBef>
                <a:spcPts val="100"/>
              </a:spcBef>
            </a:pPr>
            <a:r>
              <a:rPr dirty="0" sz="1500">
                <a:solidFill>
                  <a:srgbClr val="FFFFFF"/>
                </a:solidFill>
                <a:latin typeface="Calibri"/>
                <a:cs typeface="Calibri"/>
              </a:rPr>
              <a:t>Canada’s</a:t>
            </a:r>
            <a:r>
              <a:rPr dirty="0" sz="1500" spc="9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500">
                <a:solidFill>
                  <a:srgbClr val="FFFFFF"/>
                </a:solidFill>
                <a:latin typeface="Calibri"/>
                <a:cs typeface="Calibri"/>
              </a:rPr>
              <a:t>rapidly</a:t>
            </a:r>
            <a:r>
              <a:rPr dirty="0" sz="1500" spc="13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500">
                <a:solidFill>
                  <a:srgbClr val="FFFFFF"/>
                </a:solidFill>
                <a:latin typeface="Calibri"/>
                <a:cs typeface="Calibri"/>
              </a:rPr>
              <a:t>aging</a:t>
            </a:r>
            <a:r>
              <a:rPr dirty="0" sz="1500" spc="6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500">
                <a:solidFill>
                  <a:srgbClr val="FFFFFF"/>
                </a:solidFill>
                <a:latin typeface="Calibri"/>
                <a:cs typeface="Calibri"/>
              </a:rPr>
              <a:t>population</a:t>
            </a:r>
            <a:r>
              <a:rPr dirty="0" sz="1500" spc="13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500">
                <a:solidFill>
                  <a:srgbClr val="FFFFFF"/>
                </a:solidFill>
                <a:latin typeface="Calibri"/>
                <a:cs typeface="Calibri"/>
              </a:rPr>
              <a:t>means</a:t>
            </a:r>
            <a:r>
              <a:rPr dirty="0" sz="1500" spc="8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500">
                <a:solidFill>
                  <a:srgbClr val="FFFFFF"/>
                </a:solidFill>
                <a:latin typeface="Calibri"/>
                <a:cs typeface="Calibri"/>
              </a:rPr>
              <a:t>we</a:t>
            </a:r>
            <a:r>
              <a:rPr dirty="0" sz="1500" spc="8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500">
                <a:solidFill>
                  <a:srgbClr val="FFFFFF"/>
                </a:solidFill>
                <a:latin typeface="Calibri"/>
                <a:cs typeface="Calibri"/>
              </a:rPr>
              <a:t>will</a:t>
            </a:r>
            <a:r>
              <a:rPr dirty="0" sz="1500" spc="8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500">
                <a:solidFill>
                  <a:srgbClr val="FFFFFF"/>
                </a:solidFill>
                <a:latin typeface="Calibri"/>
                <a:cs typeface="Calibri"/>
              </a:rPr>
              <a:t>continue</a:t>
            </a:r>
            <a:r>
              <a:rPr dirty="0" sz="1500" spc="13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500">
                <a:solidFill>
                  <a:srgbClr val="FFFFFF"/>
                </a:solidFill>
                <a:latin typeface="Calibri"/>
                <a:cs typeface="Calibri"/>
              </a:rPr>
              <a:t>to</a:t>
            </a:r>
            <a:r>
              <a:rPr dirty="0" sz="1500" spc="8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500">
                <a:solidFill>
                  <a:srgbClr val="FFFFFF"/>
                </a:solidFill>
                <a:latin typeface="Calibri"/>
                <a:cs typeface="Calibri"/>
              </a:rPr>
              <a:t>see</a:t>
            </a:r>
            <a:r>
              <a:rPr dirty="0" sz="1500" spc="10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500">
                <a:solidFill>
                  <a:srgbClr val="FFFFFF"/>
                </a:solidFill>
                <a:latin typeface="Calibri"/>
                <a:cs typeface="Calibri"/>
              </a:rPr>
              <a:t>ongoing</a:t>
            </a:r>
            <a:r>
              <a:rPr dirty="0" sz="1500" spc="8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500">
                <a:solidFill>
                  <a:srgbClr val="FFFFFF"/>
                </a:solidFill>
                <a:latin typeface="Calibri"/>
                <a:cs typeface="Calibri"/>
              </a:rPr>
              <a:t>increases</a:t>
            </a:r>
            <a:r>
              <a:rPr dirty="0" sz="1500" spc="12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500">
                <a:solidFill>
                  <a:srgbClr val="FFFFFF"/>
                </a:solidFill>
                <a:latin typeface="Calibri"/>
                <a:cs typeface="Calibri"/>
              </a:rPr>
              <a:t>in</a:t>
            </a:r>
            <a:r>
              <a:rPr dirty="0" sz="1500" spc="9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500" spc="-25">
                <a:solidFill>
                  <a:srgbClr val="FFFFFF"/>
                </a:solidFill>
                <a:latin typeface="Calibri"/>
                <a:cs typeface="Calibri"/>
              </a:rPr>
              <a:t>the</a:t>
            </a:r>
            <a:endParaRPr sz="1500">
              <a:latin typeface="Calibri"/>
              <a:cs typeface="Calibri"/>
            </a:endParaRPr>
          </a:p>
          <a:p>
            <a:pPr algn="ctr">
              <a:lnSpc>
                <a:spcPct val="100000"/>
              </a:lnSpc>
            </a:pPr>
            <a:r>
              <a:rPr dirty="0" sz="1500">
                <a:solidFill>
                  <a:srgbClr val="FFFFFF"/>
                </a:solidFill>
                <a:latin typeface="Calibri"/>
                <a:cs typeface="Calibri"/>
              </a:rPr>
              <a:t>number</a:t>
            </a:r>
            <a:r>
              <a:rPr dirty="0" sz="1500" spc="2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500">
                <a:solidFill>
                  <a:srgbClr val="FFFFFF"/>
                </a:solidFill>
                <a:latin typeface="Calibri"/>
                <a:cs typeface="Calibri"/>
              </a:rPr>
              <a:t>of</a:t>
            </a:r>
            <a:r>
              <a:rPr dirty="0" sz="1500" spc="1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500">
                <a:solidFill>
                  <a:srgbClr val="FFFFFF"/>
                </a:solidFill>
                <a:latin typeface="Calibri"/>
                <a:cs typeface="Calibri"/>
              </a:rPr>
              <a:t>people</a:t>
            </a:r>
            <a:r>
              <a:rPr dirty="0" sz="1500" spc="4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500">
                <a:solidFill>
                  <a:srgbClr val="FFFFFF"/>
                </a:solidFill>
                <a:latin typeface="Calibri"/>
                <a:cs typeface="Calibri"/>
              </a:rPr>
              <a:t>affected</a:t>
            </a:r>
            <a:r>
              <a:rPr dirty="0" sz="1500" spc="5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500">
                <a:solidFill>
                  <a:srgbClr val="FFFFFF"/>
                </a:solidFill>
                <a:latin typeface="Calibri"/>
                <a:cs typeface="Calibri"/>
              </a:rPr>
              <a:t>by</a:t>
            </a:r>
            <a:r>
              <a:rPr dirty="0" sz="1500" spc="1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500" spc="-10">
                <a:solidFill>
                  <a:srgbClr val="FFFFFF"/>
                </a:solidFill>
                <a:latin typeface="Calibri"/>
                <a:cs typeface="Calibri"/>
              </a:rPr>
              <a:t>dementia.</a:t>
            </a:r>
            <a:endParaRPr sz="1500">
              <a:latin typeface="Calibri"/>
              <a:cs typeface="Calibri"/>
            </a:endParaRPr>
          </a:p>
        </p:txBody>
      </p: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1967853" y="389365"/>
            <a:ext cx="8256270" cy="71120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pc="135"/>
              <a:t>Dementia</a:t>
            </a:r>
            <a:r>
              <a:rPr dirty="0" spc="-335"/>
              <a:t> </a:t>
            </a:r>
            <a:r>
              <a:rPr dirty="0" spc="-35"/>
              <a:t>in</a:t>
            </a:r>
            <a:r>
              <a:rPr dirty="0" spc="-300"/>
              <a:t> </a:t>
            </a:r>
            <a:r>
              <a:rPr dirty="0" spc="55"/>
              <a:t>our</a:t>
            </a:r>
            <a:r>
              <a:rPr dirty="0" spc="-285"/>
              <a:t> </a:t>
            </a:r>
            <a:r>
              <a:rPr dirty="0" spc="130"/>
              <a:t>Communities</a:t>
            </a:r>
          </a:p>
        </p:txBody>
      </p:sp>
      <p:pic>
        <p:nvPicPr>
          <p:cNvPr id="7" name="object 7" descr="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1358371" y="6024371"/>
            <a:ext cx="682751" cy="682751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122765" y="1879085"/>
            <a:ext cx="7964447" cy="4206636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479870" rIns="0" bIns="0" rtlCol="0" vert="horz">
            <a:spAutoFit/>
          </a:bodyPr>
          <a:lstStyle/>
          <a:p>
            <a:pPr marL="2367915">
              <a:lnSpc>
                <a:spcPct val="100000"/>
              </a:lnSpc>
              <a:spcBef>
                <a:spcPts val="100"/>
              </a:spcBef>
            </a:pPr>
            <a:r>
              <a:rPr dirty="0" spc="165">
                <a:solidFill>
                  <a:srgbClr val="000000"/>
                </a:solidFill>
              </a:rPr>
              <a:t>Possible</a:t>
            </a:r>
            <a:r>
              <a:rPr dirty="0" spc="-280">
                <a:solidFill>
                  <a:srgbClr val="000000"/>
                </a:solidFill>
              </a:rPr>
              <a:t> </a:t>
            </a:r>
            <a:r>
              <a:rPr dirty="0" spc="145">
                <a:solidFill>
                  <a:srgbClr val="000000"/>
                </a:solidFill>
              </a:rPr>
              <a:t>warning</a:t>
            </a:r>
            <a:r>
              <a:rPr dirty="0" spc="-310">
                <a:solidFill>
                  <a:srgbClr val="000000"/>
                </a:solidFill>
              </a:rPr>
              <a:t> </a:t>
            </a:r>
            <a:r>
              <a:rPr dirty="0" spc="215">
                <a:solidFill>
                  <a:srgbClr val="000000"/>
                </a:solidFill>
              </a:rPr>
              <a:t>signs</a:t>
            </a:r>
          </a:p>
        </p:txBody>
      </p:sp>
      <p:pic>
        <p:nvPicPr>
          <p:cNvPr id="4" name="object 4" descr="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1358371" y="6024371"/>
            <a:ext cx="682751" cy="682751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284732" y="5023103"/>
            <a:ext cx="1527047" cy="1834895"/>
          </a:xfrm>
          <a:prstGeom prst="rect">
            <a:avLst/>
          </a:prstGeom>
        </p:spPr>
      </p:pic>
      <p:sp>
        <p:nvSpPr>
          <p:cNvPr id="3" name="object 3" descr=""/>
          <p:cNvSpPr/>
          <p:nvPr/>
        </p:nvSpPr>
        <p:spPr>
          <a:xfrm>
            <a:off x="0" y="0"/>
            <a:ext cx="12192000" cy="2106295"/>
          </a:xfrm>
          <a:custGeom>
            <a:avLst/>
            <a:gdLst/>
            <a:ahLst/>
            <a:cxnLst/>
            <a:rect l="l" t="t" r="r" b="b"/>
            <a:pathLst>
              <a:path w="12192000" h="2106295">
                <a:moveTo>
                  <a:pt x="12192000" y="0"/>
                </a:moveTo>
                <a:lnTo>
                  <a:pt x="0" y="0"/>
                </a:lnTo>
                <a:lnTo>
                  <a:pt x="0" y="1053083"/>
                </a:lnTo>
                <a:lnTo>
                  <a:pt x="1083" y="1101287"/>
                </a:lnTo>
                <a:lnTo>
                  <a:pt x="4303" y="1148935"/>
                </a:lnTo>
                <a:lnTo>
                  <a:pt x="9613" y="1195980"/>
                </a:lnTo>
                <a:lnTo>
                  <a:pt x="16966" y="1242375"/>
                </a:lnTo>
                <a:lnTo>
                  <a:pt x="26316" y="1288075"/>
                </a:lnTo>
                <a:lnTo>
                  <a:pt x="37616" y="1333033"/>
                </a:lnTo>
                <a:lnTo>
                  <a:pt x="50821" y="1377202"/>
                </a:lnTo>
                <a:lnTo>
                  <a:pt x="65882" y="1420536"/>
                </a:lnTo>
                <a:lnTo>
                  <a:pt x="82755" y="1462989"/>
                </a:lnTo>
                <a:lnTo>
                  <a:pt x="101392" y="1504513"/>
                </a:lnTo>
                <a:lnTo>
                  <a:pt x="121748" y="1545064"/>
                </a:lnTo>
                <a:lnTo>
                  <a:pt x="143775" y="1584593"/>
                </a:lnTo>
                <a:lnTo>
                  <a:pt x="167427" y="1623054"/>
                </a:lnTo>
                <a:lnTo>
                  <a:pt x="192658" y="1660402"/>
                </a:lnTo>
                <a:lnTo>
                  <a:pt x="219421" y="1696589"/>
                </a:lnTo>
                <a:lnTo>
                  <a:pt x="247669" y="1731570"/>
                </a:lnTo>
                <a:lnTo>
                  <a:pt x="277357" y="1765297"/>
                </a:lnTo>
                <a:lnTo>
                  <a:pt x="308438" y="1797724"/>
                </a:lnTo>
                <a:lnTo>
                  <a:pt x="340865" y="1828805"/>
                </a:lnTo>
                <a:lnTo>
                  <a:pt x="374592" y="1858493"/>
                </a:lnTo>
                <a:lnTo>
                  <a:pt x="409572" y="1886742"/>
                </a:lnTo>
                <a:lnTo>
                  <a:pt x="445759" y="1913506"/>
                </a:lnTo>
                <a:lnTo>
                  <a:pt x="483107" y="1938737"/>
                </a:lnTo>
                <a:lnTo>
                  <a:pt x="521569" y="1962389"/>
                </a:lnTo>
                <a:lnTo>
                  <a:pt x="561098" y="1984417"/>
                </a:lnTo>
                <a:lnTo>
                  <a:pt x="601648" y="2004772"/>
                </a:lnTo>
                <a:lnTo>
                  <a:pt x="643173" y="2023410"/>
                </a:lnTo>
                <a:lnTo>
                  <a:pt x="685626" y="2040283"/>
                </a:lnTo>
                <a:lnTo>
                  <a:pt x="728960" y="2055345"/>
                </a:lnTo>
                <a:lnTo>
                  <a:pt x="773130" y="2068550"/>
                </a:lnTo>
                <a:lnTo>
                  <a:pt x="818088" y="2079851"/>
                </a:lnTo>
                <a:lnTo>
                  <a:pt x="863788" y="2089201"/>
                </a:lnTo>
                <a:lnTo>
                  <a:pt x="910185" y="2096554"/>
                </a:lnTo>
                <a:lnTo>
                  <a:pt x="957230" y="2101864"/>
                </a:lnTo>
                <a:lnTo>
                  <a:pt x="1004879" y="2105084"/>
                </a:lnTo>
                <a:lnTo>
                  <a:pt x="1053083" y="2106167"/>
                </a:lnTo>
                <a:lnTo>
                  <a:pt x="12192000" y="2106167"/>
                </a:lnTo>
                <a:lnTo>
                  <a:pt x="12192000" y="0"/>
                </a:lnTo>
                <a:close/>
              </a:path>
            </a:pathLst>
          </a:custGeom>
          <a:solidFill>
            <a:srgbClr val="35933E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3434701" y="325359"/>
            <a:ext cx="5321935" cy="1328420"/>
          </a:xfrm>
          <a:prstGeom prst="rect"/>
        </p:spPr>
        <p:txBody>
          <a:bodyPr wrap="square" lIns="0" tIns="90170" rIns="0" bIns="0" rtlCol="0" vert="horz">
            <a:spAutoFit/>
          </a:bodyPr>
          <a:lstStyle/>
          <a:p>
            <a:pPr marL="12700" marR="5080" indent="125730">
              <a:lnSpc>
                <a:spcPts val="4860"/>
              </a:lnSpc>
              <a:spcBef>
                <a:spcPts val="710"/>
              </a:spcBef>
            </a:pPr>
            <a:r>
              <a:rPr dirty="0" spc="135"/>
              <a:t>Dementia</a:t>
            </a:r>
            <a:r>
              <a:rPr dirty="0" spc="-340"/>
              <a:t> </a:t>
            </a:r>
            <a:r>
              <a:rPr dirty="0" spc="75"/>
              <a:t>is</a:t>
            </a:r>
            <a:r>
              <a:rPr dirty="0" spc="-295"/>
              <a:t> </a:t>
            </a:r>
            <a:r>
              <a:rPr dirty="0" spc="145"/>
              <a:t>about </a:t>
            </a:r>
            <a:r>
              <a:rPr dirty="0" spc="114"/>
              <a:t>more</a:t>
            </a:r>
            <a:r>
              <a:rPr dirty="0" spc="-310"/>
              <a:t> </a:t>
            </a:r>
            <a:r>
              <a:rPr dirty="0" spc="95"/>
              <a:t>than</a:t>
            </a:r>
            <a:r>
              <a:rPr dirty="0" spc="-330"/>
              <a:t> </a:t>
            </a:r>
            <a:r>
              <a:rPr dirty="0" spc="145"/>
              <a:t>memory</a:t>
            </a:r>
          </a:p>
        </p:txBody>
      </p:sp>
      <p:sp>
        <p:nvSpPr>
          <p:cNvPr id="5" name="object 5" descr=""/>
          <p:cNvSpPr/>
          <p:nvPr/>
        </p:nvSpPr>
        <p:spPr>
          <a:xfrm>
            <a:off x="6036564" y="2456688"/>
            <a:ext cx="0" cy="3072130"/>
          </a:xfrm>
          <a:custGeom>
            <a:avLst/>
            <a:gdLst/>
            <a:ahLst/>
            <a:cxnLst/>
            <a:rect l="l" t="t" r="r" b="b"/>
            <a:pathLst>
              <a:path w="0" h="3072129">
                <a:moveTo>
                  <a:pt x="0" y="0"/>
                </a:moveTo>
                <a:lnTo>
                  <a:pt x="0" y="3072003"/>
                </a:lnTo>
              </a:path>
            </a:pathLst>
          </a:custGeom>
          <a:ln w="9525">
            <a:solidFill>
              <a:srgbClr val="EEECED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6" name="object 6" descr=""/>
          <p:cNvSpPr txBox="1"/>
          <p:nvPr/>
        </p:nvSpPr>
        <p:spPr>
          <a:xfrm>
            <a:off x="1198953" y="2877869"/>
            <a:ext cx="4024629" cy="1988820"/>
          </a:xfrm>
          <a:prstGeom prst="rect">
            <a:avLst/>
          </a:prstGeom>
        </p:spPr>
        <p:txBody>
          <a:bodyPr wrap="square" lIns="0" tIns="48895" rIns="0" bIns="0" rtlCol="0" vert="horz">
            <a:spAutoFit/>
          </a:bodyPr>
          <a:lstStyle/>
          <a:p>
            <a:pPr marL="151765" indent="-139065">
              <a:lnSpc>
                <a:spcPct val="100000"/>
              </a:lnSpc>
              <a:spcBef>
                <a:spcPts val="385"/>
              </a:spcBef>
              <a:buSzPct val="93750"/>
              <a:buFont typeface="Arial"/>
              <a:buChar char="●"/>
              <a:tabLst>
                <a:tab pos="151765" algn="l"/>
              </a:tabLst>
            </a:pPr>
            <a:r>
              <a:rPr dirty="0" sz="1600">
                <a:latin typeface="Calibri"/>
                <a:cs typeface="Calibri"/>
              </a:rPr>
              <a:t>Losing</a:t>
            </a:r>
            <a:r>
              <a:rPr dirty="0" sz="1600" spc="80">
                <a:latin typeface="Calibri"/>
                <a:cs typeface="Calibri"/>
              </a:rPr>
              <a:t> </a:t>
            </a:r>
            <a:r>
              <a:rPr dirty="0" sz="1600">
                <a:latin typeface="Calibri"/>
                <a:cs typeface="Calibri"/>
              </a:rPr>
              <a:t>an</a:t>
            </a:r>
            <a:r>
              <a:rPr dirty="0" sz="1600" spc="90">
                <a:latin typeface="Calibri"/>
                <a:cs typeface="Calibri"/>
              </a:rPr>
              <a:t> </a:t>
            </a:r>
            <a:r>
              <a:rPr dirty="0" sz="1600">
                <a:latin typeface="Calibri"/>
                <a:cs typeface="Calibri"/>
              </a:rPr>
              <a:t>item</a:t>
            </a:r>
            <a:r>
              <a:rPr dirty="0" sz="1600" spc="75">
                <a:latin typeface="Calibri"/>
                <a:cs typeface="Calibri"/>
              </a:rPr>
              <a:t> </a:t>
            </a:r>
            <a:r>
              <a:rPr dirty="0" sz="1600" spc="-10">
                <a:latin typeface="Calibri"/>
                <a:cs typeface="Calibri"/>
              </a:rPr>
              <a:t>occasionally</a:t>
            </a:r>
            <a:endParaRPr sz="1600">
              <a:latin typeface="Calibri"/>
              <a:cs typeface="Calibri"/>
            </a:endParaRPr>
          </a:p>
          <a:p>
            <a:pPr marL="151765" indent="-139065">
              <a:lnSpc>
                <a:spcPct val="100000"/>
              </a:lnSpc>
              <a:spcBef>
                <a:spcPts val="290"/>
              </a:spcBef>
              <a:buSzPct val="93750"/>
              <a:buFont typeface="Arial"/>
              <a:buChar char="●"/>
              <a:tabLst>
                <a:tab pos="151765" algn="l"/>
              </a:tabLst>
            </a:pPr>
            <a:r>
              <a:rPr dirty="0" sz="1600">
                <a:latin typeface="Calibri"/>
                <a:cs typeface="Calibri"/>
              </a:rPr>
              <a:t>Feeling</a:t>
            </a:r>
            <a:r>
              <a:rPr dirty="0" sz="1600" spc="35">
                <a:latin typeface="Calibri"/>
                <a:cs typeface="Calibri"/>
              </a:rPr>
              <a:t> </a:t>
            </a:r>
            <a:r>
              <a:rPr dirty="0" sz="1600">
                <a:latin typeface="Calibri"/>
                <a:cs typeface="Calibri"/>
              </a:rPr>
              <a:t>tired</a:t>
            </a:r>
            <a:r>
              <a:rPr dirty="0" sz="1600" spc="35">
                <a:latin typeface="Calibri"/>
                <a:cs typeface="Calibri"/>
              </a:rPr>
              <a:t> </a:t>
            </a:r>
            <a:r>
              <a:rPr dirty="0" sz="1600">
                <a:latin typeface="Calibri"/>
                <a:cs typeface="Calibri"/>
              </a:rPr>
              <a:t>and</a:t>
            </a:r>
            <a:r>
              <a:rPr dirty="0" sz="1600" spc="50">
                <a:latin typeface="Calibri"/>
                <a:cs typeface="Calibri"/>
              </a:rPr>
              <a:t> </a:t>
            </a:r>
            <a:r>
              <a:rPr dirty="0" sz="1600">
                <a:latin typeface="Calibri"/>
                <a:cs typeface="Calibri"/>
              </a:rPr>
              <a:t>wanting</a:t>
            </a:r>
            <a:r>
              <a:rPr dirty="0" sz="1600" spc="85">
                <a:latin typeface="Calibri"/>
                <a:cs typeface="Calibri"/>
              </a:rPr>
              <a:t> </a:t>
            </a:r>
            <a:r>
              <a:rPr dirty="0" sz="1600">
                <a:latin typeface="Calibri"/>
                <a:cs typeface="Calibri"/>
              </a:rPr>
              <a:t>to</a:t>
            </a:r>
            <a:r>
              <a:rPr dirty="0" sz="1600" spc="50">
                <a:latin typeface="Calibri"/>
                <a:cs typeface="Calibri"/>
              </a:rPr>
              <a:t> </a:t>
            </a:r>
            <a:r>
              <a:rPr dirty="0" sz="1600">
                <a:latin typeface="Calibri"/>
                <a:cs typeface="Calibri"/>
              </a:rPr>
              <a:t>stay</a:t>
            </a:r>
            <a:r>
              <a:rPr dirty="0" sz="1600" spc="60">
                <a:latin typeface="Calibri"/>
                <a:cs typeface="Calibri"/>
              </a:rPr>
              <a:t> </a:t>
            </a:r>
            <a:r>
              <a:rPr dirty="0" sz="1600">
                <a:latin typeface="Calibri"/>
                <a:cs typeface="Calibri"/>
              </a:rPr>
              <a:t>at</a:t>
            </a:r>
            <a:r>
              <a:rPr dirty="0" sz="1600" spc="50">
                <a:latin typeface="Calibri"/>
                <a:cs typeface="Calibri"/>
              </a:rPr>
              <a:t> </a:t>
            </a:r>
            <a:r>
              <a:rPr dirty="0" sz="1600" spc="-20">
                <a:latin typeface="Calibri"/>
                <a:cs typeface="Calibri"/>
              </a:rPr>
              <a:t>home</a:t>
            </a:r>
            <a:endParaRPr sz="1600">
              <a:latin typeface="Calibri"/>
              <a:cs typeface="Calibri"/>
            </a:endParaRPr>
          </a:p>
          <a:p>
            <a:pPr marL="151765" indent="-139065">
              <a:lnSpc>
                <a:spcPct val="100000"/>
              </a:lnSpc>
              <a:spcBef>
                <a:spcPts val="290"/>
              </a:spcBef>
              <a:buSzPct val="93750"/>
              <a:buFont typeface="Arial"/>
              <a:buChar char="●"/>
              <a:tabLst>
                <a:tab pos="151765" algn="l"/>
              </a:tabLst>
            </a:pPr>
            <a:r>
              <a:rPr dirty="0" sz="1600">
                <a:latin typeface="Calibri"/>
                <a:cs typeface="Calibri"/>
              </a:rPr>
              <a:t>Forgetting</a:t>
            </a:r>
            <a:r>
              <a:rPr dirty="0" sz="1600" spc="65">
                <a:latin typeface="Calibri"/>
                <a:cs typeface="Calibri"/>
              </a:rPr>
              <a:t> </a:t>
            </a:r>
            <a:r>
              <a:rPr dirty="0" sz="1600">
                <a:latin typeface="Calibri"/>
                <a:cs typeface="Calibri"/>
              </a:rPr>
              <a:t>an</a:t>
            </a:r>
            <a:r>
              <a:rPr dirty="0" sz="1600" spc="100">
                <a:latin typeface="Calibri"/>
                <a:cs typeface="Calibri"/>
              </a:rPr>
              <a:t> </a:t>
            </a:r>
            <a:r>
              <a:rPr dirty="0" sz="1600" spc="-10">
                <a:latin typeface="Calibri"/>
                <a:cs typeface="Calibri"/>
              </a:rPr>
              <a:t>appointment</a:t>
            </a:r>
            <a:endParaRPr sz="1600">
              <a:latin typeface="Calibri"/>
              <a:cs typeface="Calibri"/>
            </a:endParaRPr>
          </a:p>
          <a:p>
            <a:pPr marL="151765" indent="-139065">
              <a:lnSpc>
                <a:spcPct val="100000"/>
              </a:lnSpc>
              <a:spcBef>
                <a:spcPts val="285"/>
              </a:spcBef>
              <a:buSzPct val="93750"/>
              <a:buFont typeface="Arial"/>
              <a:buChar char="●"/>
              <a:tabLst>
                <a:tab pos="151765" algn="l"/>
              </a:tabLst>
            </a:pPr>
            <a:r>
              <a:rPr dirty="0" sz="1600">
                <a:latin typeface="Calibri"/>
                <a:cs typeface="Calibri"/>
              </a:rPr>
              <a:t>Forgetting</a:t>
            </a:r>
            <a:r>
              <a:rPr dirty="0" sz="1600" spc="25">
                <a:latin typeface="Calibri"/>
                <a:cs typeface="Calibri"/>
              </a:rPr>
              <a:t> </a:t>
            </a:r>
            <a:r>
              <a:rPr dirty="0" sz="1600">
                <a:latin typeface="Calibri"/>
                <a:cs typeface="Calibri"/>
              </a:rPr>
              <a:t>what</a:t>
            </a:r>
            <a:r>
              <a:rPr dirty="0" sz="1600" spc="85">
                <a:latin typeface="Calibri"/>
                <a:cs typeface="Calibri"/>
              </a:rPr>
              <a:t> </a:t>
            </a:r>
            <a:r>
              <a:rPr dirty="0" sz="1600">
                <a:latin typeface="Calibri"/>
                <a:cs typeface="Calibri"/>
              </a:rPr>
              <a:t>day</a:t>
            </a:r>
            <a:r>
              <a:rPr dirty="0" sz="1600" spc="55">
                <a:latin typeface="Calibri"/>
                <a:cs typeface="Calibri"/>
              </a:rPr>
              <a:t> </a:t>
            </a:r>
            <a:r>
              <a:rPr dirty="0" sz="1600">
                <a:latin typeface="Calibri"/>
                <a:cs typeface="Calibri"/>
              </a:rPr>
              <a:t>it</a:t>
            </a:r>
            <a:r>
              <a:rPr dirty="0" sz="1600" spc="25">
                <a:latin typeface="Calibri"/>
                <a:cs typeface="Calibri"/>
              </a:rPr>
              <a:t> </a:t>
            </a:r>
            <a:r>
              <a:rPr dirty="0" sz="1600">
                <a:latin typeface="Calibri"/>
                <a:cs typeface="Calibri"/>
              </a:rPr>
              <a:t>is</a:t>
            </a:r>
            <a:r>
              <a:rPr dirty="0" sz="1600" spc="50">
                <a:latin typeface="Calibri"/>
                <a:cs typeface="Calibri"/>
              </a:rPr>
              <a:t> </a:t>
            </a:r>
            <a:r>
              <a:rPr dirty="0" sz="1600" spc="-10">
                <a:latin typeface="Calibri"/>
                <a:cs typeface="Calibri"/>
              </a:rPr>
              <a:t>occasionally</a:t>
            </a:r>
            <a:endParaRPr sz="1600">
              <a:latin typeface="Calibri"/>
              <a:cs typeface="Calibri"/>
            </a:endParaRPr>
          </a:p>
          <a:p>
            <a:pPr marL="151765" indent="-139065">
              <a:lnSpc>
                <a:spcPct val="100000"/>
              </a:lnSpc>
              <a:spcBef>
                <a:spcPts val="290"/>
              </a:spcBef>
              <a:buSzPct val="93750"/>
              <a:buFont typeface="Arial"/>
              <a:buChar char="●"/>
              <a:tabLst>
                <a:tab pos="151765" algn="l"/>
              </a:tabLst>
            </a:pPr>
            <a:r>
              <a:rPr dirty="0" sz="1600">
                <a:latin typeface="Calibri"/>
                <a:cs typeface="Calibri"/>
              </a:rPr>
              <a:t>Getting</a:t>
            </a:r>
            <a:r>
              <a:rPr dirty="0" sz="1600" spc="5">
                <a:latin typeface="Calibri"/>
                <a:cs typeface="Calibri"/>
              </a:rPr>
              <a:t> </a:t>
            </a:r>
            <a:r>
              <a:rPr dirty="0" sz="1600">
                <a:latin typeface="Calibri"/>
                <a:cs typeface="Calibri"/>
              </a:rPr>
              <a:t>irritated</a:t>
            </a:r>
            <a:r>
              <a:rPr dirty="0" sz="1600" spc="10">
                <a:latin typeface="Calibri"/>
                <a:cs typeface="Calibri"/>
              </a:rPr>
              <a:t> </a:t>
            </a:r>
            <a:r>
              <a:rPr dirty="0" sz="1600">
                <a:latin typeface="Calibri"/>
                <a:cs typeface="Calibri"/>
              </a:rPr>
              <a:t>when</a:t>
            </a:r>
            <a:r>
              <a:rPr dirty="0" sz="1600" spc="40">
                <a:latin typeface="Calibri"/>
                <a:cs typeface="Calibri"/>
              </a:rPr>
              <a:t> </a:t>
            </a:r>
            <a:r>
              <a:rPr dirty="0" sz="1600">
                <a:latin typeface="Calibri"/>
                <a:cs typeface="Calibri"/>
              </a:rPr>
              <a:t>one’s</a:t>
            </a:r>
            <a:r>
              <a:rPr dirty="0" sz="1600" spc="30">
                <a:latin typeface="Calibri"/>
                <a:cs typeface="Calibri"/>
              </a:rPr>
              <a:t> </a:t>
            </a:r>
            <a:r>
              <a:rPr dirty="0" sz="1600">
                <a:latin typeface="Calibri"/>
                <a:cs typeface="Calibri"/>
              </a:rPr>
              <a:t>normal</a:t>
            </a:r>
            <a:r>
              <a:rPr dirty="0" sz="1600" spc="40">
                <a:latin typeface="Calibri"/>
                <a:cs typeface="Calibri"/>
              </a:rPr>
              <a:t> </a:t>
            </a:r>
            <a:r>
              <a:rPr dirty="0" sz="1600">
                <a:latin typeface="Calibri"/>
                <a:cs typeface="Calibri"/>
              </a:rPr>
              <a:t>routine</a:t>
            </a:r>
            <a:r>
              <a:rPr dirty="0" sz="1600" spc="25">
                <a:latin typeface="Calibri"/>
                <a:cs typeface="Calibri"/>
              </a:rPr>
              <a:t> </a:t>
            </a:r>
            <a:r>
              <a:rPr dirty="0" sz="1600" spc="-25">
                <a:latin typeface="Calibri"/>
                <a:cs typeface="Calibri"/>
              </a:rPr>
              <a:t>is</a:t>
            </a:r>
            <a:endParaRPr sz="1600">
              <a:latin typeface="Calibri"/>
              <a:cs typeface="Calibri"/>
            </a:endParaRPr>
          </a:p>
          <a:p>
            <a:pPr marL="152400">
              <a:lnSpc>
                <a:spcPct val="100000"/>
              </a:lnSpc>
              <a:spcBef>
                <a:spcPts val="285"/>
              </a:spcBef>
            </a:pPr>
            <a:r>
              <a:rPr dirty="0" sz="1600" spc="-10">
                <a:latin typeface="Calibri"/>
                <a:cs typeface="Calibri"/>
              </a:rPr>
              <a:t>altered</a:t>
            </a:r>
            <a:endParaRPr sz="1600">
              <a:latin typeface="Calibri"/>
              <a:cs typeface="Calibri"/>
            </a:endParaRPr>
          </a:p>
          <a:p>
            <a:pPr marL="151765" indent="-139065">
              <a:lnSpc>
                <a:spcPct val="100000"/>
              </a:lnSpc>
              <a:spcBef>
                <a:spcPts val="290"/>
              </a:spcBef>
              <a:buSzPct val="93750"/>
              <a:buFont typeface="Arial"/>
              <a:buChar char="●"/>
              <a:tabLst>
                <a:tab pos="151765" algn="l"/>
              </a:tabLst>
            </a:pPr>
            <a:r>
              <a:rPr dirty="0" sz="1600">
                <a:latin typeface="Calibri"/>
                <a:cs typeface="Calibri"/>
              </a:rPr>
              <a:t>Making</a:t>
            </a:r>
            <a:r>
              <a:rPr dirty="0" sz="1600" spc="55">
                <a:latin typeface="Calibri"/>
                <a:cs typeface="Calibri"/>
              </a:rPr>
              <a:t> </a:t>
            </a:r>
            <a:r>
              <a:rPr dirty="0" sz="1600" spc="10">
                <a:latin typeface="Calibri"/>
                <a:cs typeface="Calibri"/>
              </a:rPr>
              <a:t>a</a:t>
            </a:r>
            <a:r>
              <a:rPr dirty="0" sz="1600" spc="70">
                <a:latin typeface="Calibri"/>
                <a:cs typeface="Calibri"/>
              </a:rPr>
              <a:t> </a:t>
            </a:r>
            <a:r>
              <a:rPr dirty="0" sz="1600" spc="10">
                <a:latin typeface="Calibri"/>
                <a:cs typeface="Calibri"/>
              </a:rPr>
              <a:t>bad</a:t>
            </a:r>
            <a:r>
              <a:rPr dirty="0" sz="1600" spc="80">
                <a:latin typeface="Calibri"/>
                <a:cs typeface="Calibri"/>
              </a:rPr>
              <a:t> </a:t>
            </a:r>
            <a:r>
              <a:rPr dirty="0" sz="1600" spc="10">
                <a:latin typeface="Calibri"/>
                <a:cs typeface="Calibri"/>
              </a:rPr>
              <a:t>decision</a:t>
            </a:r>
            <a:r>
              <a:rPr dirty="0" sz="1600" spc="15">
                <a:latin typeface="Calibri"/>
                <a:cs typeface="Calibri"/>
              </a:rPr>
              <a:t> </a:t>
            </a:r>
            <a:r>
              <a:rPr dirty="0" sz="1600" spc="10">
                <a:latin typeface="Calibri"/>
                <a:cs typeface="Calibri"/>
              </a:rPr>
              <a:t>occasionally</a:t>
            </a:r>
            <a:r>
              <a:rPr dirty="0" sz="1600" spc="70">
                <a:latin typeface="Calibri"/>
                <a:cs typeface="Calibri"/>
              </a:rPr>
              <a:t> </a:t>
            </a:r>
            <a:r>
              <a:rPr dirty="0" sz="1600" spc="-10">
                <a:latin typeface="Calibri"/>
                <a:cs typeface="Calibri"/>
              </a:rPr>
              <a:t>(finances)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7" name="object 7" descr=""/>
          <p:cNvSpPr txBox="1"/>
          <p:nvPr/>
        </p:nvSpPr>
        <p:spPr>
          <a:xfrm>
            <a:off x="1043939" y="2525267"/>
            <a:ext cx="3797935" cy="280670"/>
          </a:xfrm>
          <a:prstGeom prst="rect">
            <a:avLst/>
          </a:prstGeom>
          <a:solidFill>
            <a:srgbClr val="FFF2CC"/>
          </a:solidFill>
        </p:spPr>
        <p:txBody>
          <a:bodyPr wrap="square" lIns="0" tIns="8890" rIns="0" bIns="0" rtlCol="0" vert="horz">
            <a:spAutoFit/>
          </a:bodyPr>
          <a:lstStyle/>
          <a:p>
            <a:pPr marL="33020">
              <a:lnSpc>
                <a:spcPct val="100000"/>
              </a:lnSpc>
              <a:spcBef>
                <a:spcPts val="70"/>
              </a:spcBef>
            </a:pPr>
            <a:r>
              <a:rPr dirty="0" sz="1600" spc="65" b="1">
                <a:solidFill>
                  <a:srgbClr val="338841"/>
                </a:solidFill>
                <a:latin typeface="Trebuchet MS"/>
                <a:cs typeface="Trebuchet MS"/>
              </a:rPr>
              <a:t>Normal</a:t>
            </a:r>
            <a:r>
              <a:rPr dirty="0" sz="1600" spc="-80" b="1">
                <a:solidFill>
                  <a:srgbClr val="338841"/>
                </a:solidFill>
                <a:latin typeface="Trebuchet MS"/>
                <a:cs typeface="Trebuchet MS"/>
              </a:rPr>
              <a:t> </a:t>
            </a:r>
            <a:r>
              <a:rPr dirty="0" sz="1600" spc="95" b="1">
                <a:solidFill>
                  <a:srgbClr val="338841"/>
                </a:solidFill>
                <a:latin typeface="Trebuchet MS"/>
                <a:cs typeface="Trebuchet MS"/>
              </a:rPr>
              <a:t>aging</a:t>
            </a:r>
            <a:r>
              <a:rPr dirty="0" sz="1600" spc="-95" b="1">
                <a:solidFill>
                  <a:srgbClr val="338841"/>
                </a:solidFill>
                <a:latin typeface="Trebuchet MS"/>
                <a:cs typeface="Trebuchet MS"/>
              </a:rPr>
              <a:t> </a:t>
            </a:r>
            <a:r>
              <a:rPr dirty="0" sz="1600" spc="-10" b="1">
                <a:solidFill>
                  <a:srgbClr val="338841"/>
                </a:solidFill>
                <a:latin typeface="Trebuchet MS"/>
                <a:cs typeface="Trebuchet MS"/>
              </a:rPr>
              <a:t>behaviours:</a:t>
            </a:r>
            <a:endParaRPr sz="1600">
              <a:latin typeface="Trebuchet MS"/>
              <a:cs typeface="Trebuchet MS"/>
            </a:endParaRPr>
          </a:p>
        </p:txBody>
      </p:sp>
      <p:sp>
        <p:nvSpPr>
          <p:cNvPr id="8" name="object 8" descr=""/>
          <p:cNvSpPr txBox="1"/>
          <p:nvPr/>
        </p:nvSpPr>
        <p:spPr>
          <a:xfrm>
            <a:off x="6532212" y="2878478"/>
            <a:ext cx="4370070" cy="2392680"/>
          </a:xfrm>
          <a:prstGeom prst="rect">
            <a:avLst/>
          </a:prstGeom>
        </p:spPr>
        <p:txBody>
          <a:bodyPr wrap="square" lIns="0" tIns="47625" rIns="0" bIns="0" rtlCol="0" vert="horz">
            <a:spAutoFit/>
          </a:bodyPr>
          <a:lstStyle/>
          <a:p>
            <a:pPr algn="just" marL="151765" indent="-139065">
              <a:lnSpc>
                <a:spcPct val="100000"/>
              </a:lnSpc>
              <a:spcBef>
                <a:spcPts val="375"/>
              </a:spcBef>
              <a:buFont typeface="Arial"/>
              <a:buChar char="●"/>
              <a:tabLst>
                <a:tab pos="151765" algn="l"/>
              </a:tabLst>
            </a:pPr>
            <a:r>
              <a:rPr dirty="0" sz="1500">
                <a:latin typeface="Calibri"/>
                <a:cs typeface="Calibri"/>
              </a:rPr>
              <a:t>Constantly</a:t>
            </a:r>
            <a:r>
              <a:rPr dirty="0" sz="1500" spc="140">
                <a:latin typeface="Calibri"/>
                <a:cs typeface="Calibri"/>
              </a:rPr>
              <a:t> </a:t>
            </a:r>
            <a:r>
              <a:rPr dirty="0" sz="1500">
                <a:latin typeface="Calibri"/>
                <a:cs typeface="Calibri"/>
              </a:rPr>
              <a:t>putting</a:t>
            </a:r>
            <a:r>
              <a:rPr dirty="0" sz="1500" spc="110">
                <a:latin typeface="Calibri"/>
                <a:cs typeface="Calibri"/>
              </a:rPr>
              <a:t> </a:t>
            </a:r>
            <a:r>
              <a:rPr dirty="0" sz="1500">
                <a:latin typeface="Calibri"/>
                <a:cs typeface="Calibri"/>
              </a:rPr>
              <a:t>items</a:t>
            </a:r>
            <a:r>
              <a:rPr dirty="0" sz="1500" spc="95">
                <a:latin typeface="Calibri"/>
                <a:cs typeface="Calibri"/>
              </a:rPr>
              <a:t> </a:t>
            </a:r>
            <a:r>
              <a:rPr dirty="0" sz="1500">
                <a:latin typeface="Calibri"/>
                <a:cs typeface="Calibri"/>
              </a:rPr>
              <a:t>in</a:t>
            </a:r>
            <a:r>
              <a:rPr dirty="0" sz="1500" spc="90">
                <a:latin typeface="Calibri"/>
                <a:cs typeface="Calibri"/>
              </a:rPr>
              <a:t> </a:t>
            </a:r>
            <a:r>
              <a:rPr dirty="0" sz="1500">
                <a:latin typeface="Calibri"/>
                <a:cs typeface="Calibri"/>
              </a:rPr>
              <a:t>strange</a:t>
            </a:r>
            <a:r>
              <a:rPr dirty="0" sz="1500" spc="114">
                <a:latin typeface="Calibri"/>
                <a:cs typeface="Calibri"/>
              </a:rPr>
              <a:t> </a:t>
            </a:r>
            <a:r>
              <a:rPr dirty="0" sz="1500" spc="-10">
                <a:latin typeface="Calibri"/>
                <a:cs typeface="Calibri"/>
              </a:rPr>
              <a:t>places</a:t>
            </a:r>
            <a:endParaRPr sz="1500">
              <a:latin typeface="Calibri"/>
              <a:cs typeface="Calibri"/>
            </a:endParaRPr>
          </a:p>
          <a:p>
            <a:pPr algn="just" marL="151130" marR="127000" indent="-139065">
              <a:lnSpc>
                <a:spcPct val="114700"/>
              </a:lnSpc>
              <a:spcBef>
                <a:spcPts val="10"/>
              </a:spcBef>
              <a:buFont typeface="Arial"/>
              <a:buChar char="●"/>
              <a:tabLst>
                <a:tab pos="152400" algn="l"/>
              </a:tabLst>
            </a:pPr>
            <a:r>
              <a:rPr dirty="0" sz="1500">
                <a:latin typeface="Calibri"/>
                <a:cs typeface="Calibri"/>
              </a:rPr>
              <a:t>Removing</a:t>
            </a:r>
            <a:r>
              <a:rPr dirty="0" sz="1500" spc="60">
                <a:latin typeface="Calibri"/>
                <a:cs typeface="Calibri"/>
              </a:rPr>
              <a:t> </a:t>
            </a:r>
            <a:r>
              <a:rPr dirty="0" sz="1500">
                <a:latin typeface="Calibri"/>
                <a:cs typeface="Calibri"/>
              </a:rPr>
              <a:t>oneself</a:t>
            </a:r>
            <a:r>
              <a:rPr dirty="0" sz="1500" spc="80">
                <a:latin typeface="Calibri"/>
                <a:cs typeface="Calibri"/>
              </a:rPr>
              <a:t> </a:t>
            </a:r>
            <a:r>
              <a:rPr dirty="0" sz="1500">
                <a:latin typeface="Calibri"/>
                <a:cs typeface="Calibri"/>
              </a:rPr>
              <a:t>from</a:t>
            </a:r>
            <a:r>
              <a:rPr dirty="0" sz="1500" spc="50">
                <a:latin typeface="Calibri"/>
                <a:cs typeface="Calibri"/>
              </a:rPr>
              <a:t> </a:t>
            </a:r>
            <a:r>
              <a:rPr dirty="0" sz="1500">
                <a:latin typeface="Calibri"/>
                <a:cs typeface="Calibri"/>
              </a:rPr>
              <a:t>favourite</a:t>
            </a:r>
            <a:r>
              <a:rPr dirty="0" sz="1500" spc="75">
                <a:latin typeface="Calibri"/>
                <a:cs typeface="Calibri"/>
              </a:rPr>
              <a:t> </a:t>
            </a:r>
            <a:r>
              <a:rPr dirty="0" sz="1500">
                <a:latin typeface="Calibri"/>
                <a:cs typeface="Calibri"/>
              </a:rPr>
              <a:t>activities,</a:t>
            </a:r>
            <a:r>
              <a:rPr dirty="0" sz="1500" spc="110">
                <a:latin typeface="Calibri"/>
                <a:cs typeface="Calibri"/>
              </a:rPr>
              <a:t> </a:t>
            </a:r>
            <a:r>
              <a:rPr dirty="0" sz="1500" spc="-10">
                <a:latin typeface="Calibri"/>
                <a:cs typeface="Calibri"/>
              </a:rPr>
              <a:t>hobbies </a:t>
            </a:r>
            <a:r>
              <a:rPr dirty="0" sz="1500" spc="-10">
                <a:latin typeface="Calibri"/>
                <a:cs typeface="Calibri"/>
              </a:rPr>
              <a:t>	</a:t>
            </a:r>
            <a:r>
              <a:rPr dirty="0" sz="1500">
                <a:latin typeface="Calibri"/>
                <a:cs typeface="Calibri"/>
              </a:rPr>
              <a:t>due</a:t>
            </a:r>
            <a:r>
              <a:rPr dirty="0" sz="1500" spc="45">
                <a:latin typeface="Calibri"/>
                <a:cs typeface="Calibri"/>
              </a:rPr>
              <a:t> </a:t>
            </a:r>
            <a:r>
              <a:rPr dirty="0" sz="1500">
                <a:latin typeface="Calibri"/>
                <a:cs typeface="Calibri"/>
              </a:rPr>
              <a:t>to</a:t>
            </a:r>
            <a:r>
              <a:rPr dirty="0" sz="1500" spc="35">
                <a:latin typeface="Calibri"/>
                <a:cs typeface="Calibri"/>
              </a:rPr>
              <a:t> </a:t>
            </a:r>
            <a:r>
              <a:rPr dirty="0" sz="1500">
                <a:latin typeface="Calibri"/>
                <a:cs typeface="Calibri"/>
              </a:rPr>
              <a:t>forgetfulness</a:t>
            </a:r>
            <a:r>
              <a:rPr dirty="0" sz="1500" spc="55">
                <a:latin typeface="Calibri"/>
                <a:cs typeface="Calibri"/>
              </a:rPr>
              <a:t> </a:t>
            </a:r>
            <a:r>
              <a:rPr dirty="0" sz="1500">
                <a:latin typeface="Calibri"/>
                <a:cs typeface="Calibri"/>
              </a:rPr>
              <a:t>or</a:t>
            </a:r>
            <a:r>
              <a:rPr dirty="0" sz="1500" spc="30">
                <a:latin typeface="Calibri"/>
                <a:cs typeface="Calibri"/>
              </a:rPr>
              <a:t> </a:t>
            </a:r>
            <a:r>
              <a:rPr dirty="0" sz="1500">
                <a:latin typeface="Calibri"/>
                <a:cs typeface="Calibri"/>
              </a:rPr>
              <a:t>difficulty</a:t>
            </a:r>
            <a:r>
              <a:rPr dirty="0" sz="1500" spc="60">
                <a:latin typeface="Calibri"/>
                <a:cs typeface="Calibri"/>
              </a:rPr>
              <a:t> </a:t>
            </a:r>
            <a:r>
              <a:rPr dirty="0" sz="1500" spc="-10">
                <a:latin typeface="Calibri"/>
                <a:cs typeface="Calibri"/>
              </a:rPr>
              <a:t>completing</a:t>
            </a:r>
            <a:endParaRPr sz="1500">
              <a:latin typeface="Calibri"/>
              <a:cs typeface="Calibri"/>
            </a:endParaRPr>
          </a:p>
          <a:p>
            <a:pPr algn="just" marL="151130" marR="10160" indent="-139065">
              <a:lnSpc>
                <a:spcPct val="114999"/>
              </a:lnSpc>
              <a:spcBef>
                <a:spcPts val="5"/>
              </a:spcBef>
              <a:buFont typeface="Arial"/>
              <a:buChar char="●"/>
              <a:tabLst>
                <a:tab pos="152400" algn="l"/>
              </a:tabLst>
            </a:pPr>
            <a:r>
              <a:rPr dirty="0" sz="1500">
                <a:latin typeface="Calibri"/>
                <a:cs typeface="Calibri"/>
              </a:rPr>
              <a:t>Forgetting</a:t>
            </a:r>
            <a:r>
              <a:rPr dirty="0" sz="1500" spc="114">
                <a:latin typeface="Calibri"/>
                <a:cs typeface="Calibri"/>
              </a:rPr>
              <a:t> </a:t>
            </a:r>
            <a:r>
              <a:rPr dirty="0" sz="1500">
                <a:latin typeface="Calibri"/>
                <a:cs typeface="Calibri"/>
              </a:rPr>
              <a:t>recently</a:t>
            </a:r>
            <a:r>
              <a:rPr dirty="0" sz="1500" spc="145">
                <a:latin typeface="Calibri"/>
                <a:cs typeface="Calibri"/>
              </a:rPr>
              <a:t> </a:t>
            </a:r>
            <a:r>
              <a:rPr dirty="0" sz="1500">
                <a:latin typeface="Calibri"/>
                <a:cs typeface="Calibri"/>
              </a:rPr>
              <a:t>learned</a:t>
            </a:r>
            <a:r>
              <a:rPr dirty="0" sz="1500" spc="125">
                <a:latin typeface="Calibri"/>
                <a:cs typeface="Calibri"/>
              </a:rPr>
              <a:t> </a:t>
            </a:r>
            <a:r>
              <a:rPr dirty="0" sz="1500">
                <a:latin typeface="Calibri"/>
                <a:cs typeface="Calibri"/>
              </a:rPr>
              <a:t>information</a:t>
            </a:r>
            <a:r>
              <a:rPr dirty="0" sz="1500" spc="90">
                <a:latin typeface="Calibri"/>
                <a:cs typeface="Calibri"/>
              </a:rPr>
              <a:t> </a:t>
            </a:r>
            <a:r>
              <a:rPr dirty="0" sz="1500">
                <a:latin typeface="Calibri"/>
                <a:cs typeface="Calibri"/>
              </a:rPr>
              <a:t>or</a:t>
            </a:r>
            <a:r>
              <a:rPr dirty="0" sz="1500" spc="75">
                <a:latin typeface="Calibri"/>
                <a:cs typeface="Calibri"/>
              </a:rPr>
              <a:t> </a:t>
            </a:r>
            <a:r>
              <a:rPr dirty="0" sz="1500">
                <a:latin typeface="Calibri"/>
                <a:cs typeface="Calibri"/>
              </a:rPr>
              <a:t>having</a:t>
            </a:r>
            <a:r>
              <a:rPr dirty="0" sz="1500" spc="100">
                <a:latin typeface="Calibri"/>
                <a:cs typeface="Calibri"/>
              </a:rPr>
              <a:t> </a:t>
            </a:r>
            <a:r>
              <a:rPr dirty="0" sz="1500" spc="-25">
                <a:latin typeface="Calibri"/>
                <a:cs typeface="Calibri"/>
              </a:rPr>
              <a:t>to </a:t>
            </a:r>
            <a:r>
              <a:rPr dirty="0" sz="1500" spc="-25">
                <a:latin typeface="Calibri"/>
                <a:cs typeface="Calibri"/>
              </a:rPr>
              <a:t>	</a:t>
            </a:r>
            <a:r>
              <a:rPr dirty="0" sz="1500">
                <a:latin typeface="Calibri"/>
                <a:cs typeface="Calibri"/>
              </a:rPr>
              <a:t>ask</a:t>
            </a:r>
            <a:r>
              <a:rPr dirty="0" sz="1500" spc="20">
                <a:latin typeface="Calibri"/>
                <a:cs typeface="Calibri"/>
              </a:rPr>
              <a:t> </a:t>
            </a:r>
            <a:r>
              <a:rPr dirty="0" sz="1500">
                <a:latin typeface="Calibri"/>
                <a:cs typeface="Calibri"/>
              </a:rPr>
              <a:t>for</a:t>
            </a:r>
            <a:r>
              <a:rPr dirty="0" sz="1500" spc="30">
                <a:latin typeface="Calibri"/>
                <a:cs typeface="Calibri"/>
              </a:rPr>
              <a:t> </a:t>
            </a:r>
            <a:r>
              <a:rPr dirty="0" sz="1500">
                <a:latin typeface="Calibri"/>
                <a:cs typeface="Calibri"/>
              </a:rPr>
              <a:t>it</a:t>
            </a:r>
            <a:r>
              <a:rPr dirty="0" sz="1500" spc="45">
                <a:latin typeface="Calibri"/>
                <a:cs typeface="Calibri"/>
              </a:rPr>
              <a:t> </a:t>
            </a:r>
            <a:r>
              <a:rPr dirty="0" sz="1500">
                <a:latin typeface="Calibri"/>
                <a:cs typeface="Calibri"/>
              </a:rPr>
              <a:t>over</a:t>
            </a:r>
            <a:r>
              <a:rPr dirty="0" sz="1500" spc="45">
                <a:latin typeface="Calibri"/>
                <a:cs typeface="Calibri"/>
              </a:rPr>
              <a:t> </a:t>
            </a:r>
            <a:r>
              <a:rPr dirty="0" sz="1500">
                <a:latin typeface="Calibri"/>
                <a:cs typeface="Calibri"/>
              </a:rPr>
              <a:t>and</a:t>
            </a:r>
            <a:r>
              <a:rPr dirty="0" sz="1500" spc="40">
                <a:latin typeface="Calibri"/>
                <a:cs typeface="Calibri"/>
              </a:rPr>
              <a:t> </a:t>
            </a:r>
            <a:r>
              <a:rPr dirty="0" sz="1500">
                <a:latin typeface="Calibri"/>
                <a:cs typeface="Calibri"/>
              </a:rPr>
              <a:t>over.</a:t>
            </a:r>
            <a:r>
              <a:rPr dirty="0" sz="1500" spc="65">
                <a:latin typeface="Calibri"/>
                <a:cs typeface="Calibri"/>
              </a:rPr>
              <a:t> </a:t>
            </a:r>
            <a:r>
              <a:rPr dirty="0" sz="1500">
                <a:latin typeface="Calibri"/>
                <a:cs typeface="Calibri"/>
              </a:rPr>
              <a:t>Increasing</a:t>
            </a:r>
            <a:r>
              <a:rPr dirty="0" sz="1500" spc="80">
                <a:latin typeface="Calibri"/>
                <a:cs typeface="Calibri"/>
              </a:rPr>
              <a:t> </a:t>
            </a:r>
            <a:r>
              <a:rPr dirty="0" sz="1500">
                <a:latin typeface="Calibri"/>
                <a:cs typeface="Calibri"/>
              </a:rPr>
              <a:t>reliance</a:t>
            </a:r>
            <a:r>
              <a:rPr dirty="0" sz="1500" spc="60">
                <a:latin typeface="Calibri"/>
                <a:cs typeface="Calibri"/>
              </a:rPr>
              <a:t> </a:t>
            </a:r>
            <a:r>
              <a:rPr dirty="0" sz="1500">
                <a:latin typeface="Calibri"/>
                <a:cs typeface="Calibri"/>
              </a:rPr>
              <a:t>on</a:t>
            </a:r>
            <a:r>
              <a:rPr dirty="0" sz="1500" spc="45">
                <a:latin typeface="Calibri"/>
                <a:cs typeface="Calibri"/>
              </a:rPr>
              <a:t> </a:t>
            </a:r>
            <a:r>
              <a:rPr dirty="0" sz="1500" spc="-10">
                <a:latin typeface="Calibri"/>
                <a:cs typeface="Calibri"/>
              </a:rPr>
              <a:t>others </a:t>
            </a:r>
            <a:r>
              <a:rPr dirty="0" sz="1500" spc="-10">
                <a:latin typeface="Calibri"/>
                <a:cs typeface="Calibri"/>
              </a:rPr>
              <a:t>	</a:t>
            </a:r>
            <a:r>
              <a:rPr dirty="0" sz="1500">
                <a:latin typeface="Calibri"/>
                <a:cs typeface="Calibri"/>
              </a:rPr>
              <a:t>to</a:t>
            </a:r>
            <a:r>
              <a:rPr dirty="0" sz="1500" spc="45">
                <a:latin typeface="Calibri"/>
                <a:cs typeface="Calibri"/>
              </a:rPr>
              <a:t> </a:t>
            </a:r>
            <a:r>
              <a:rPr dirty="0" sz="1500">
                <a:latin typeface="Calibri"/>
                <a:cs typeface="Calibri"/>
              </a:rPr>
              <a:t>complete</a:t>
            </a:r>
            <a:r>
              <a:rPr dirty="0" sz="1500" spc="75">
                <a:latin typeface="Calibri"/>
                <a:cs typeface="Calibri"/>
              </a:rPr>
              <a:t> </a:t>
            </a:r>
            <a:r>
              <a:rPr dirty="0" sz="1500" spc="-20">
                <a:latin typeface="Calibri"/>
                <a:cs typeface="Calibri"/>
              </a:rPr>
              <a:t>tasks</a:t>
            </a:r>
            <a:endParaRPr sz="1500">
              <a:latin typeface="Calibri"/>
              <a:cs typeface="Calibri"/>
            </a:endParaRPr>
          </a:p>
          <a:p>
            <a:pPr marL="151765" indent="-139065">
              <a:lnSpc>
                <a:spcPct val="100000"/>
              </a:lnSpc>
              <a:spcBef>
                <a:spcPts val="265"/>
              </a:spcBef>
              <a:buFont typeface="Arial"/>
              <a:buChar char="●"/>
              <a:tabLst>
                <a:tab pos="151765" algn="l"/>
              </a:tabLst>
            </a:pPr>
            <a:r>
              <a:rPr dirty="0" sz="1500">
                <a:latin typeface="Calibri"/>
                <a:cs typeface="Calibri"/>
              </a:rPr>
              <a:t>Completely</a:t>
            </a:r>
            <a:r>
              <a:rPr dirty="0" sz="1500" spc="100">
                <a:latin typeface="Calibri"/>
                <a:cs typeface="Calibri"/>
              </a:rPr>
              <a:t> </a:t>
            </a:r>
            <a:r>
              <a:rPr dirty="0" sz="1500">
                <a:latin typeface="Calibri"/>
                <a:cs typeface="Calibri"/>
              </a:rPr>
              <a:t>losing</a:t>
            </a:r>
            <a:r>
              <a:rPr dirty="0" sz="1500" spc="75">
                <a:latin typeface="Calibri"/>
                <a:cs typeface="Calibri"/>
              </a:rPr>
              <a:t> </a:t>
            </a:r>
            <a:r>
              <a:rPr dirty="0" sz="1500">
                <a:latin typeface="Calibri"/>
                <a:cs typeface="Calibri"/>
              </a:rPr>
              <a:t>track</a:t>
            </a:r>
            <a:r>
              <a:rPr dirty="0" sz="1500" spc="60">
                <a:latin typeface="Calibri"/>
                <a:cs typeface="Calibri"/>
              </a:rPr>
              <a:t> </a:t>
            </a:r>
            <a:r>
              <a:rPr dirty="0" sz="1500">
                <a:latin typeface="Calibri"/>
                <a:cs typeface="Calibri"/>
              </a:rPr>
              <a:t>of</a:t>
            </a:r>
            <a:r>
              <a:rPr dirty="0" sz="1500" spc="70">
                <a:latin typeface="Calibri"/>
                <a:cs typeface="Calibri"/>
              </a:rPr>
              <a:t> </a:t>
            </a:r>
            <a:r>
              <a:rPr dirty="0" sz="1500">
                <a:latin typeface="Calibri"/>
                <a:cs typeface="Calibri"/>
              </a:rPr>
              <a:t>day</a:t>
            </a:r>
            <a:r>
              <a:rPr dirty="0" sz="1500" spc="50">
                <a:latin typeface="Calibri"/>
                <a:cs typeface="Calibri"/>
              </a:rPr>
              <a:t> </a:t>
            </a:r>
            <a:r>
              <a:rPr dirty="0" sz="1500">
                <a:latin typeface="Calibri"/>
                <a:cs typeface="Calibri"/>
              </a:rPr>
              <a:t>or</a:t>
            </a:r>
            <a:r>
              <a:rPr dirty="0" sz="1500" spc="70">
                <a:latin typeface="Calibri"/>
                <a:cs typeface="Calibri"/>
              </a:rPr>
              <a:t> </a:t>
            </a:r>
            <a:r>
              <a:rPr dirty="0" sz="1500" spc="-10">
                <a:latin typeface="Calibri"/>
                <a:cs typeface="Calibri"/>
              </a:rPr>
              <a:t>season</a:t>
            </a:r>
            <a:endParaRPr sz="1500">
              <a:latin typeface="Calibri"/>
              <a:cs typeface="Calibri"/>
            </a:endParaRPr>
          </a:p>
          <a:p>
            <a:pPr marL="151765" indent="-139065">
              <a:lnSpc>
                <a:spcPct val="100000"/>
              </a:lnSpc>
              <a:spcBef>
                <a:spcPts val="275"/>
              </a:spcBef>
              <a:buFont typeface="Arial"/>
              <a:buChar char="●"/>
              <a:tabLst>
                <a:tab pos="151765" algn="l"/>
              </a:tabLst>
            </a:pPr>
            <a:r>
              <a:rPr dirty="0" sz="1500">
                <a:latin typeface="Calibri"/>
                <a:cs typeface="Calibri"/>
              </a:rPr>
              <a:t>Getting</a:t>
            </a:r>
            <a:r>
              <a:rPr dirty="0" sz="1500" spc="70">
                <a:latin typeface="Calibri"/>
                <a:cs typeface="Calibri"/>
              </a:rPr>
              <a:t> </a:t>
            </a:r>
            <a:r>
              <a:rPr dirty="0" sz="1500">
                <a:latin typeface="Calibri"/>
                <a:cs typeface="Calibri"/>
              </a:rPr>
              <a:t>extremely</a:t>
            </a:r>
            <a:r>
              <a:rPr dirty="0" sz="1500" spc="85">
                <a:latin typeface="Calibri"/>
                <a:cs typeface="Calibri"/>
              </a:rPr>
              <a:t> </a:t>
            </a:r>
            <a:r>
              <a:rPr dirty="0" sz="1500">
                <a:latin typeface="Calibri"/>
                <a:cs typeface="Calibri"/>
              </a:rPr>
              <a:t>agitated</a:t>
            </a:r>
            <a:r>
              <a:rPr dirty="0" sz="1500" spc="70">
                <a:latin typeface="Calibri"/>
                <a:cs typeface="Calibri"/>
              </a:rPr>
              <a:t> </a:t>
            </a:r>
            <a:r>
              <a:rPr dirty="0" sz="1500">
                <a:latin typeface="Calibri"/>
                <a:cs typeface="Calibri"/>
              </a:rPr>
              <a:t>by</a:t>
            </a:r>
            <a:r>
              <a:rPr dirty="0" sz="1500" spc="40">
                <a:latin typeface="Calibri"/>
                <a:cs typeface="Calibri"/>
              </a:rPr>
              <a:t> </a:t>
            </a:r>
            <a:r>
              <a:rPr dirty="0" sz="1500">
                <a:latin typeface="Calibri"/>
                <a:cs typeface="Calibri"/>
              </a:rPr>
              <a:t>a</a:t>
            </a:r>
            <a:r>
              <a:rPr dirty="0" sz="1500" spc="50">
                <a:latin typeface="Calibri"/>
                <a:cs typeface="Calibri"/>
              </a:rPr>
              <a:t> </a:t>
            </a:r>
            <a:r>
              <a:rPr dirty="0" sz="1500">
                <a:latin typeface="Calibri"/>
                <a:cs typeface="Calibri"/>
              </a:rPr>
              <a:t>change</a:t>
            </a:r>
            <a:r>
              <a:rPr dirty="0" sz="1500" spc="45">
                <a:latin typeface="Calibri"/>
                <a:cs typeface="Calibri"/>
              </a:rPr>
              <a:t> </a:t>
            </a:r>
            <a:r>
              <a:rPr dirty="0" sz="1500">
                <a:latin typeface="Calibri"/>
                <a:cs typeface="Calibri"/>
              </a:rPr>
              <a:t>in</a:t>
            </a:r>
            <a:r>
              <a:rPr dirty="0" sz="1500" spc="50">
                <a:latin typeface="Calibri"/>
                <a:cs typeface="Calibri"/>
              </a:rPr>
              <a:t> </a:t>
            </a:r>
            <a:r>
              <a:rPr dirty="0" sz="1500" spc="-10">
                <a:latin typeface="Calibri"/>
                <a:cs typeface="Calibri"/>
              </a:rPr>
              <a:t>routine</a:t>
            </a:r>
            <a:endParaRPr sz="1500">
              <a:latin typeface="Calibri"/>
              <a:cs typeface="Calibri"/>
            </a:endParaRPr>
          </a:p>
          <a:p>
            <a:pPr marL="151765" indent="-139065">
              <a:lnSpc>
                <a:spcPct val="100000"/>
              </a:lnSpc>
              <a:spcBef>
                <a:spcPts val="265"/>
              </a:spcBef>
              <a:buFont typeface="Arial"/>
              <a:buChar char="●"/>
              <a:tabLst>
                <a:tab pos="151765" algn="l"/>
              </a:tabLst>
            </a:pPr>
            <a:r>
              <a:rPr dirty="0" sz="1500">
                <a:latin typeface="Calibri"/>
                <a:cs typeface="Calibri"/>
              </a:rPr>
              <a:t>Constantly</a:t>
            </a:r>
            <a:r>
              <a:rPr dirty="0" sz="1500" spc="245">
                <a:latin typeface="Calibri"/>
                <a:cs typeface="Calibri"/>
              </a:rPr>
              <a:t> </a:t>
            </a:r>
            <a:r>
              <a:rPr dirty="0" sz="1500">
                <a:latin typeface="Calibri"/>
                <a:cs typeface="Calibri"/>
              </a:rPr>
              <a:t>exhibiting</a:t>
            </a:r>
            <a:r>
              <a:rPr dirty="0" sz="1500" spc="215">
                <a:latin typeface="Calibri"/>
                <a:cs typeface="Calibri"/>
              </a:rPr>
              <a:t> </a:t>
            </a:r>
            <a:r>
              <a:rPr dirty="0" sz="1500">
                <a:latin typeface="Calibri"/>
                <a:cs typeface="Calibri"/>
              </a:rPr>
              <a:t>poor</a:t>
            </a:r>
            <a:r>
              <a:rPr dirty="0" sz="1500" spc="185">
                <a:latin typeface="Calibri"/>
                <a:cs typeface="Calibri"/>
              </a:rPr>
              <a:t> </a:t>
            </a:r>
            <a:r>
              <a:rPr dirty="0" sz="1500">
                <a:latin typeface="Calibri"/>
                <a:cs typeface="Calibri"/>
              </a:rPr>
              <a:t>financial</a:t>
            </a:r>
            <a:r>
              <a:rPr dirty="0" sz="1500" spc="200">
                <a:latin typeface="Calibri"/>
                <a:cs typeface="Calibri"/>
              </a:rPr>
              <a:t> </a:t>
            </a:r>
            <a:r>
              <a:rPr dirty="0" sz="1500">
                <a:latin typeface="Calibri"/>
                <a:cs typeface="Calibri"/>
              </a:rPr>
              <a:t>decision-</a:t>
            </a:r>
            <a:r>
              <a:rPr dirty="0" sz="1500" spc="-10">
                <a:latin typeface="Calibri"/>
                <a:cs typeface="Calibri"/>
              </a:rPr>
              <a:t>making</a:t>
            </a:r>
            <a:endParaRPr sz="1500">
              <a:latin typeface="Calibri"/>
              <a:cs typeface="Calibri"/>
            </a:endParaRPr>
          </a:p>
        </p:txBody>
      </p:sp>
      <p:sp>
        <p:nvSpPr>
          <p:cNvPr id="9" name="object 9" descr=""/>
          <p:cNvSpPr txBox="1"/>
          <p:nvPr/>
        </p:nvSpPr>
        <p:spPr>
          <a:xfrm>
            <a:off x="6376415" y="2525267"/>
            <a:ext cx="4133215" cy="280670"/>
          </a:xfrm>
          <a:prstGeom prst="rect">
            <a:avLst/>
          </a:prstGeom>
          <a:solidFill>
            <a:srgbClr val="E7E6E6"/>
          </a:solidFill>
        </p:spPr>
        <p:txBody>
          <a:bodyPr wrap="square" lIns="0" tIns="7620" rIns="0" bIns="0" rtlCol="0" vert="horz">
            <a:spAutoFit/>
          </a:bodyPr>
          <a:lstStyle/>
          <a:p>
            <a:pPr marL="34290">
              <a:lnSpc>
                <a:spcPct val="100000"/>
              </a:lnSpc>
              <a:spcBef>
                <a:spcPts val="60"/>
              </a:spcBef>
            </a:pPr>
            <a:r>
              <a:rPr dirty="0" sz="1600" b="1">
                <a:solidFill>
                  <a:srgbClr val="43AD4A"/>
                </a:solidFill>
                <a:latin typeface="Trebuchet MS"/>
                <a:cs typeface="Trebuchet MS"/>
              </a:rPr>
              <a:t>Behaviours</a:t>
            </a:r>
            <a:r>
              <a:rPr dirty="0" sz="1600" spc="85" b="1">
                <a:solidFill>
                  <a:srgbClr val="43AD4A"/>
                </a:solidFill>
                <a:latin typeface="Trebuchet MS"/>
                <a:cs typeface="Trebuchet MS"/>
              </a:rPr>
              <a:t> </a:t>
            </a:r>
            <a:r>
              <a:rPr dirty="0" sz="1600" spc="55" b="1">
                <a:solidFill>
                  <a:srgbClr val="43AD4A"/>
                </a:solidFill>
                <a:latin typeface="Trebuchet MS"/>
                <a:cs typeface="Trebuchet MS"/>
              </a:rPr>
              <a:t>associated</a:t>
            </a:r>
            <a:r>
              <a:rPr dirty="0" sz="1600" spc="114" b="1">
                <a:solidFill>
                  <a:srgbClr val="43AD4A"/>
                </a:solidFill>
                <a:latin typeface="Trebuchet MS"/>
                <a:cs typeface="Trebuchet MS"/>
              </a:rPr>
              <a:t> </a:t>
            </a:r>
            <a:r>
              <a:rPr dirty="0" sz="1600" b="1">
                <a:solidFill>
                  <a:srgbClr val="43AD4A"/>
                </a:solidFill>
                <a:latin typeface="Trebuchet MS"/>
                <a:cs typeface="Trebuchet MS"/>
              </a:rPr>
              <a:t>with</a:t>
            </a:r>
            <a:r>
              <a:rPr dirty="0" sz="1600" spc="50" b="1">
                <a:solidFill>
                  <a:srgbClr val="43AD4A"/>
                </a:solidFill>
                <a:latin typeface="Trebuchet MS"/>
                <a:cs typeface="Trebuchet MS"/>
              </a:rPr>
              <a:t> </a:t>
            </a:r>
            <a:r>
              <a:rPr dirty="0" sz="1600" spc="-10" b="1">
                <a:solidFill>
                  <a:srgbClr val="43AD4A"/>
                </a:solidFill>
                <a:latin typeface="Trebuchet MS"/>
                <a:cs typeface="Trebuchet MS"/>
              </a:rPr>
              <a:t>dementia:</a:t>
            </a:r>
            <a:endParaRPr sz="1600">
              <a:latin typeface="Trebuchet MS"/>
              <a:cs typeface="Trebuchet MS"/>
            </a:endParaRPr>
          </a:p>
        </p:txBody>
      </p:sp>
      <p:pic>
        <p:nvPicPr>
          <p:cNvPr id="10" name="object 10" descr="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1358371" y="6024371"/>
            <a:ext cx="682751" cy="682751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 descr=""/>
          <p:cNvGrpSpPr/>
          <p:nvPr/>
        </p:nvGrpSpPr>
        <p:grpSpPr>
          <a:xfrm>
            <a:off x="0" y="0"/>
            <a:ext cx="12192000" cy="1690370"/>
            <a:chOff x="0" y="0"/>
            <a:chExt cx="12192000" cy="1690370"/>
          </a:xfrm>
        </p:grpSpPr>
        <p:sp>
          <p:nvSpPr>
            <p:cNvPr id="3" name="object 3" descr=""/>
            <p:cNvSpPr/>
            <p:nvPr/>
          </p:nvSpPr>
          <p:spPr>
            <a:xfrm>
              <a:off x="0" y="0"/>
              <a:ext cx="12192000" cy="1690370"/>
            </a:xfrm>
            <a:custGeom>
              <a:avLst/>
              <a:gdLst/>
              <a:ahLst/>
              <a:cxnLst/>
              <a:rect l="l" t="t" r="r" b="b"/>
              <a:pathLst>
                <a:path w="12192000" h="1690370">
                  <a:moveTo>
                    <a:pt x="12192000" y="0"/>
                  </a:moveTo>
                  <a:lnTo>
                    <a:pt x="0" y="0"/>
                  </a:lnTo>
                  <a:lnTo>
                    <a:pt x="0" y="845057"/>
                  </a:lnTo>
                  <a:lnTo>
                    <a:pt x="1337" y="893011"/>
                  </a:lnTo>
                  <a:lnTo>
                    <a:pt x="5303" y="940263"/>
                  </a:lnTo>
                  <a:lnTo>
                    <a:pt x="11825" y="986741"/>
                  </a:lnTo>
                  <a:lnTo>
                    <a:pt x="20833" y="1032375"/>
                  </a:lnTo>
                  <a:lnTo>
                    <a:pt x="32254" y="1077094"/>
                  </a:lnTo>
                  <a:lnTo>
                    <a:pt x="46018" y="1120825"/>
                  </a:lnTo>
                  <a:lnTo>
                    <a:pt x="62053" y="1163498"/>
                  </a:lnTo>
                  <a:lnTo>
                    <a:pt x="80288" y="1205041"/>
                  </a:lnTo>
                  <a:lnTo>
                    <a:pt x="100652" y="1245382"/>
                  </a:lnTo>
                  <a:lnTo>
                    <a:pt x="123073" y="1284452"/>
                  </a:lnTo>
                  <a:lnTo>
                    <a:pt x="147479" y="1322177"/>
                  </a:lnTo>
                  <a:lnTo>
                    <a:pt x="173800" y="1358487"/>
                  </a:lnTo>
                  <a:lnTo>
                    <a:pt x="201965" y="1393311"/>
                  </a:lnTo>
                  <a:lnTo>
                    <a:pt x="231901" y="1426577"/>
                  </a:lnTo>
                  <a:lnTo>
                    <a:pt x="263538" y="1458214"/>
                  </a:lnTo>
                  <a:lnTo>
                    <a:pt x="296804" y="1488150"/>
                  </a:lnTo>
                  <a:lnTo>
                    <a:pt x="331628" y="1516315"/>
                  </a:lnTo>
                  <a:lnTo>
                    <a:pt x="367938" y="1542636"/>
                  </a:lnTo>
                  <a:lnTo>
                    <a:pt x="405663" y="1567042"/>
                  </a:lnTo>
                  <a:lnTo>
                    <a:pt x="444733" y="1589463"/>
                  </a:lnTo>
                  <a:lnTo>
                    <a:pt x="485074" y="1609827"/>
                  </a:lnTo>
                  <a:lnTo>
                    <a:pt x="526617" y="1628062"/>
                  </a:lnTo>
                  <a:lnTo>
                    <a:pt x="569290" y="1644097"/>
                  </a:lnTo>
                  <a:lnTo>
                    <a:pt x="613021" y="1657861"/>
                  </a:lnTo>
                  <a:lnTo>
                    <a:pt x="657740" y="1669282"/>
                  </a:lnTo>
                  <a:lnTo>
                    <a:pt x="703374" y="1678290"/>
                  </a:lnTo>
                  <a:lnTo>
                    <a:pt x="749852" y="1684812"/>
                  </a:lnTo>
                  <a:lnTo>
                    <a:pt x="797104" y="1688778"/>
                  </a:lnTo>
                  <a:lnTo>
                    <a:pt x="845057" y="1690115"/>
                  </a:lnTo>
                  <a:lnTo>
                    <a:pt x="12192000" y="1690115"/>
                  </a:lnTo>
                  <a:lnTo>
                    <a:pt x="12192000" y="0"/>
                  </a:lnTo>
                  <a:close/>
                </a:path>
              </a:pathLst>
            </a:custGeom>
            <a:solidFill>
              <a:srgbClr val="328738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4" name="object 4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9029700" y="492252"/>
              <a:ext cx="2743199" cy="647699"/>
            </a:xfrm>
            <a:prstGeom prst="rect">
              <a:avLst/>
            </a:prstGeom>
          </p:spPr>
        </p:pic>
      </p:grpSp>
      <p:sp>
        <p:nvSpPr>
          <p:cNvPr id="5" name="object 5" descr=""/>
          <p:cNvSpPr txBox="1"/>
          <p:nvPr/>
        </p:nvSpPr>
        <p:spPr>
          <a:xfrm>
            <a:off x="329888" y="2039707"/>
            <a:ext cx="3038475" cy="330835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2000" spc="-75" b="1">
                <a:latin typeface="Arial"/>
                <a:cs typeface="Arial"/>
              </a:rPr>
              <a:t>Dementia</a:t>
            </a:r>
            <a:r>
              <a:rPr dirty="0" sz="2000" spc="-100" b="1">
                <a:latin typeface="Arial"/>
                <a:cs typeface="Arial"/>
              </a:rPr>
              <a:t> </a:t>
            </a:r>
            <a:r>
              <a:rPr dirty="0" sz="2000" spc="-80" b="1">
                <a:latin typeface="Arial"/>
                <a:cs typeface="Arial"/>
              </a:rPr>
              <a:t>Strategy</a:t>
            </a:r>
            <a:r>
              <a:rPr dirty="0" sz="2000" spc="-55" b="1">
                <a:latin typeface="Arial"/>
                <a:cs typeface="Arial"/>
              </a:rPr>
              <a:t> </a:t>
            </a:r>
            <a:r>
              <a:rPr dirty="0" sz="2000" spc="-35" b="1">
                <a:latin typeface="Arial"/>
                <a:cs typeface="Arial"/>
              </a:rPr>
              <a:t>Canada</a:t>
            </a:r>
            <a:endParaRPr sz="2000">
              <a:latin typeface="Arial"/>
              <a:cs typeface="Arial"/>
            </a:endParaRPr>
          </a:p>
        </p:txBody>
      </p: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916924" y="200074"/>
            <a:ext cx="6038850" cy="1183640"/>
          </a:xfrm>
          <a:prstGeom prst="rect"/>
        </p:spPr>
        <p:txBody>
          <a:bodyPr wrap="square" lIns="0" tIns="81280" rIns="0" bIns="0" rtlCol="0" vert="horz">
            <a:spAutoFit/>
          </a:bodyPr>
          <a:lstStyle/>
          <a:p>
            <a:pPr marL="12700" marR="5080">
              <a:lnSpc>
                <a:spcPts val="4320"/>
              </a:lnSpc>
              <a:spcBef>
                <a:spcPts val="640"/>
              </a:spcBef>
            </a:pPr>
            <a:r>
              <a:rPr dirty="0" sz="4000" spc="-180">
                <a:latin typeface="Arial"/>
                <a:cs typeface="Arial"/>
              </a:rPr>
              <a:t>Dementia:</a:t>
            </a:r>
            <a:r>
              <a:rPr dirty="0" sz="4000" spc="-80">
                <a:latin typeface="Arial"/>
                <a:cs typeface="Arial"/>
              </a:rPr>
              <a:t> </a:t>
            </a:r>
            <a:r>
              <a:rPr dirty="0" sz="4000" spc="-235">
                <a:latin typeface="Arial"/>
                <a:cs typeface="Arial"/>
              </a:rPr>
              <a:t>Risk</a:t>
            </a:r>
            <a:r>
              <a:rPr dirty="0" sz="4000">
                <a:latin typeface="Arial"/>
                <a:cs typeface="Arial"/>
              </a:rPr>
              <a:t> </a:t>
            </a:r>
            <a:r>
              <a:rPr dirty="0" sz="4000" spc="-175">
                <a:latin typeface="Arial"/>
                <a:cs typeface="Arial"/>
              </a:rPr>
              <a:t>factors</a:t>
            </a:r>
            <a:r>
              <a:rPr dirty="0" sz="4000" spc="-90">
                <a:latin typeface="Arial"/>
                <a:cs typeface="Arial"/>
              </a:rPr>
              <a:t> </a:t>
            </a:r>
            <a:r>
              <a:rPr dirty="0" sz="4000" spc="-114">
                <a:latin typeface="Arial"/>
                <a:cs typeface="Arial"/>
              </a:rPr>
              <a:t>and </a:t>
            </a:r>
            <a:r>
              <a:rPr dirty="0" sz="4000" spc="-95">
                <a:latin typeface="Arial"/>
                <a:cs typeface="Arial"/>
              </a:rPr>
              <a:t>prevention</a:t>
            </a:r>
            <a:endParaRPr sz="4000">
              <a:latin typeface="Arial"/>
              <a:cs typeface="Arial"/>
            </a:endParaRPr>
          </a:p>
        </p:txBody>
      </p:sp>
      <p:pic>
        <p:nvPicPr>
          <p:cNvPr id="7" name="object 7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002791" y="2570988"/>
            <a:ext cx="2651759" cy="3415283"/>
          </a:xfrm>
          <a:prstGeom prst="rect">
            <a:avLst/>
          </a:prstGeom>
        </p:spPr>
      </p:pic>
      <p:sp>
        <p:nvSpPr>
          <p:cNvPr id="8" name="object 8" descr=""/>
          <p:cNvSpPr txBox="1"/>
          <p:nvPr/>
        </p:nvSpPr>
        <p:spPr>
          <a:xfrm>
            <a:off x="4309304" y="2779613"/>
            <a:ext cx="3510915" cy="2997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 spc="-70" b="1">
                <a:latin typeface="Arial"/>
                <a:cs typeface="Arial"/>
              </a:rPr>
              <a:t>Lancet</a:t>
            </a:r>
            <a:r>
              <a:rPr dirty="0" sz="1800" spc="25" b="1">
                <a:latin typeface="Arial"/>
                <a:cs typeface="Arial"/>
              </a:rPr>
              <a:t> </a:t>
            </a:r>
            <a:r>
              <a:rPr dirty="0" sz="1800" spc="-95" b="1">
                <a:latin typeface="Arial"/>
                <a:cs typeface="Arial"/>
              </a:rPr>
              <a:t>Commission's</a:t>
            </a:r>
            <a:r>
              <a:rPr dirty="0" sz="1800" spc="-50" b="1">
                <a:latin typeface="Arial"/>
                <a:cs typeface="Arial"/>
              </a:rPr>
              <a:t> </a:t>
            </a:r>
            <a:r>
              <a:rPr dirty="0" sz="1800" spc="-75" b="1">
                <a:latin typeface="Arial"/>
                <a:cs typeface="Arial"/>
              </a:rPr>
              <a:t>Report</a:t>
            </a:r>
            <a:r>
              <a:rPr dirty="0" sz="1800" spc="20" b="1">
                <a:latin typeface="Arial"/>
                <a:cs typeface="Arial"/>
              </a:rPr>
              <a:t> </a:t>
            </a:r>
            <a:r>
              <a:rPr dirty="0" sz="1800" spc="-20" b="1">
                <a:latin typeface="Arial"/>
                <a:cs typeface="Arial"/>
              </a:rPr>
              <a:t>2020</a:t>
            </a:r>
            <a:endParaRPr sz="1800">
              <a:latin typeface="Arial"/>
              <a:cs typeface="Arial"/>
            </a:endParaRPr>
          </a:p>
        </p:txBody>
      </p:sp>
      <p:sp>
        <p:nvSpPr>
          <p:cNvPr id="9" name="object 9" descr=""/>
          <p:cNvSpPr txBox="1"/>
          <p:nvPr/>
        </p:nvSpPr>
        <p:spPr>
          <a:xfrm>
            <a:off x="8633855" y="2686323"/>
            <a:ext cx="2980055" cy="52387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ctr">
              <a:lnSpc>
                <a:spcPct val="100000"/>
              </a:lnSpc>
              <a:spcBef>
                <a:spcPts val="100"/>
              </a:spcBef>
            </a:pPr>
            <a:r>
              <a:rPr dirty="0" sz="1800" spc="-95" b="1">
                <a:latin typeface="Arial"/>
                <a:cs typeface="Arial"/>
              </a:rPr>
              <a:t>World</a:t>
            </a:r>
            <a:r>
              <a:rPr dirty="0" sz="1800" spc="-30" b="1">
                <a:latin typeface="Arial"/>
                <a:cs typeface="Arial"/>
              </a:rPr>
              <a:t> </a:t>
            </a:r>
            <a:r>
              <a:rPr dirty="0" sz="1800" spc="-95" b="1">
                <a:latin typeface="Arial"/>
                <a:cs typeface="Arial"/>
              </a:rPr>
              <a:t>Alzheimer</a:t>
            </a:r>
            <a:r>
              <a:rPr dirty="0" sz="1800" spc="-60" b="1">
                <a:latin typeface="Arial"/>
                <a:cs typeface="Arial"/>
              </a:rPr>
              <a:t> </a:t>
            </a:r>
            <a:r>
              <a:rPr dirty="0" sz="1800" spc="-75" b="1">
                <a:latin typeface="Arial"/>
                <a:cs typeface="Arial"/>
              </a:rPr>
              <a:t>Report</a:t>
            </a:r>
            <a:r>
              <a:rPr dirty="0" sz="1800" spc="-5" b="1">
                <a:latin typeface="Arial"/>
                <a:cs typeface="Arial"/>
              </a:rPr>
              <a:t> </a:t>
            </a:r>
            <a:r>
              <a:rPr dirty="0" sz="1800" spc="-20" b="1">
                <a:latin typeface="Arial"/>
                <a:cs typeface="Arial"/>
              </a:rPr>
              <a:t>2023</a:t>
            </a:r>
            <a:endParaRPr sz="1800">
              <a:latin typeface="Arial"/>
              <a:cs typeface="Arial"/>
            </a:endParaRPr>
          </a:p>
          <a:p>
            <a:pPr algn="ctr" marL="635">
              <a:lnSpc>
                <a:spcPct val="100000"/>
              </a:lnSpc>
              <a:spcBef>
                <a:spcPts val="680"/>
              </a:spcBef>
            </a:pPr>
            <a:r>
              <a:rPr dirty="0" sz="900" spc="-50" b="1">
                <a:latin typeface="Arial"/>
                <a:cs typeface="Arial"/>
              </a:rPr>
              <a:t>Reducing</a:t>
            </a:r>
            <a:r>
              <a:rPr dirty="0" sz="900" spc="-20" b="1">
                <a:latin typeface="Arial"/>
                <a:cs typeface="Arial"/>
              </a:rPr>
              <a:t> </a:t>
            </a:r>
            <a:r>
              <a:rPr dirty="0" sz="900" spc="-40" b="1">
                <a:latin typeface="Arial"/>
                <a:cs typeface="Arial"/>
              </a:rPr>
              <a:t>Dementia </a:t>
            </a:r>
            <a:r>
              <a:rPr dirty="0" sz="900" spc="-50" b="1">
                <a:latin typeface="Arial"/>
                <a:cs typeface="Arial"/>
              </a:rPr>
              <a:t>Risk:</a:t>
            </a:r>
            <a:r>
              <a:rPr dirty="0" sz="900" spc="-15" b="1">
                <a:latin typeface="Arial"/>
                <a:cs typeface="Arial"/>
              </a:rPr>
              <a:t> </a:t>
            </a:r>
            <a:r>
              <a:rPr dirty="0" sz="900" spc="-45" b="1">
                <a:latin typeface="Arial"/>
                <a:cs typeface="Arial"/>
              </a:rPr>
              <a:t>never</a:t>
            </a:r>
            <a:r>
              <a:rPr dirty="0" sz="900" spc="-20" b="1">
                <a:latin typeface="Arial"/>
                <a:cs typeface="Arial"/>
              </a:rPr>
              <a:t> </a:t>
            </a:r>
            <a:r>
              <a:rPr dirty="0" sz="900" spc="-25" b="1">
                <a:latin typeface="Arial"/>
                <a:cs typeface="Arial"/>
              </a:rPr>
              <a:t>too</a:t>
            </a:r>
            <a:r>
              <a:rPr dirty="0" sz="900" b="1">
                <a:latin typeface="Arial"/>
                <a:cs typeface="Arial"/>
              </a:rPr>
              <a:t> </a:t>
            </a:r>
            <a:r>
              <a:rPr dirty="0" sz="900" spc="-35" b="1">
                <a:latin typeface="Arial"/>
                <a:cs typeface="Arial"/>
              </a:rPr>
              <a:t>early,</a:t>
            </a:r>
            <a:r>
              <a:rPr dirty="0" sz="900" spc="-30" b="1">
                <a:latin typeface="Arial"/>
                <a:cs typeface="Arial"/>
              </a:rPr>
              <a:t> </a:t>
            </a:r>
            <a:r>
              <a:rPr dirty="0" sz="900" spc="-45" b="1">
                <a:latin typeface="Arial"/>
                <a:cs typeface="Arial"/>
              </a:rPr>
              <a:t>never</a:t>
            </a:r>
            <a:r>
              <a:rPr dirty="0" sz="900" spc="-30" b="1">
                <a:latin typeface="Arial"/>
                <a:cs typeface="Arial"/>
              </a:rPr>
              <a:t> </a:t>
            </a:r>
            <a:r>
              <a:rPr dirty="0" sz="900" spc="-20" b="1">
                <a:latin typeface="Arial"/>
                <a:cs typeface="Arial"/>
              </a:rPr>
              <a:t>too</a:t>
            </a:r>
            <a:r>
              <a:rPr dirty="0" sz="900" spc="10" b="1">
                <a:latin typeface="Arial"/>
                <a:cs typeface="Arial"/>
              </a:rPr>
              <a:t> </a:t>
            </a:r>
            <a:r>
              <a:rPr dirty="0" sz="900" spc="-20" b="1">
                <a:latin typeface="Arial"/>
                <a:cs typeface="Arial"/>
              </a:rPr>
              <a:t>late</a:t>
            </a:r>
            <a:endParaRPr sz="900">
              <a:latin typeface="Arial"/>
              <a:cs typeface="Arial"/>
            </a:endParaRPr>
          </a:p>
        </p:txBody>
      </p:sp>
      <p:grpSp>
        <p:nvGrpSpPr>
          <p:cNvPr id="10" name="object 10" descr=""/>
          <p:cNvGrpSpPr/>
          <p:nvPr/>
        </p:nvGrpSpPr>
        <p:grpSpPr>
          <a:xfrm>
            <a:off x="8996680" y="3242055"/>
            <a:ext cx="2297430" cy="3114040"/>
            <a:chOff x="8996680" y="3242055"/>
            <a:chExt cx="2297430" cy="3114040"/>
          </a:xfrm>
        </p:grpSpPr>
        <p:pic>
          <p:nvPicPr>
            <p:cNvPr id="11" name="object 11" descr="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9022080" y="3267455"/>
              <a:ext cx="2246376" cy="3063240"/>
            </a:xfrm>
            <a:prstGeom prst="rect">
              <a:avLst/>
            </a:prstGeom>
          </p:spPr>
        </p:pic>
        <p:sp>
          <p:nvSpPr>
            <p:cNvPr id="12" name="object 12" descr=""/>
            <p:cNvSpPr/>
            <p:nvPr/>
          </p:nvSpPr>
          <p:spPr>
            <a:xfrm>
              <a:off x="9009380" y="3254755"/>
              <a:ext cx="2272030" cy="3088640"/>
            </a:xfrm>
            <a:custGeom>
              <a:avLst/>
              <a:gdLst/>
              <a:ahLst/>
              <a:cxnLst/>
              <a:rect l="l" t="t" r="r" b="b"/>
              <a:pathLst>
                <a:path w="2272029" h="3088640">
                  <a:moveTo>
                    <a:pt x="0" y="0"/>
                  </a:moveTo>
                  <a:lnTo>
                    <a:pt x="2271776" y="0"/>
                  </a:lnTo>
                  <a:lnTo>
                    <a:pt x="2271776" y="3088640"/>
                  </a:lnTo>
                  <a:lnTo>
                    <a:pt x="0" y="3088640"/>
                  </a:lnTo>
                  <a:lnTo>
                    <a:pt x="0" y="0"/>
                  </a:lnTo>
                  <a:close/>
                </a:path>
              </a:pathLst>
            </a:custGeom>
            <a:ln w="254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13" name="object 13" descr=""/>
          <p:cNvGrpSpPr/>
          <p:nvPr/>
        </p:nvGrpSpPr>
        <p:grpSpPr>
          <a:xfrm>
            <a:off x="3933444" y="3470147"/>
            <a:ext cx="4563110" cy="1757680"/>
            <a:chOff x="3933444" y="3470147"/>
            <a:chExt cx="4563110" cy="1757680"/>
          </a:xfrm>
        </p:grpSpPr>
        <p:pic>
          <p:nvPicPr>
            <p:cNvPr id="14" name="object 14" descr="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3933444" y="3470147"/>
              <a:ext cx="4562855" cy="1757171"/>
            </a:xfrm>
            <a:prstGeom prst="rect">
              <a:avLst/>
            </a:prstGeom>
          </p:spPr>
        </p:pic>
        <p:pic>
          <p:nvPicPr>
            <p:cNvPr id="15" name="object 15" descr="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3985260" y="3502151"/>
              <a:ext cx="4459224" cy="1653539"/>
            </a:xfrm>
            <a:prstGeom prst="rect">
              <a:avLst/>
            </a:prstGeom>
          </p:spPr>
        </p:pic>
        <p:sp>
          <p:nvSpPr>
            <p:cNvPr id="16" name="object 16" descr=""/>
            <p:cNvSpPr/>
            <p:nvPr/>
          </p:nvSpPr>
          <p:spPr>
            <a:xfrm>
              <a:off x="3980497" y="3497389"/>
              <a:ext cx="4469130" cy="1663064"/>
            </a:xfrm>
            <a:custGeom>
              <a:avLst/>
              <a:gdLst/>
              <a:ahLst/>
              <a:cxnLst/>
              <a:rect l="l" t="t" r="r" b="b"/>
              <a:pathLst>
                <a:path w="4469130" h="1663064">
                  <a:moveTo>
                    <a:pt x="0" y="0"/>
                  </a:moveTo>
                  <a:lnTo>
                    <a:pt x="4468749" y="0"/>
                  </a:lnTo>
                  <a:lnTo>
                    <a:pt x="4468749" y="1663064"/>
                  </a:lnTo>
                  <a:lnTo>
                    <a:pt x="0" y="1663064"/>
                  </a:lnTo>
                  <a:lnTo>
                    <a:pt x="0" y="0"/>
                  </a:lnTo>
                  <a:close/>
                </a:path>
              </a:pathLst>
            </a:custGeom>
            <a:ln w="952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980688" y="5390388"/>
            <a:ext cx="4230623" cy="1002791"/>
          </a:xfrm>
          <a:prstGeom prst="rect">
            <a:avLst/>
          </a:prstGeom>
        </p:spPr>
      </p:pic>
      <p:sp>
        <p:nvSpPr>
          <p:cNvPr id="3" name="object 3"/>
          <p:cNvSpPr txBox="1"/>
          <p:nvPr/>
        </p:nvSpPr>
        <p:spPr>
          <a:xfrm>
            <a:off x="3096926" y="2647642"/>
            <a:ext cx="5998845" cy="8483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5400" spc="240">
                <a:solidFill>
                  <a:srgbClr val="35933E"/>
                </a:solidFill>
                <a:latin typeface="Trebuchet MS"/>
                <a:cs typeface="Trebuchet MS"/>
              </a:rPr>
              <a:t>What</a:t>
            </a:r>
            <a:r>
              <a:rPr dirty="0" sz="5400" spc="-235">
                <a:solidFill>
                  <a:srgbClr val="35933E"/>
                </a:solidFill>
                <a:latin typeface="Trebuchet MS"/>
                <a:cs typeface="Trebuchet MS"/>
              </a:rPr>
              <a:t> </a:t>
            </a:r>
            <a:r>
              <a:rPr dirty="0" sz="5400">
                <a:solidFill>
                  <a:srgbClr val="35933E"/>
                </a:solidFill>
                <a:latin typeface="Trebuchet MS"/>
                <a:cs typeface="Trebuchet MS"/>
              </a:rPr>
              <a:t>is</a:t>
            </a:r>
            <a:r>
              <a:rPr dirty="0" sz="5400" spc="-210">
                <a:solidFill>
                  <a:srgbClr val="35933E"/>
                </a:solidFill>
                <a:latin typeface="Trebuchet MS"/>
                <a:cs typeface="Trebuchet MS"/>
              </a:rPr>
              <a:t> </a:t>
            </a:r>
            <a:r>
              <a:rPr dirty="0" sz="5400" spc="170">
                <a:solidFill>
                  <a:srgbClr val="35933E"/>
                </a:solidFill>
                <a:latin typeface="Trebuchet MS"/>
                <a:cs typeface="Trebuchet MS"/>
              </a:rPr>
              <a:t>Dementia?</a:t>
            </a:r>
            <a:endParaRPr sz="5400">
              <a:latin typeface="Trebuchet MS"/>
              <a:cs typeface="Trebuchet MS"/>
            </a:endParaRPr>
          </a:p>
        </p:txBody>
      </p:sp>
      <p:sp>
        <p:nvSpPr>
          <p:cNvPr id="4" name="object 4" descr=""/>
          <p:cNvSpPr txBox="1"/>
          <p:nvPr/>
        </p:nvSpPr>
        <p:spPr>
          <a:xfrm>
            <a:off x="3372770" y="3581854"/>
            <a:ext cx="5444490" cy="40640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2500">
                <a:latin typeface="Calibri"/>
                <a:cs typeface="Calibri"/>
              </a:rPr>
              <a:t>Perley</a:t>
            </a:r>
            <a:r>
              <a:rPr dirty="0" sz="2500" spc="80">
                <a:latin typeface="Calibri"/>
                <a:cs typeface="Calibri"/>
              </a:rPr>
              <a:t> </a:t>
            </a:r>
            <a:r>
              <a:rPr dirty="0" sz="2500">
                <a:latin typeface="Calibri"/>
                <a:cs typeface="Calibri"/>
              </a:rPr>
              <a:t>Health</a:t>
            </a:r>
            <a:r>
              <a:rPr dirty="0" sz="2500" spc="110">
                <a:latin typeface="Calibri"/>
                <a:cs typeface="Calibri"/>
              </a:rPr>
              <a:t> </a:t>
            </a:r>
            <a:r>
              <a:rPr dirty="0" sz="2500">
                <a:latin typeface="Calibri"/>
                <a:cs typeface="Calibri"/>
              </a:rPr>
              <a:t>Family</a:t>
            </a:r>
            <a:r>
              <a:rPr dirty="0" sz="2500" spc="105">
                <a:latin typeface="Calibri"/>
                <a:cs typeface="Calibri"/>
              </a:rPr>
              <a:t> </a:t>
            </a:r>
            <a:r>
              <a:rPr dirty="0" sz="2500" spc="55">
                <a:latin typeface="Calibri"/>
                <a:cs typeface="Calibri"/>
              </a:rPr>
              <a:t>and</a:t>
            </a:r>
            <a:r>
              <a:rPr dirty="0" sz="2500" spc="90">
                <a:latin typeface="Calibri"/>
                <a:cs typeface="Calibri"/>
              </a:rPr>
              <a:t> </a:t>
            </a:r>
            <a:r>
              <a:rPr dirty="0" sz="2500">
                <a:latin typeface="Calibri"/>
                <a:cs typeface="Calibri"/>
              </a:rPr>
              <a:t>Friends</a:t>
            </a:r>
            <a:r>
              <a:rPr dirty="0" sz="2500" spc="110">
                <a:latin typeface="Calibri"/>
                <a:cs typeface="Calibri"/>
              </a:rPr>
              <a:t> </a:t>
            </a:r>
            <a:r>
              <a:rPr dirty="0" sz="2500" spc="40">
                <a:latin typeface="Calibri"/>
                <a:cs typeface="Calibri"/>
              </a:rPr>
              <a:t>Council</a:t>
            </a:r>
            <a:endParaRPr sz="2500">
              <a:latin typeface="Calibri"/>
              <a:cs typeface="Calibri"/>
            </a:endParaRPr>
          </a:p>
        </p:txBody>
      </p:sp>
      <p:sp>
        <p:nvSpPr>
          <p:cNvPr id="5" name="object 5" descr=""/>
          <p:cNvSpPr/>
          <p:nvPr/>
        </p:nvSpPr>
        <p:spPr>
          <a:xfrm>
            <a:off x="2310383" y="3575303"/>
            <a:ext cx="7573009" cy="0"/>
          </a:xfrm>
          <a:custGeom>
            <a:avLst/>
            <a:gdLst/>
            <a:ahLst/>
            <a:cxnLst/>
            <a:rect l="l" t="t" r="r" b="b"/>
            <a:pathLst>
              <a:path w="7573009" h="0">
                <a:moveTo>
                  <a:pt x="0" y="0"/>
                </a:moveTo>
                <a:lnTo>
                  <a:pt x="7572603" y="0"/>
                </a:lnTo>
              </a:path>
            </a:pathLst>
          </a:custGeom>
          <a:ln w="9525">
            <a:solidFill>
              <a:srgbClr val="595958"/>
            </a:solidFill>
          </a:ln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918972" y="1014983"/>
            <a:ext cx="10354055" cy="4800125"/>
          </a:xfrm>
          <a:prstGeom prst="rect">
            <a:avLst/>
          </a:prstGeom>
        </p:spPr>
      </p:pic>
      <p:pic>
        <p:nvPicPr>
          <p:cNvPr id="3" name="object 3" descr="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1358371" y="6024371"/>
            <a:ext cx="682751" cy="682751"/>
          </a:xfrm>
          <a:prstGeom prst="rect">
            <a:avLst/>
          </a:prstGeo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063752" y="1007364"/>
            <a:ext cx="10064494" cy="4841668"/>
          </a:xfrm>
          <a:prstGeom prst="rect">
            <a:avLst/>
          </a:prstGeom>
        </p:spPr>
      </p:pic>
      <p:pic>
        <p:nvPicPr>
          <p:cNvPr id="3" name="object 3" descr="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1358371" y="6024371"/>
            <a:ext cx="682751" cy="682751"/>
          </a:xfrm>
          <a:prstGeom prst="rect">
            <a:avLst/>
          </a:prstGeo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/>
          <p:nvPr/>
        </p:nvSpPr>
        <p:spPr>
          <a:xfrm>
            <a:off x="731519" y="2991611"/>
            <a:ext cx="1984375" cy="2499360"/>
          </a:xfrm>
          <a:custGeom>
            <a:avLst/>
            <a:gdLst/>
            <a:ahLst/>
            <a:cxnLst/>
            <a:rect l="l" t="t" r="r" b="b"/>
            <a:pathLst>
              <a:path w="1984375" h="2499360">
                <a:moveTo>
                  <a:pt x="1984248" y="0"/>
                </a:moveTo>
                <a:lnTo>
                  <a:pt x="0" y="0"/>
                </a:lnTo>
                <a:lnTo>
                  <a:pt x="0" y="2499360"/>
                </a:lnTo>
                <a:lnTo>
                  <a:pt x="1984248" y="2499360"/>
                </a:lnTo>
                <a:lnTo>
                  <a:pt x="1984248" y="0"/>
                </a:lnTo>
                <a:close/>
              </a:path>
            </a:pathLst>
          </a:custGeom>
          <a:solidFill>
            <a:srgbClr val="338841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" name="object 3" descr=""/>
          <p:cNvSpPr/>
          <p:nvPr/>
        </p:nvSpPr>
        <p:spPr>
          <a:xfrm>
            <a:off x="9477756" y="2991611"/>
            <a:ext cx="1983105" cy="2499360"/>
          </a:xfrm>
          <a:custGeom>
            <a:avLst/>
            <a:gdLst/>
            <a:ahLst/>
            <a:cxnLst/>
            <a:rect l="l" t="t" r="r" b="b"/>
            <a:pathLst>
              <a:path w="1983104" h="2499360">
                <a:moveTo>
                  <a:pt x="1982724" y="0"/>
                </a:moveTo>
                <a:lnTo>
                  <a:pt x="0" y="0"/>
                </a:lnTo>
                <a:lnTo>
                  <a:pt x="0" y="2499360"/>
                </a:lnTo>
                <a:lnTo>
                  <a:pt x="1457680" y="2499360"/>
                </a:lnTo>
                <a:lnTo>
                  <a:pt x="1505471" y="2497214"/>
                </a:lnTo>
                <a:lnTo>
                  <a:pt x="1552059" y="2490901"/>
                </a:lnTo>
                <a:lnTo>
                  <a:pt x="1597259" y="2480605"/>
                </a:lnTo>
                <a:lnTo>
                  <a:pt x="1640887" y="2466512"/>
                </a:lnTo>
                <a:lnTo>
                  <a:pt x="1682756" y="2448808"/>
                </a:lnTo>
                <a:lnTo>
                  <a:pt x="1722682" y="2427677"/>
                </a:lnTo>
                <a:lnTo>
                  <a:pt x="1760479" y="2403305"/>
                </a:lnTo>
                <a:lnTo>
                  <a:pt x="1795961" y="2375878"/>
                </a:lnTo>
                <a:lnTo>
                  <a:pt x="1828944" y="2345580"/>
                </a:lnTo>
                <a:lnTo>
                  <a:pt x="1859242" y="2312597"/>
                </a:lnTo>
                <a:lnTo>
                  <a:pt x="1886669" y="2277115"/>
                </a:lnTo>
                <a:lnTo>
                  <a:pt x="1911041" y="2239318"/>
                </a:lnTo>
                <a:lnTo>
                  <a:pt x="1932172" y="2199392"/>
                </a:lnTo>
                <a:lnTo>
                  <a:pt x="1949876" y="2157523"/>
                </a:lnTo>
                <a:lnTo>
                  <a:pt x="1963969" y="2113895"/>
                </a:lnTo>
                <a:lnTo>
                  <a:pt x="1974265" y="2068695"/>
                </a:lnTo>
                <a:lnTo>
                  <a:pt x="1980578" y="2022107"/>
                </a:lnTo>
                <a:lnTo>
                  <a:pt x="1982724" y="1974316"/>
                </a:lnTo>
                <a:lnTo>
                  <a:pt x="1982724" y="0"/>
                </a:lnTo>
                <a:close/>
              </a:path>
            </a:pathLst>
          </a:custGeom>
          <a:solidFill>
            <a:srgbClr val="338841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" name="object 4" descr=""/>
          <p:cNvSpPr/>
          <p:nvPr/>
        </p:nvSpPr>
        <p:spPr>
          <a:xfrm>
            <a:off x="5103876" y="2991611"/>
            <a:ext cx="1984375" cy="2499360"/>
          </a:xfrm>
          <a:custGeom>
            <a:avLst/>
            <a:gdLst/>
            <a:ahLst/>
            <a:cxnLst/>
            <a:rect l="l" t="t" r="r" b="b"/>
            <a:pathLst>
              <a:path w="1984375" h="2499360">
                <a:moveTo>
                  <a:pt x="1984248" y="0"/>
                </a:moveTo>
                <a:lnTo>
                  <a:pt x="0" y="0"/>
                </a:lnTo>
                <a:lnTo>
                  <a:pt x="0" y="2499360"/>
                </a:lnTo>
                <a:lnTo>
                  <a:pt x="1984248" y="2499360"/>
                </a:lnTo>
                <a:lnTo>
                  <a:pt x="1984248" y="0"/>
                </a:lnTo>
                <a:close/>
              </a:path>
            </a:pathLst>
          </a:custGeom>
          <a:solidFill>
            <a:srgbClr val="338841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" name="object 5" descr=""/>
          <p:cNvSpPr/>
          <p:nvPr/>
        </p:nvSpPr>
        <p:spPr>
          <a:xfrm>
            <a:off x="2918460" y="2991611"/>
            <a:ext cx="1983105" cy="2499360"/>
          </a:xfrm>
          <a:custGeom>
            <a:avLst/>
            <a:gdLst/>
            <a:ahLst/>
            <a:cxnLst/>
            <a:rect l="l" t="t" r="r" b="b"/>
            <a:pathLst>
              <a:path w="1983104" h="2499360">
                <a:moveTo>
                  <a:pt x="1982724" y="0"/>
                </a:moveTo>
                <a:lnTo>
                  <a:pt x="0" y="0"/>
                </a:lnTo>
                <a:lnTo>
                  <a:pt x="0" y="2499360"/>
                </a:lnTo>
                <a:lnTo>
                  <a:pt x="1982724" y="2499360"/>
                </a:lnTo>
                <a:lnTo>
                  <a:pt x="1982724" y="0"/>
                </a:lnTo>
                <a:close/>
              </a:path>
            </a:pathLst>
          </a:custGeom>
          <a:solidFill>
            <a:srgbClr val="338841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" name="object 6" descr=""/>
          <p:cNvSpPr/>
          <p:nvPr/>
        </p:nvSpPr>
        <p:spPr>
          <a:xfrm>
            <a:off x="7290816" y="2991611"/>
            <a:ext cx="1983105" cy="2499360"/>
          </a:xfrm>
          <a:custGeom>
            <a:avLst/>
            <a:gdLst/>
            <a:ahLst/>
            <a:cxnLst/>
            <a:rect l="l" t="t" r="r" b="b"/>
            <a:pathLst>
              <a:path w="1983104" h="2499360">
                <a:moveTo>
                  <a:pt x="1982724" y="0"/>
                </a:moveTo>
                <a:lnTo>
                  <a:pt x="0" y="0"/>
                </a:lnTo>
                <a:lnTo>
                  <a:pt x="0" y="2499360"/>
                </a:lnTo>
                <a:lnTo>
                  <a:pt x="1982724" y="2499360"/>
                </a:lnTo>
                <a:lnTo>
                  <a:pt x="1982724" y="0"/>
                </a:lnTo>
                <a:close/>
              </a:path>
            </a:pathLst>
          </a:custGeom>
          <a:solidFill>
            <a:srgbClr val="338841"/>
          </a:solid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479870" rIns="0" bIns="0" rtlCol="0" vert="horz">
            <a:spAutoFit/>
          </a:bodyPr>
          <a:lstStyle/>
          <a:p>
            <a:pPr marL="2510790" marR="5080" indent="-1057910">
              <a:lnSpc>
                <a:spcPct val="100000"/>
              </a:lnSpc>
              <a:spcBef>
                <a:spcPts val="100"/>
              </a:spcBef>
            </a:pPr>
            <a:r>
              <a:rPr dirty="0" spc="180">
                <a:solidFill>
                  <a:srgbClr val="000000"/>
                </a:solidFill>
              </a:rPr>
              <a:t>Where</a:t>
            </a:r>
            <a:r>
              <a:rPr dirty="0" spc="-330">
                <a:solidFill>
                  <a:srgbClr val="000000"/>
                </a:solidFill>
              </a:rPr>
              <a:t> </a:t>
            </a:r>
            <a:r>
              <a:rPr dirty="0" spc="125">
                <a:solidFill>
                  <a:srgbClr val="000000"/>
                </a:solidFill>
              </a:rPr>
              <a:t>have</a:t>
            </a:r>
            <a:r>
              <a:rPr dirty="0" spc="-340">
                <a:solidFill>
                  <a:srgbClr val="000000"/>
                </a:solidFill>
              </a:rPr>
              <a:t> </a:t>
            </a:r>
            <a:r>
              <a:rPr dirty="0" spc="125">
                <a:solidFill>
                  <a:srgbClr val="000000"/>
                </a:solidFill>
              </a:rPr>
              <a:t>you</a:t>
            </a:r>
            <a:r>
              <a:rPr dirty="0" spc="-285">
                <a:solidFill>
                  <a:srgbClr val="000000"/>
                </a:solidFill>
              </a:rPr>
              <a:t> </a:t>
            </a:r>
            <a:r>
              <a:rPr dirty="0" spc="80">
                <a:solidFill>
                  <a:srgbClr val="000000"/>
                </a:solidFill>
              </a:rPr>
              <a:t>experienced </a:t>
            </a:r>
            <a:r>
              <a:rPr dirty="0" spc="135">
                <a:solidFill>
                  <a:srgbClr val="000000"/>
                </a:solidFill>
              </a:rPr>
              <a:t>dementia</a:t>
            </a:r>
            <a:r>
              <a:rPr dirty="0" spc="-330">
                <a:solidFill>
                  <a:srgbClr val="000000"/>
                </a:solidFill>
              </a:rPr>
              <a:t> </a:t>
            </a:r>
            <a:r>
              <a:rPr dirty="0" spc="-35">
                <a:solidFill>
                  <a:srgbClr val="000000"/>
                </a:solidFill>
              </a:rPr>
              <a:t>in</a:t>
            </a:r>
            <a:r>
              <a:rPr dirty="0" spc="-295">
                <a:solidFill>
                  <a:srgbClr val="000000"/>
                </a:solidFill>
              </a:rPr>
              <a:t> </a:t>
            </a:r>
            <a:r>
              <a:rPr dirty="0" spc="60">
                <a:solidFill>
                  <a:srgbClr val="000000"/>
                </a:solidFill>
              </a:rPr>
              <a:t>your</a:t>
            </a:r>
            <a:r>
              <a:rPr dirty="0" spc="-275">
                <a:solidFill>
                  <a:srgbClr val="000000"/>
                </a:solidFill>
              </a:rPr>
              <a:t> </a:t>
            </a:r>
            <a:r>
              <a:rPr dirty="0" spc="75">
                <a:solidFill>
                  <a:srgbClr val="000000"/>
                </a:solidFill>
              </a:rPr>
              <a:t>life?</a:t>
            </a:r>
          </a:p>
        </p:txBody>
      </p:sp>
      <p:sp>
        <p:nvSpPr>
          <p:cNvPr id="8" name="object 8" descr=""/>
          <p:cNvSpPr txBox="1"/>
          <p:nvPr/>
        </p:nvSpPr>
        <p:spPr>
          <a:xfrm>
            <a:off x="731519" y="2991611"/>
            <a:ext cx="1984375" cy="249936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>
              <a:lnSpc>
                <a:spcPct val="100000"/>
              </a:lnSpc>
            </a:pPr>
            <a:endParaRPr sz="16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6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6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6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6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6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690"/>
              </a:spcBef>
            </a:pPr>
            <a:endParaRPr sz="1600">
              <a:latin typeface="Times New Roman"/>
              <a:cs typeface="Times New Roman"/>
            </a:endParaRPr>
          </a:p>
          <a:p>
            <a:pPr marL="628650" marR="626110" indent="164465">
              <a:lnSpc>
                <a:spcPct val="100000"/>
              </a:lnSpc>
            </a:pPr>
            <a:r>
              <a:rPr dirty="0" sz="1600" spc="-20">
                <a:solidFill>
                  <a:srgbClr val="FFFFFF"/>
                </a:solidFill>
                <a:latin typeface="Calibri"/>
                <a:cs typeface="Calibri"/>
              </a:rPr>
              <a:t>Your </a:t>
            </a:r>
            <a:r>
              <a:rPr dirty="0" sz="1600" spc="-10">
                <a:solidFill>
                  <a:srgbClr val="FFFFFF"/>
                </a:solidFill>
                <a:latin typeface="Calibri"/>
                <a:cs typeface="Calibri"/>
              </a:rPr>
              <a:t>Spouse?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9" name="object 9" descr=""/>
          <p:cNvSpPr txBox="1"/>
          <p:nvPr/>
        </p:nvSpPr>
        <p:spPr>
          <a:xfrm>
            <a:off x="2918460" y="2991611"/>
            <a:ext cx="1983105" cy="249936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>
              <a:lnSpc>
                <a:spcPct val="100000"/>
              </a:lnSpc>
            </a:pPr>
            <a:endParaRPr sz="16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6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6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6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6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6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685"/>
              </a:spcBef>
            </a:pPr>
            <a:endParaRPr sz="1600">
              <a:latin typeface="Times New Roman"/>
              <a:cs typeface="Times New Roman"/>
            </a:endParaRPr>
          </a:p>
          <a:p>
            <a:pPr marL="664210" marR="646430" indent="135255">
              <a:lnSpc>
                <a:spcPct val="100000"/>
              </a:lnSpc>
            </a:pPr>
            <a:r>
              <a:rPr dirty="0" sz="1600" spc="-20">
                <a:solidFill>
                  <a:srgbClr val="FFFFFF"/>
                </a:solidFill>
                <a:latin typeface="Calibri"/>
                <a:cs typeface="Calibri"/>
              </a:rPr>
              <a:t>Your </a:t>
            </a:r>
            <a:r>
              <a:rPr dirty="0" sz="1600" spc="-10">
                <a:solidFill>
                  <a:srgbClr val="FFFFFF"/>
                </a:solidFill>
                <a:latin typeface="Calibri"/>
                <a:cs typeface="Calibri"/>
              </a:rPr>
              <a:t>Parent?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10" name="object 10" descr=""/>
          <p:cNvSpPr txBox="1"/>
          <p:nvPr/>
        </p:nvSpPr>
        <p:spPr>
          <a:xfrm>
            <a:off x="5103876" y="2991611"/>
            <a:ext cx="1984375" cy="249936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>
              <a:lnSpc>
                <a:spcPct val="100000"/>
              </a:lnSpc>
            </a:pPr>
            <a:endParaRPr sz="16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6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6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6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6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6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685"/>
              </a:spcBef>
            </a:pPr>
            <a:endParaRPr sz="1600">
              <a:latin typeface="Times New Roman"/>
              <a:cs typeface="Times New Roman"/>
            </a:endParaRPr>
          </a:p>
          <a:p>
            <a:pPr marL="650240" marR="646430" indent="144780">
              <a:lnSpc>
                <a:spcPct val="100000"/>
              </a:lnSpc>
            </a:pPr>
            <a:r>
              <a:rPr dirty="0" sz="1600" spc="-20">
                <a:solidFill>
                  <a:srgbClr val="FFFFFF"/>
                </a:solidFill>
                <a:latin typeface="Calibri"/>
                <a:cs typeface="Calibri"/>
              </a:rPr>
              <a:t>Your </a:t>
            </a:r>
            <a:r>
              <a:rPr dirty="0" sz="1600" spc="-10">
                <a:solidFill>
                  <a:srgbClr val="FFFFFF"/>
                </a:solidFill>
                <a:latin typeface="Calibri"/>
                <a:cs typeface="Calibri"/>
              </a:rPr>
              <a:t>Sibling?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11" name="object 11" descr=""/>
          <p:cNvSpPr txBox="1"/>
          <p:nvPr/>
        </p:nvSpPr>
        <p:spPr>
          <a:xfrm>
            <a:off x="7290816" y="2991611"/>
            <a:ext cx="1983105" cy="249936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>
              <a:lnSpc>
                <a:spcPct val="100000"/>
              </a:lnSpc>
            </a:pPr>
            <a:endParaRPr sz="16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6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6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6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6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6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844"/>
              </a:spcBef>
            </a:pPr>
            <a:endParaRPr sz="1600">
              <a:latin typeface="Times New Roman"/>
              <a:cs typeface="Times New Roman"/>
            </a:endParaRPr>
          </a:p>
          <a:p>
            <a:pPr marL="303530">
              <a:lnSpc>
                <a:spcPct val="100000"/>
              </a:lnSpc>
            </a:pPr>
            <a:r>
              <a:rPr dirty="0" sz="1600">
                <a:solidFill>
                  <a:srgbClr val="FFFFFF"/>
                </a:solidFill>
                <a:latin typeface="Calibri"/>
                <a:cs typeface="Calibri"/>
              </a:rPr>
              <a:t>Your</a:t>
            </a:r>
            <a:r>
              <a:rPr dirty="0" sz="1600" spc="-1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600" spc="-10">
                <a:solidFill>
                  <a:srgbClr val="FFFFFF"/>
                </a:solidFill>
                <a:latin typeface="Calibri"/>
                <a:cs typeface="Calibri"/>
              </a:rPr>
              <a:t>Colleague?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12" name="object 12" descr=""/>
          <p:cNvSpPr txBox="1"/>
          <p:nvPr/>
        </p:nvSpPr>
        <p:spPr>
          <a:xfrm>
            <a:off x="9712470" y="4722558"/>
            <a:ext cx="1512570" cy="26924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600">
                <a:solidFill>
                  <a:srgbClr val="FFFFFF"/>
                </a:solidFill>
                <a:latin typeface="Calibri"/>
                <a:cs typeface="Calibri"/>
              </a:rPr>
              <a:t>Your</a:t>
            </a:r>
            <a:r>
              <a:rPr dirty="0" sz="1600" spc="2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600">
                <a:solidFill>
                  <a:srgbClr val="FFFFFF"/>
                </a:solidFill>
                <a:latin typeface="Calibri"/>
                <a:cs typeface="Calibri"/>
              </a:rPr>
              <a:t>Best</a:t>
            </a:r>
            <a:r>
              <a:rPr dirty="0" sz="1600" spc="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600" spc="-10">
                <a:solidFill>
                  <a:srgbClr val="FFFFFF"/>
                </a:solidFill>
                <a:latin typeface="Calibri"/>
                <a:cs typeface="Calibri"/>
              </a:rPr>
              <a:t>Friend?</a:t>
            </a:r>
            <a:endParaRPr sz="1600">
              <a:latin typeface="Calibri"/>
              <a:cs typeface="Calibri"/>
            </a:endParaRPr>
          </a:p>
        </p:txBody>
      </p:sp>
      <p:pic>
        <p:nvPicPr>
          <p:cNvPr id="13" name="object 13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412235" y="3461003"/>
            <a:ext cx="995171" cy="1008887"/>
          </a:xfrm>
          <a:prstGeom prst="rect">
            <a:avLst/>
          </a:prstGeom>
        </p:spPr>
      </p:pic>
      <p:pic>
        <p:nvPicPr>
          <p:cNvPr id="14" name="object 14" descr="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7860792" y="3456432"/>
            <a:ext cx="839722" cy="996695"/>
          </a:xfrm>
          <a:prstGeom prst="rect">
            <a:avLst/>
          </a:prstGeom>
        </p:spPr>
      </p:pic>
      <p:pic>
        <p:nvPicPr>
          <p:cNvPr id="15" name="object 15" descr="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5609971" y="3478847"/>
            <a:ext cx="972680" cy="972680"/>
          </a:xfrm>
          <a:prstGeom prst="rect">
            <a:avLst/>
          </a:prstGeom>
        </p:spPr>
      </p:pic>
      <p:pic>
        <p:nvPicPr>
          <p:cNvPr id="16" name="object 16" descr="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9982200" y="3456432"/>
            <a:ext cx="996695" cy="996695"/>
          </a:xfrm>
          <a:prstGeom prst="rect">
            <a:avLst/>
          </a:prstGeom>
        </p:spPr>
      </p:pic>
      <p:pic>
        <p:nvPicPr>
          <p:cNvPr id="17" name="object 17" descr="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1065275" y="3589020"/>
            <a:ext cx="1315211" cy="765047"/>
          </a:xfrm>
          <a:prstGeom prst="rect">
            <a:avLst/>
          </a:prstGeom>
        </p:spPr>
      </p:pic>
      <p:pic>
        <p:nvPicPr>
          <p:cNvPr id="18" name="object 18" descr="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11358371" y="6024371"/>
            <a:ext cx="682751" cy="682751"/>
          </a:xfrm>
          <a:prstGeom prst="rect">
            <a:avLst/>
          </a:prstGeom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038600" y="1920239"/>
            <a:ext cx="4947709" cy="4553712"/>
          </a:xfrm>
          <a:prstGeom prst="rect">
            <a:avLst/>
          </a:prstGeom>
        </p:spPr>
      </p:pic>
      <p:sp>
        <p:nvSpPr>
          <p:cNvPr id="3" name="object 3" descr=""/>
          <p:cNvSpPr txBox="1"/>
          <p:nvPr/>
        </p:nvSpPr>
        <p:spPr>
          <a:xfrm>
            <a:off x="5819449" y="3715403"/>
            <a:ext cx="1102360" cy="86677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ctr" marL="12700" marR="5080" indent="-635">
              <a:lnSpc>
                <a:spcPct val="114999"/>
              </a:lnSpc>
              <a:spcBef>
                <a:spcPts val="100"/>
              </a:spcBef>
            </a:pPr>
            <a:r>
              <a:rPr dirty="0" sz="1600" spc="40" b="1">
                <a:solidFill>
                  <a:srgbClr val="FFFFFF"/>
                </a:solidFill>
                <a:latin typeface="Trebuchet MS"/>
                <a:cs typeface="Trebuchet MS"/>
              </a:rPr>
              <a:t>People </a:t>
            </a:r>
            <a:r>
              <a:rPr dirty="0" sz="1600" b="1">
                <a:solidFill>
                  <a:srgbClr val="FFFFFF"/>
                </a:solidFill>
                <a:latin typeface="Trebuchet MS"/>
                <a:cs typeface="Trebuchet MS"/>
              </a:rPr>
              <a:t>Living</a:t>
            </a:r>
            <a:r>
              <a:rPr dirty="0" sz="1600" spc="130" b="1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sz="1600" spc="-20" b="1">
                <a:solidFill>
                  <a:srgbClr val="FFFFFF"/>
                </a:solidFill>
                <a:latin typeface="Trebuchet MS"/>
                <a:cs typeface="Trebuchet MS"/>
              </a:rPr>
              <a:t>with </a:t>
            </a:r>
            <a:r>
              <a:rPr dirty="0" sz="1600" spc="-10" b="1">
                <a:solidFill>
                  <a:srgbClr val="FFFFFF"/>
                </a:solidFill>
                <a:latin typeface="Trebuchet MS"/>
                <a:cs typeface="Trebuchet MS"/>
              </a:rPr>
              <a:t>Dementia</a:t>
            </a:r>
            <a:endParaRPr sz="1600">
              <a:latin typeface="Trebuchet MS"/>
              <a:cs typeface="Trebuchet MS"/>
            </a:endParaRPr>
          </a:p>
        </p:txBody>
      </p:sp>
      <p:sp>
        <p:nvSpPr>
          <p:cNvPr id="4" name="object 4" descr=""/>
          <p:cNvSpPr txBox="1"/>
          <p:nvPr/>
        </p:nvSpPr>
        <p:spPr>
          <a:xfrm>
            <a:off x="1742705" y="2732346"/>
            <a:ext cx="1653539" cy="26924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600" b="1">
                <a:solidFill>
                  <a:srgbClr val="338841"/>
                </a:solidFill>
                <a:latin typeface="Trebuchet MS"/>
                <a:cs typeface="Trebuchet MS"/>
              </a:rPr>
              <a:t>Family</a:t>
            </a:r>
            <a:r>
              <a:rPr dirty="0" sz="1600" spc="105" b="1">
                <a:solidFill>
                  <a:srgbClr val="338841"/>
                </a:solidFill>
                <a:latin typeface="Trebuchet MS"/>
                <a:cs typeface="Trebuchet MS"/>
              </a:rPr>
              <a:t> </a:t>
            </a:r>
            <a:r>
              <a:rPr dirty="0" sz="1600" spc="50" b="1">
                <a:solidFill>
                  <a:srgbClr val="338841"/>
                </a:solidFill>
                <a:latin typeface="Trebuchet MS"/>
                <a:cs typeface="Trebuchet MS"/>
              </a:rPr>
              <a:t>Members</a:t>
            </a:r>
            <a:endParaRPr sz="1600">
              <a:latin typeface="Trebuchet MS"/>
              <a:cs typeface="Trebuchet MS"/>
            </a:endParaRPr>
          </a:p>
        </p:txBody>
      </p:sp>
      <p:sp>
        <p:nvSpPr>
          <p:cNvPr id="5" name="object 5" descr=""/>
          <p:cNvSpPr txBox="1"/>
          <p:nvPr/>
        </p:nvSpPr>
        <p:spPr>
          <a:xfrm>
            <a:off x="9012456" y="3947080"/>
            <a:ext cx="1164590" cy="26924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600" spc="35" b="1">
                <a:solidFill>
                  <a:srgbClr val="338841"/>
                </a:solidFill>
                <a:latin typeface="Trebuchet MS"/>
                <a:cs typeface="Trebuchet MS"/>
              </a:rPr>
              <a:t>Community</a:t>
            </a:r>
            <a:endParaRPr sz="1600">
              <a:latin typeface="Trebuchet MS"/>
              <a:cs typeface="Trebuchet MS"/>
            </a:endParaRPr>
          </a:p>
        </p:txBody>
      </p:sp>
      <p:sp>
        <p:nvSpPr>
          <p:cNvPr id="6" name="object 6" descr=""/>
          <p:cNvSpPr txBox="1"/>
          <p:nvPr/>
        </p:nvSpPr>
        <p:spPr>
          <a:xfrm>
            <a:off x="8815237" y="2567152"/>
            <a:ext cx="1088390" cy="26924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600" spc="-10" b="1">
                <a:solidFill>
                  <a:srgbClr val="338841"/>
                </a:solidFill>
                <a:latin typeface="Trebuchet MS"/>
                <a:cs typeface="Trebuchet MS"/>
              </a:rPr>
              <a:t>Caregivers</a:t>
            </a:r>
            <a:endParaRPr sz="1600">
              <a:latin typeface="Trebuchet MS"/>
              <a:cs typeface="Trebuchet MS"/>
            </a:endParaRPr>
          </a:p>
        </p:txBody>
      </p:sp>
      <p:grpSp>
        <p:nvGrpSpPr>
          <p:cNvPr id="7" name="object 7" descr=""/>
          <p:cNvGrpSpPr/>
          <p:nvPr/>
        </p:nvGrpSpPr>
        <p:grpSpPr>
          <a:xfrm>
            <a:off x="2925826" y="2872485"/>
            <a:ext cx="5779135" cy="2788285"/>
            <a:chOff x="2925826" y="2872485"/>
            <a:chExt cx="5779135" cy="2788285"/>
          </a:xfrm>
        </p:grpSpPr>
        <p:sp>
          <p:nvSpPr>
            <p:cNvPr id="8" name="object 8" descr=""/>
            <p:cNvSpPr/>
            <p:nvPr/>
          </p:nvSpPr>
          <p:spPr>
            <a:xfrm>
              <a:off x="3572256" y="2878835"/>
              <a:ext cx="1953895" cy="182880"/>
            </a:xfrm>
            <a:custGeom>
              <a:avLst/>
              <a:gdLst/>
              <a:ahLst/>
              <a:cxnLst/>
              <a:rect l="l" t="t" r="r" b="b"/>
              <a:pathLst>
                <a:path w="1953895" h="182880">
                  <a:moveTo>
                    <a:pt x="0" y="0"/>
                  </a:moveTo>
                  <a:lnTo>
                    <a:pt x="1953818" y="182867"/>
                  </a:lnTo>
                </a:path>
              </a:pathLst>
            </a:custGeom>
            <a:ln w="127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9" name="object 9" descr=""/>
            <p:cNvSpPr/>
            <p:nvPr/>
          </p:nvSpPr>
          <p:spPr>
            <a:xfrm>
              <a:off x="5497235" y="3021402"/>
              <a:ext cx="80010" cy="76200"/>
            </a:xfrm>
            <a:custGeom>
              <a:avLst/>
              <a:gdLst/>
              <a:ahLst/>
              <a:cxnLst/>
              <a:rect l="l" t="t" r="r" b="b"/>
              <a:pathLst>
                <a:path w="80010" h="76200">
                  <a:moveTo>
                    <a:pt x="7099" y="0"/>
                  </a:moveTo>
                  <a:lnTo>
                    <a:pt x="28841" y="40297"/>
                  </a:lnTo>
                  <a:lnTo>
                    <a:pt x="0" y="75857"/>
                  </a:lnTo>
                  <a:lnTo>
                    <a:pt x="79425" y="45034"/>
                  </a:lnTo>
                  <a:lnTo>
                    <a:pt x="7099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0" name="object 10" descr=""/>
            <p:cNvSpPr/>
            <p:nvPr/>
          </p:nvSpPr>
          <p:spPr>
            <a:xfrm>
              <a:off x="3831336" y="5395418"/>
              <a:ext cx="598805" cy="173990"/>
            </a:xfrm>
            <a:custGeom>
              <a:avLst/>
              <a:gdLst/>
              <a:ahLst/>
              <a:cxnLst/>
              <a:rect l="l" t="t" r="r" b="b"/>
              <a:pathLst>
                <a:path w="598804" h="173989">
                  <a:moveTo>
                    <a:pt x="0" y="173824"/>
                  </a:moveTo>
                  <a:lnTo>
                    <a:pt x="598411" y="0"/>
                  </a:lnTo>
                </a:path>
              </a:pathLst>
            </a:custGeom>
            <a:ln w="127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1" name="object 11" descr=""/>
            <p:cNvSpPr/>
            <p:nvPr/>
          </p:nvSpPr>
          <p:spPr>
            <a:xfrm>
              <a:off x="4394725" y="5365914"/>
              <a:ext cx="83820" cy="73660"/>
            </a:xfrm>
            <a:custGeom>
              <a:avLst/>
              <a:gdLst/>
              <a:ahLst/>
              <a:cxnLst/>
              <a:rect l="l" t="t" r="r" b="b"/>
              <a:pathLst>
                <a:path w="83820" h="73660">
                  <a:moveTo>
                    <a:pt x="0" y="0"/>
                  </a:moveTo>
                  <a:lnTo>
                    <a:pt x="35026" y="29502"/>
                  </a:lnTo>
                  <a:lnTo>
                    <a:pt x="21259" y="73177"/>
                  </a:lnTo>
                  <a:lnTo>
                    <a:pt x="83807" y="1532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2" name="object 12" descr=""/>
            <p:cNvSpPr/>
            <p:nvPr/>
          </p:nvSpPr>
          <p:spPr>
            <a:xfrm>
              <a:off x="2932176" y="4199487"/>
              <a:ext cx="1657350" cy="78740"/>
            </a:xfrm>
            <a:custGeom>
              <a:avLst/>
              <a:gdLst/>
              <a:ahLst/>
              <a:cxnLst/>
              <a:rect l="l" t="t" r="r" b="b"/>
              <a:pathLst>
                <a:path w="1657350" h="78739">
                  <a:moveTo>
                    <a:pt x="0" y="78308"/>
                  </a:moveTo>
                  <a:lnTo>
                    <a:pt x="1657159" y="0"/>
                  </a:lnTo>
                </a:path>
              </a:pathLst>
            </a:custGeom>
            <a:ln w="127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3" name="object 13" descr=""/>
            <p:cNvSpPr/>
            <p:nvPr/>
          </p:nvSpPr>
          <p:spPr>
            <a:xfrm>
              <a:off x="4562167" y="4162639"/>
              <a:ext cx="78105" cy="76200"/>
            </a:xfrm>
            <a:custGeom>
              <a:avLst/>
              <a:gdLst/>
              <a:ahLst/>
              <a:cxnLst/>
              <a:rect l="l" t="t" r="r" b="b"/>
              <a:pathLst>
                <a:path w="78104" h="76200">
                  <a:moveTo>
                    <a:pt x="0" y="0"/>
                  </a:moveTo>
                  <a:lnTo>
                    <a:pt x="27165" y="36855"/>
                  </a:lnTo>
                  <a:lnTo>
                    <a:pt x="3594" y="76111"/>
                  </a:lnTo>
                  <a:lnTo>
                    <a:pt x="77914" y="3445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4" name="object 14" descr=""/>
            <p:cNvSpPr/>
            <p:nvPr/>
          </p:nvSpPr>
          <p:spPr>
            <a:xfrm>
              <a:off x="8002551" y="5453264"/>
              <a:ext cx="695960" cy="201295"/>
            </a:xfrm>
            <a:custGeom>
              <a:avLst/>
              <a:gdLst/>
              <a:ahLst/>
              <a:cxnLst/>
              <a:rect l="l" t="t" r="r" b="b"/>
              <a:pathLst>
                <a:path w="695959" h="201295">
                  <a:moveTo>
                    <a:pt x="695604" y="201091"/>
                  </a:moveTo>
                  <a:lnTo>
                    <a:pt x="0" y="0"/>
                  </a:lnTo>
                </a:path>
              </a:pathLst>
            </a:custGeom>
            <a:ln w="127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5" name="object 15" descr=""/>
            <p:cNvSpPr/>
            <p:nvPr/>
          </p:nvSpPr>
          <p:spPr>
            <a:xfrm>
              <a:off x="7953750" y="5423725"/>
              <a:ext cx="83820" cy="73660"/>
            </a:xfrm>
            <a:custGeom>
              <a:avLst/>
              <a:gdLst/>
              <a:ahLst/>
              <a:cxnLst/>
              <a:rect l="l" t="t" r="r" b="b"/>
              <a:pathLst>
                <a:path w="83820" h="73660">
                  <a:moveTo>
                    <a:pt x="83794" y="0"/>
                  </a:moveTo>
                  <a:lnTo>
                    <a:pt x="0" y="15430"/>
                  </a:lnTo>
                  <a:lnTo>
                    <a:pt x="62623" y="73190"/>
                  </a:lnTo>
                  <a:lnTo>
                    <a:pt x="48806" y="29540"/>
                  </a:lnTo>
                  <a:lnTo>
                    <a:pt x="83794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6" name="object 16" descr=""/>
          <p:cNvSpPr txBox="1"/>
          <p:nvPr/>
        </p:nvSpPr>
        <p:spPr>
          <a:xfrm>
            <a:off x="1731775" y="5515576"/>
            <a:ext cx="1906905" cy="26924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600" spc="10" b="1">
                <a:solidFill>
                  <a:srgbClr val="338841"/>
                </a:solidFill>
                <a:latin typeface="Trebuchet MS"/>
                <a:cs typeface="Trebuchet MS"/>
              </a:rPr>
              <a:t>Healthcare</a:t>
            </a:r>
            <a:r>
              <a:rPr dirty="0" sz="1600" spc="210" b="1">
                <a:solidFill>
                  <a:srgbClr val="338841"/>
                </a:solidFill>
                <a:latin typeface="Trebuchet MS"/>
                <a:cs typeface="Trebuchet MS"/>
              </a:rPr>
              <a:t> </a:t>
            </a:r>
            <a:r>
              <a:rPr dirty="0" sz="1600" spc="55" b="1">
                <a:solidFill>
                  <a:srgbClr val="338841"/>
                </a:solidFill>
                <a:latin typeface="Trebuchet MS"/>
                <a:cs typeface="Trebuchet MS"/>
              </a:rPr>
              <a:t>System</a:t>
            </a:r>
            <a:endParaRPr sz="1600">
              <a:latin typeface="Trebuchet MS"/>
              <a:cs typeface="Trebuchet MS"/>
            </a:endParaRPr>
          </a:p>
        </p:txBody>
      </p:sp>
      <p:sp>
        <p:nvSpPr>
          <p:cNvPr id="17" name="object 17" descr=""/>
          <p:cNvSpPr txBox="1"/>
          <p:nvPr/>
        </p:nvSpPr>
        <p:spPr>
          <a:xfrm>
            <a:off x="1552425" y="4119272"/>
            <a:ext cx="1214755" cy="26924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600" spc="60" b="1">
                <a:solidFill>
                  <a:srgbClr val="338841"/>
                </a:solidFill>
                <a:latin typeface="Trebuchet MS"/>
                <a:cs typeface="Trebuchet MS"/>
              </a:rPr>
              <a:t>Workplaces</a:t>
            </a:r>
            <a:endParaRPr sz="1600">
              <a:latin typeface="Trebuchet MS"/>
              <a:cs typeface="Trebuchet MS"/>
            </a:endParaRPr>
          </a:p>
        </p:txBody>
      </p:sp>
      <p:sp>
        <p:nvSpPr>
          <p:cNvPr id="18" name="object 18" descr=""/>
          <p:cNvSpPr txBox="1"/>
          <p:nvPr/>
        </p:nvSpPr>
        <p:spPr>
          <a:xfrm>
            <a:off x="8850148" y="5553116"/>
            <a:ext cx="1480820" cy="26924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600" b="1">
                <a:solidFill>
                  <a:srgbClr val="338841"/>
                </a:solidFill>
                <a:latin typeface="Trebuchet MS"/>
                <a:cs typeface="Trebuchet MS"/>
              </a:rPr>
              <a:t>General</a:t>
            </a:r>
            <a:r>
              <a:rPr dirty="0" sz="1600" spc="165" b="1">
                <a:solidFill>
                  <a:srgbClr val="338841"/>
                </a:solidFill>
                <a:latin typeface="Trebuchet MS"/>
                <a:cs typeface="Trebuchet MS"/>
              </a:rPr>
              <a:t> </a:t>
            </a:r>
            <a:r>
              <a:rPr dirty="0" sz="1600" spc="-10" b="1">
                <a:solidFill>
                  <a:srgbClr val="338841"/>
                </a:solidFill>
                <a:latin typeface="Trebuchet MS"/>
                <a:cs typeface="Trebuchet MS"/>
              </a:rPr>
              <a:t>Public</a:t>
            </a:r>
            <a:endParaRPr sz="1600">
              <a:latin typeface="Trebuchet MS"/>
              <a:cs typeface="Trebuchet MS"/>
            </a:endParaRPr>
          </a:p>
        </p:txBody>
      </p:sp>
      <p:sp>
        <p:nvSpPr>
          <p:cNvPr id="19" name="object 19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340052" rIns="0" bIns="0" rtlCol="0" vert="horz">
            <a:spAutoFit/>
          </a:bodyPr>
          <a:lstStyle/>
          <a:p>
            <a:pPr algn="ctr">
              <a:lnSpc>
                <a:spcPct val="100000"/>
              </a:lnSpc>
              <a:spcBef>
                <a:spcPts val="1825"/>
              </a:spcBef>
            </a:pPr>
            <a:r>
              <a:rPr dirty="0" spc="75">
                <a:solidFill>
                  <a:srgbClr val="000000"/>
                </a:solidFill>
              </a:rPr>
              <a:t>The</a:t>
            </a:r>
            <a:r>
              <a:rPr dirty="0" spc="-320">
                <a:solidFill>
                  <a:srgbClr val="000000"/>
                </a:solidFill>
              </a:rPr>
              <a:t> </a:t>
            </a:r>
            <a:r>
              <a:rPr dirty="0" spc="260">
                <a:solidFill>
                  <a:srgbClr val="000000"/>
                </a:solidFill>
              </a:rPr>
              <a:t>Scope</a:t>
            </a:r>
            <a:r>
              <a:rPr dirty="0" spc="-325">
                <a:solidFill>
                  <a:srgbClr val="000000"/>
                </a:solidFill>
              </a:rPr>
              <a:t> </a:t>
            </a:r>
            <a:r>
              <a:rPr dirty="0" spc="200">
                <a:solidFill>
                  <a:srgbClr val="000000"/>
                </a:solidFill>
              </a:rPr>
              <a:t>and</a:t>
            </a:r>
            <a:r>
              <a:rPr dirty="0" spc="-320">
                <a:solidFill>
                  <a:srgbClr val="000000"/>
                </a:solidFill>
              </a:rPr>
              <a:t> </a:t>
            </a:r>
            <a:r>
              <a:rPr dirty="0" spc="200">
                <a:solidFill>
                  <a:srgbClr val="000000"/>
                </a:solidFill>
              </a:rPr>
              <a:t>Impact</a:t>
            </a:r>
            <a:r>
              <a:rPr dirty="0" spc="-315">
                <a:solidFill>
                  <a:srgbClr val="000000"/>
                </a:solidFill>
              </a:rPr>
              <a:t> </a:t>
            </a:r>
            <a:r>
              <a:rPr dirty="0" spc="125">
                <a:solidFill>
                  <a:srgbClr val="000000"/>
                </a:solidFill>
              </a:rPr>
              <a:t>of</a:t>
            </a:r>
            <a:r>
              <a:rPr dirty="0" spc="-285">
                <a:solidFill>
                  <a:srgbClr val="000000"/>
                </a:solidFill>
              </a:rPr>
              <a:t> </a:t>
            </a:r>
            <a:r>
              <a:rPr dirty="0" spc="125">
                <a:solidFill>
                  <a:srgbClr val="000000"/>
                </a:solidFill>
              </a:rPr>
              <a:t>Dementia</a:t>
            </a:r>
          </a:p>
          <a:p>
            <a:pPr algn="ctr">
              <a:lnSpc>
                <a:spcPct val="100000"/>
              </a:lnSpc>
              <a:spcBef>
                <a:spcPts val="575"/>
              </a:spcBef>
            </a:pPr>
            <a:r>
              <a:rPr dirty="0" sz="1500" b="0">
                <a:solidFill>
                  <a:srgbClr val="000000"/>
                </a:solidFill>
                <a:latin typeface="Calibri"/>
                <a:cs typeface="Calibri"/>
              </a:rPr>
              <a:t>Caregivers,</a:t>
            </a:r>
            <a:r>
              <a:rPr dirty="0" sz="1500" spc="130" b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1500" b="0">
                <a:solidFill>
                  <a:srgbClr val="000000"/>
                </a:solidFill>
                <a:latin typeface="Calibri"/>
                <a:cs typeface="Calibri"/>
              </a:rPr>
              <a:t>family,</a:t>
            </a:r>
            <a:r>
              <a:rPr dirty="0" sz="1500" spc="65" b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1500" b="0">
                <a:solidFill>
                  <a:srgbClr val="000000"/>
                </a:solidFill>
                <a:latin typeface="Calibri"/>
                <a:cs typeface="Calibri"/>
              </a:rPr>
              <a:t>workplaces,</a:t>
            </a:r>
            <a:r>
              <a:rPr dirty="0" sz="1500" spc="114" b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1500" b="0">
                <a:solidFill>
                  <a:srgbClr val="000000"/>
                </a:solidFill>
                <a:latin typeface="Calibri"/>
                <a:cs typeface="Calibri"/>
              </a:rPr>
              <a:t>community</a:t>
            </a:r>
            <a:r>
              <a:rPr dirty="0" sz="1500" spc="75" b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1500" b="0">
                <a:solidFill>
                  <a:srgbClr val="000000"/>
                </a:solidFill>
                <a:latin typeface="Calibri"/>
                <a:cs typeface="Calibri"/>
              </a:rPr>
              <a:t>and</a:t>
            </a:r>
            <a:r>
              <a:rPr dirty="0" sz="1500" spc="95" b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1500" b="0">
                <a:solidFill>
                  <a:srgbClr val="000000"/>
                </a:solidFill>
                <a:latin typeface="Calibri"/>
                <a:cs typeface="Calibri"/>
              </a:rPr>
              <a:t>our</a:t>
            </a:r>
            <a:r>
              <a:rPr dirty="0" sz="1500" spc="80" b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1500" b="0">
                <a:solidFill>
                  <a:srgbClr val="000000"/>
                </a:solidFill>
                <a:latin typeface="Calibri"/>
                <a:cs typeface="Calibri"/>
              </a:rPr>
              <a:t>healthcare</a:t>
            </a:r>
            <a:r>
              <a:rPr dirty="0" sz="1500" spc="95" b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1500" b="0">
                <a:solidFill>
                  <a:srgbClr val="000000"/>
                </a:solidFill>
                <a:latin typeface="Calibri"/>
                <a:cs typeface="Calibri"/>
              </a:rPr>
              <a:t>system</a:t>
            </a:r>
            <a:r>
              <a:rPr dirty="0" sz="1500" spc="110" b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1500" b="0">
                <a:solidFill>
                  <a:srgbClr val="000000"/>
                </a:solidFill>
                <a:latin typeface="Calibri"/>
                <a:cs typeface="Calibri"/>
              </a:rPr>
              <a:t>are</a:t>
            </a:r>
            <a:r>
              <a:rPr dirty="0" sz="1500" spc="95" b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1500" b="0">
                <a:solidFill>
                  <a:srgbClr val="000000"/>
                </a:solidFill>
                <a:latin typeface="Calibri"/>
                <a:cs typeface="Calibri"/>
              </a:rPr>
              <a:t>all</a:t>
            </a:r>
            <a:r>
              <a:rPr dirty="0" sz="1500" spc="85" b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1500" b="0">
                <a:solidFill>
                  <a:srgbClr val="000000"/>
                </a:solidFill>
                <a:latin typeface="Calibri"/>
                <a:cs typeface="Calibri"/>
              </a:rPr>
              <a:t>impacted</a:t>
            </a:r>
            <a:r>
              <a:rPr dirty="0" sz="1500" spc="114" b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1500" b="0">
                <a:solidFill>
                  <a:srgbClr val="000000"/>
                </a:solidFill>
                <a:latin typeface="Calibri"/>
                <a:cs typeface="Calibri"/>
              </a:rPr>
              <a:t>by</a:t>
            </a:r>
            <a:r>
              <a:rPr dirty="0" sz="1500" spc="80" b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1500" spc="-10" b="0">
                <a:solidFill>
                  <a:srgbClr val="000000"/>
                </a:solidFill>
                <a:latin typeface="Calibri"/>
                <a:cs typeface="Calibri"/>
              </a:rPr>
              <a:t>dementia</a:t>
            </a:r>
            <a:endParaRPr sz="1500">
              <a:latin typeface="Calibri"/>
              <a:cs typeface="Calibri"/>
            </a:endParaRPr>
          </a:p>
        </p:txBody>
      </p:sp>
      <p:pic>
        <p:nvPicPr>
          <p:cNvPr id="20" name="object 20" descr="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1358371" y="6024371"/>
            <a:ext cx="682751" cy="682751"/>
          </a:xfrm>
          <a:prstGeom prst="rect">
            <a:avLst/>
          </a:prstGeom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/>
          <p:nvPr/>
        </p:nvSpPr>
        <p:spPr>
          <a:xfrm>
            <a:off x="0" y="0"/>
            <a:ext cx="6071870" cy="6858000"/>
          </a:xfrm>
          <a:custGeom>
            <a:avLst/>
            <a:gdLst/>
            <a:ahLst/>
            <a:cxnLst/>
            <a:rect l="l" t="t" r="r" b="b"/>
            <a:pathLst>
              <a:path w="6071870" h="6858000">
                <a:moveTo>
                  <a:pt x="5059654" y="0"/>
                </a:moveTo>
                <a:lnTo>
                  <a:pt x="0" y="0"/>
                </a:lnTo>
                <a:lnTo>
                  <a:pt x="0" y="6858000"/>
                </a:lnTo>
                <a:lnTo>
                  <a:pt x="6071616" y="6858000"/>
                </a:lnTo>
                <a:lnTo>
                  <a:pt x="6071616" y="1011948"/>
                </a:lnTo>
                <a:lnTo>
                  <a:pt x="6070514" y="964312"/>
                </a:lnTo>
                <a:lnTo>
                  <a:pt x="6067242" y="917242"/>
                </a:lnTo>
                <a:lnTo>
                  <a:pt x="6061848" y="870788"/>
                </a:lnTo>
                <a:lnTo>
                  <a:pt x="6054381" y="824998"/>
                </a:lnTo>
                <a:lnTo>
                  <a:pt x="6044889" y="779920"/>
                </a:lnTo>
                <a:lnTo>
                  <a:pt x="6033421" y="735604"/>
                </a:lnTo>
                <a:lnTo>
                  <a:pt x="6020025" y="692097"/>
                </a:lnTo>
                <a:lnTo>
                  <a:pt x="6004750" y="649449"/>
                </a:lnTo>
                <a:lnTo>
                  <a:pt x="5987645" y="607708"/>
                </a:lnTo>
                <a:lnTo>
                  <a:pt x="5968758" y="566922"/>
                </a:lnTo>
                <a:lnTo>
                  <a:pt x="5948138" y="527141"/>
                </a:lnTo>
                <a:lnTo>
                  <a:pt x="5925834" y="488412"/>
                </a:lnTo>
                <a:lnTo>
                  <a:pt x="5901893" y="450785"/>
                </a:lnTo>
                <a:lnTo>
                  <a:pt x="5876365" y="414308"/>
                </a:lnTo>
                <a:lnTo>
                  <a:pt x="5849298" y="379029"/>
                </a:lnTo>
                <a:lnTo>
                  <a:pt x="5820741" y="344998"/>
                </a:lnTo>
                <a:lnTo>
                  <a:pt x="5790743" y="312262"/>
                </a:lnTo>
                <a:lnTo>
                  <a:pt x="5759351" y="280871"/>
                </a:lnTo>
                <a:lnTo>
                  <a:pt x="5726615" y="250872"/>
                </a:lnTo>
                <a:lnTo>
                  <a:pt x="5692584" y="222316"/>
                </a:lnTo>
                <a:lnTo>
                  <a:pt x="5657305" y="195249"/>
                </a:lnTo>
                <a:lnTo>
                  <a:pt x="5620827" y="169721"/>
                </a:lnTo>
                <a:lnTo>
                  <a:pt x="5583199" y="145781"/>
                </a:lnTo>
                <a:lnTo>
                  <a:pt x="5544470" y="123476"/>
                </a:lnTo>
                <a:lnTo>
                  <a:pt x="5504688" y="102856"/>
                </a:lnTo>
                <a:lnTo>
                  <a:pt x="5463902" y="83970"/>
                </a:lnTo>
                <a:lnTo>
                  <a:pt x="5422160" y="66865"/>
                </a:lnTo>
                <a:lnTo>
                  <a:pt x="5379511" y="51590"/>
                </a:lnTo>
                <a:lnTo>
                  <a:pt x="5336004" y="38194"/>
                </a:lnTo>
                <a:lnTo>
                  <a:pt x="5291687" y="26726"/>
                </a:lnTo>
                <a:lnTo>
                  <a:pt x="5246609" y="17234"/>
                </a:lnTo>
                <a:lnTo>
                  <a:pt x="5200817" y="9767"/>
                </a:lnTo>
                <a:lnTo>
                  <a:pt x="5154362" y="4373"/>
                </a:lnTo>
                <a:lnTo>
                  <a:pt x="5107292" y="1101"/>
                </a:lnTo>
                <a:lnTo>
                  <a:pt x="5059654" y="0"/>
                </a:lnTo>
                <a:close/>
              </a:path>
            </a:pathLst>
          </a:custGeom>
          <a:solidFill>
            <a:srgbClr val="338841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" name="object 3" descr=""/>
          <p:cNvSpPr txBox="1"/>
          <p:nvPr/>
        </p:nvSpPr>
        <p:spPr>
          <a:xfrm>
            <a:off x="6588320" y="904546"/>
            <a:ext cx="5087620" cy="113284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148080" marR="5080" indent="-1136015">
              <a:lnSpc>
                <a:spcPct val="100800"/>
              </a:lnSpc>
              <a:spcBef>
                <a:spcPts val="100"/>
              </a:spcBef>
            </a:pPr>
            <a:r>
              <a:rPr dirty="0" sz="3600" spc="95" b="1">
                <a:latin typeface="Trebuchet MS"/>
                <a:cs typeface="Trebuchet MS"/>
              </a:rPr>
              <a:t>The</a:t>
            </a:r>
            <a:r>
              <a:rPr dirty="0" sz="3600" spc="-280" b="1">
                <a:latin typeface="Trebuchet MS"/>
                <a:cs typeface="Trebuchet MS"/>
              </a:rPr>
              <a:t> </a:t>
            </a:r>
            <a:r>
              <a:rPr dirty="0" sz="3600" spc="235" b="1">
                <a:latin typeface="Trebuchet MS"/>
                <a:cs typeface="Trebuchet MS"/>
              </a:rPr>
              <a:t>Scope</a:t>
            </a:r>
            <a:r>
              <a:rPr dirty="0" sz="3600" spc="-280" b="1">
                <a:latin typeface="Trebuchet MS"/>
                <a:cs typeface="Trebuchet MS"/>
              </a:rPr>
              <a:t> </a:t>
            </a:r>
            <a:r>
              <a:rPr dirty="0" sz="3600" spc="220" b="1">
                <a:latin typeface="Trebuchet MS"/>
                <a:cs typeface="Trebuchet MS"/>
              </a:rPr>
              <a:t>and</a:t>
            </a:r>
            <a:r>
              <a:rPr dirty="0" sz="3600" spc="-280" b="1">
                <a:latin typeface="Trebuchet MS"/>
                <a:cs typeface="Trebuchet MS"/>
              </a:rPr>
              <a:t> </a:t>
            </a:r>
            <a:r>
              <a:rPr dirty="0" sz="3600" spc="200" b="1">
                <a:latin typeface="Trebuchet MS"/>
                <a:cs typeface="Trebuchet MS"/>
              </a:rPr>
              <a:t>Impact </a:t>
            </a:r>
            <a:r>
              <a:rPr dirty="0" sz="3600" spc="150" b="1">
                <a:latin typeface="Trebuchet MS"/>
                <a:cs typeface="Trebuchet MS"/>
              </a:rPr>
              <a:t>of</a:t>
            </a:r>
            <a:r>
              <a:rPr dirty="0" sz="3600" spc="-280" b="1">
                <a:latin typeface="Trebuchet MS"/>
                <a:cs typeface="Trebuchet MS"/>
              </a:rPr>
              <a:t> </a:t>
            </a:r>
            <a:r>
              <a:rPr dirty="0" sz="3600" spc="145" b="1">
                <a:latin typeface="Trebuchet MS"/>
                <a:cs typeface="Trebuchet MS"/>
              </a:rPr>
              <a:t>Dementia</a:t>
            </a:r>
            <a:endParaRPr sz="3600">
              <a:latin typeface="Trebuchet MS"/>
              <a:cs typeface="Trebuchet MS"/>
            </a:endParaRPr>
          </a:p>
        </p:txBody>
      </p:sp>
      <p:pic>
        <p:nvPicPr>
          <p:cNvPr id="4" name="object 4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519161" y="2813304"/>
            <a:ext cx="3243651" cy="2564892"/>
          </a:xfrm>
          <a:prstGeom prst="rect">
            <a:avLst/>
          </a:prstGeom>
        </p:spPr>
      </p:pic>
      <p:sp>
        <p:nvSpPr>
          <p:cNvPr id="5" name="object 5" descr=""/>
          <p:cNvSpPr txBox="1"/>
          <p:nvPr/>
        </p:nvSpPr>
        <p:spPr>
          <a:xfrm>
            <a:off x="8970802" y="3932208"/>
            <a:ext cx="629285" cy="26924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600" spc="90" b="1">
                <a:solidFill>
                  <a:srgbClr val="EEEEEE"/>
                </a:solidFill>
                <a:latin typeface="Trebuchet MS"/>
                <a:cs typeface="Trebuchet MS"/>
              </a:rPr>
              <a:t>PLWD</a:t>
            </a:r>
            <a:endParaRPr sz="1600">
              <a:latin typeface="Trebuchet MS"/>
              <a:cs typeface="Trebuchet MS"/>
            </a:endParaRPr>
          </a:p>
        </p:txBody>
      </p:sp>
      <p:sp>
        <p:nvSpPr>
          <p:cNvPr id="6" name="object 6" descr=""/>
          <p:cNvSpPr txBox="1"/>
          <p:nvPr/>
        </p:nvSpPr>
        <p:spPr>
          <a:xfrm>
            <a:off x="6433161" y="3227082"/>
            <a:ext cx="1247775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b="1">
                <a:solidFill>
                  <a:srgbClr val="338841"/>
                </a:solidFill>
                <a:latin typeface="Trebuchet MS"/>
                <a:cs typeface="Trebuchet MS"/>
              </a:rPr>
              <a:t>Family</a:t>
            </a:r>
            <a:r>
              <a:rPr dirty="0" sz="1200" spc="60" b="1">
                <a:solidFill>
                  <a:srgbClr val="338841"/>
                </a:solidFill>
                <a:latin typeface="Trebuchet MS"/>
                <a:cs typeface="Trebuchet MS"/>
              </a:rPr>
              <a:t> </a:t>
            </a:r>
            <a:r>
              <a:rPr dirty="0" sz="1200" spc="45" b="1">
                <a:solidFill>
                  <a:srgbClr val="338841"/>
                </a:solidFill>
                <a:latin typeface="Trebuchet MS"/>
                <a:cs typeface="Trebuchet MS"/>
              </a:rPr>
              <a:t>Members</a:t>
            </a:r>
            <a:endParaRPr sz="1200">
              <a:latin typeface="Trebuchet MS"/>
              <a:cs typeface="Trebuchet MS"/>
            </a:endParaRPr>
          </a:p>
        </p:txBody>
      </p:sp>
      <p:sp>
        <p:nvSpPr>
          <p:cNvPr id="7" name="object 7" descr=""/>
          <p:cNvSpPr txBox="1"/>
          <p:nvPr/>
        </p:nvSpPr>
        <p:spPr>
          <a:xfrm>
            <a:off x="10789211" y="3936809"/>
            <a:ext cx="885190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spc="-10" b="1">
                <a:solidFill>
                  <a:srgbClr val="328738"/>
                </a:solidFill>
                <a:latin typeface="Trebuchet MS"/>
                <a:cs typeface="Trebuchet MS"/>
              </a:rPr>
              <a:t>Community</a:t>
            </a:r>
            <a:endParaRPr sz="1200">
              <a:latin typeface="Trebuchet MS"/>
              <a:cs typeface="Trebuchet MS"/>
            </a:endParaRPr>
          </a:p>
        </p:txBody>
      </p:sp>
      <p:sp>
        <p:nvSpPr>
          <p:cNvPr id="8" name="object 8" descr=""/>
          <p:cNvSpPr txBox="1"/>
          <p:nvPr/>
        </p:nvSpPr>
        <p:spPr>
          <a:xfrm>
            <a:off x="10635134" y="3146158"/>
            <a:ext cx="825500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spc="-10" b="1">
                <a:solidFill>
                  <a:srgbClr val="FFAB40"/>
                </a:solidFill>
                <a:latin typeface="Trebuchet MS"/>
                <a:cs typeface="Trebuchet MS"/>
              </a:rPr>
              <a:t>Caregivers</a:t>
            </a:r>
            <a:endParaRPr sz="1200">
              <a:latin typeface="Trebuchet MS"/>
              <a:cs typeface="Trebuchet MS"/>
            </a:endParaRPr>
          </a:p>
        </p:txBody>
      </p:sp>
      <p:sp>
        <p:nvSpPr>
          <p:cNvPr id="9" name="object 9" descr=""/>
          <p:cNvSpPr txBox="1"/>
          <p:nvPr/>
        </p:nvSpPr>
        <p:spPr>
          <a:xfrm>
            <a:off x="6350219" y="4786905"/>
            <a:ext cx="1440815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spc="10" b="1">
                <a:solidFill>
                  <a:srgbClr val="328738"/>
                </a:solidFill>
                <a:latin typeface="Trebuchet MS"/>
                <a:cs typeface="Trebuchet MS"/>
              </a:rPr>
              <a:t>Healthcare</a:t>
            </a:r>
            <a:r>
              <a:rPr dirty="0" sz="1200" spc="160" b="1">
                <a:solidFill>
                  <a:srgbClr val="328738"/>
                </a:solidFill>
                <a:latin typeface="Trebuchet MS"/>
                <a:cs typeface="Trebuchet MS"/>
              </a:rPr>
              <a:t> </a:t>
            </a:r>
            <a:r>
              <a:rPr dirty="0" sz="1200" spc="45" b="1">
                <a:solidFill>
                  <a:srgbClr val="328738"/>
                </a:solidFill>
                <a:latin typeface="Trebuchet MS"/>
                <a:cs typeface="Trebuchet MS"/>
              </a:rPr>
              <a:t>System</a:t>
            </a:r>
            <a:endParaRPr sz="1200">
              <a:latin typeface="Trebuchet MS"/>
              <a:cs typeface="Trebuchet MS"/>
            </a:endParaRPr>
          </a:p>
        </p:txBody>
      </p:sp>
      <p:sp>
        <p:nvSpPr>
          <p:cNvPr id="10" name="object 10" descr=""/>
          <p:cNvSpPr txBox="1"/>
          <p:nvPr/>
        </p:nvSpPr>
        <p:spPr>
          <a:xfrm>
            <a:off x="6565613" y="4029288"/>
            <a:ext cx="921385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spc="50" b="1">
                <a:solidFill>
                  <a:srgbClr val="338841"/>
                </a:solidFill>
                <a:latin typeface="Trebuchet MS"/>
                <a:cs typeface="Trebuchet MS"/>
              </a:rPr>
              <a:t>Workplaces</a:t>
            </a:r>
            <a:endParaRPr sz="1200">
              <a:latin typeface="Trebuchet MS"/>
              <a:cs typeface="Trebuchet MS"/>
            </a:endParaRPr>
          </a:p>
        </p:txBody>
      </p:sp>
      <p:sp>
        <p:nvSpPr>
          <p:cNvPr id="11" name="object 11" descr=""/>
          <p:cNvSpPr txBox="1"/>
          <p:nvPr/>
        </p:nvSpPr>
        <p:spPr>
          <a:xfrm>
            <a:off x="10654810" y="4796470"/>
            <a:ext cx="1116965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b="1">
                <a:solidFill>
                  <a:srgbClr val="338841"/>
                </a:solidFill>
                <a:latin typeface="Trebuchet MS"/>
                <a:cs typeface="Trebuchet MS"/>
              </a:rPr>
              <a:t>General</a:t>
            </a:r>
            <a:r>
              <a:rPr dirty="0" sz="1200" spc="114" b="1">
                <a:solidFill>
                  <a:srgbClr val="338841"/>
                </a:solidFill>
                <a:latin typeface="Trebuchet MS"/>
                <a:cs typeface="Trebuchet MS"/>
              </a:rPr>
              <a:t> </a:t>
            </a:r>
            <a:r>
              <a:rPr dirty="0" sz="1200" spc="-10" b="1">
                <a:solidFill>
                  <a:srgbClr val="338841"/>
                </a:solidFill>
                <a:latin typeface="Trebuchet MS"/>
                <a:cs typeface="Trebuchet MS"/>
              </a:rPr>
              <a:t>Public</a:t>
            </a:r>
            <a:endParaRPr sz="1200">
              <a:latin typeface="Trebuchet MS"/>
              <a:cs typeface="Trebuchet MS"/>
            </a:endParaRPr>
          </a:p>
        </p:txBody>
      </p:sp>
      <p:pic>
        <p:nvPicPr>
          <p:cNvPr id="12" name="object 12" descr="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1358371" y="6024371"/>
            <a:ext cx="682751" cy="682751"/>
          </a:xfrm>
          <a:prstGeom prst="rect">
            <a:avLst/>
          </a:prstGeom>
        </p:spPr>
      </p:pic>
      <p:sp>
        <p:nvSpPr>
          <p:cNvPr id="13" name="object 13"/>
          <p:cNvSpPr txBox="1">
            <a:spLocks noGrp="1"/>
          </p:cNvSpPr>
          <p:nvPr>
            <p:ph type="title"/>
          </p:nvPr>
        </p:nvSpPr>
        <p:spPr>
          <a:xfrm>
            <a:off x="628724" y="331165"/>
            <a:ext cx="1888489" cy="452120"/>
          </a:xfrm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2800" spc="70"/>
              <a:t>Caregivers</a:t>
            </a:r>
            <a:endParaRPr sz="2800"/>
          </a:p>
        </p:txBody>
      </p:sp>
      <p:sp>
        <p:nvSpPr>
          <p:cNvPr id="14" name="object 14" descr=""/>
          <p:cNvSpPr txBox="1"/>
          <p:nvPr/>
        </p:nvSpPr>
        <p:spPr>
          <a:xfrm>
            <a:off x="628724" y="1335078"/>
            <a:ext cx="4888865" cy="2540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500">
                <a:solidFill>
                  <a:srgbClr val="FFFFFF"/>
                </a:solidFill>
                <a:latin typeface="Calibri"/>
                <a:cs typeface="Calibri"/>
              </a:rPr>
              <a:t>1</a:t>
            </a:r>
            <a:r>
              <a:rPr dirty="0" sz="1500" spc="5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500">
                <a:solidFill>
                  <a:srgbClr val="FFFFFF"/>
                </a:solidFill>
                <a:latin typeface="Calibri"/>
                <a:cs typeface="Calibri"/>
              </a:rPr>
              <a:t>in</a:t>
            </a:r>
            <a:r>
              <a:rPr dirty="0" sz="1500" spc="6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500">
                <a:solidFill>
                  <a:srgbClr val="FFFFFF"/>
                </a:solidFill>
                <a:latin typeface="Calibri"/>
                <a:cs typeface="Calibri"/>
              </a:rPr>
              <a:t>5</a:t>
            </a:r>
            <a:r>
              <a:rPr dirty="0" sz="1500" spc="7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500">
                <a:solidFill>
                  <a:srgbClr val="FFFFFF"/>
                </a:solidFill>
                <a:latin typeface="Calibri"/>
                <a:cs typeface="Calibri"/>
              </a:rPr>
              <a:t>Canadians</a:t>
            </a:r>
            <a:r>
              <a:rPr dirty="0" sz="1500" spc="8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500">
                <a:solidFill>
                  <a:srgbClr val="FFFFFF"/>
                </a:solidFill>
                <a:latin typeface="Calibri"/>
                <a:cs typeface="Calibri"/>
              </a:rPr>
              <a:t>is</a:t>
            </a:r>
            <a:r>
              <a:rPr dirty="0" sz="1500" spc="5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500">
                <a:solidFill>
                  <a:srgbClr val="FFFFFF"/>
                </a:solidFill>
                <a:latin typeface="Calibri"/>
                <a:cs typeface="Calibri"/>
              </a:rPr>
              <a:t>supporting</a:t>
            </a:r>
            <a:r>
              <a:rPr dirty="0" sz="1500" spc="10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500">
                <a:solidFill>
                  <a:srgbClr val="FFFFFF"/>
                </a:solidFill>
                <a:latin typeface="Calibri"/>
                <a:cs typeface="Calibri"/>
              </a:rPr>
              <a:t>someone</a:t>
            </a:r>
            <a:r>
              <a:rPr dirty="0" sz="1500" spc="7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500">
                <a:solidFill>
                  <a:srgbClr val="FFFFFF"/>
                </a:solidFill>
                <a:latin typeface="Calibri"/>
                <a:cs typeface="Calibri"/>
              </a:rPr>
              <a:t>living</a:t>
            </a:r>
            <a:r>
              <a:rPr dirty="0" sz="1500" spc="7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500">
                <a:solidFill>
                  <a:srgbClr val="FFFFFF"/>
                </a:solidFill>
                <a:latin typeface="Calibri"/>
                <a:cs typeface="Calibri"/>
              </a:rPr>
              <a:t>with</a:t>
            </a:r>
            <a:r>
              <a:rPr dirty="0" sz="1500" spc="5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500" spc="-10">
                <a:solidFill>
                  <a:srgbClr val="FFFFFF"/>
                </a:solidFill>
                <a:latin typeface="Calibri"/>
                <a:cs typeface="Calibri"/>
              </a:rPr>
              <a:t>dementia.</a:t>
            </a:r>
            <a:endParaRPr sz="1500">
              <a:latin typeface="Calibri"/>
              <a:cs typeface="Calibri"/>
            </a:endParaRPr>
          </a:p>
        </p:txBody>
      </p:sp>
      <p:sp>
        <p:nvSpPr>
          <p:cNvPr id="15" name="object 15" descr=""/>
          <p:cNvSpPr txBox="1"/>
          <p:nvPr/>
        </p:nvSpPr>
        <p:spPr>
          <a:xfrm>
            <a:off x="628724" y="1816662"/>
            <a:ext cx="4627245" cy="55308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5080">
              <a:lnSpc>
                <a:spcPct val="115300"/>
              </a:lnSpc>
              <a:spcBef>
                <a:spcPts val="100"/>
              </a:spcBef>
            </a:pPr>
            <a:r>
              <a:rPr dirty="0" sz="1500">
                <a:solidFill>
                  <a:srgbClr val="FFFFFF"/>
                </a:solidFill>
                <a:latin typeface="Calibri"/>
                <a:cs typeface="Calibri"/>
              </a:rPr>
              <a:t>On</a:t>
            </a:r>
            <a:r>
              <a:rPr dirty="0" sz="1500" spc="4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500">
                <a:solidFill>
                  <a:srgbClr val="FFFFFF"/>
                </a:solidFill>
                <a:latin typeface="Calibri"/>
                <a:cs typeface="Calibri"/>
              </a:rPr>
              <a:t>average</a:t>
            </a:r>
            <a:r>
              <a:rPr dirty="0" sz="1500" spc="5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50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dirty="0" sz="1500" spc="2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500">
                <a:solidFill>
                  <a:srgbClr val="FFFFFF"/>
                </a:solidFill>
                <a:latin typeface="Calibri"/>
                <a:cs typeface="Calibri"/>
              </a:rPr>
              <a:t>caregiver</a:t>
            </a:r>
            <a:r>
              <a:rPr dirty="0" sz="1500" spc="8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500">
                <a:solidFill>
                  <a:srgbClr val="FFFFFF"/>
                </a:solidFill>
                <a:latin typeface="Calibri"/>
                <a:cs typeface="Calibri"/>
              </a:rPr>
              <a:t>to</a:t>
            </a:r>
            <a:r>
              <a:rPr dirty="0" sz="1500" spc="4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50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dirty="0" sz="1500" spc="2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500">
                <a:solidFill>
                  <a:srgbClr val="FFFFFF"/>
                </a:solidFill>
                <a:latin typeface="Calibri"/>
                <a:cs typeface="Calibri"/>
              </a:rPr>
              <a:t>person</a:t>
            </a:r>
            <a:r>
              <a:rPr dirty="0" sz="1500" spc="8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500">
                <a:solidFill>
                  <a:srgbClr val="FFFFFF"/>
                </a:solidFill>
                <a:latin typeface="Calibri"/>
                <a:cs typeface="Calibri"/>
              </a:rPr>
              <a:t>living</a:t>
            </a:r>
            <a:r>
              <a:rPr dirty="0" sz="1500" spc="5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500">
                <a:solidFill>
                  <a:srgbClr val="FFFFFF"/>
                </a:solidFill>
                <a:latin typeface="Calibri"/>
                <a:cs typeface="Calibri"/>
              </a:rPr>
              <a:t>with</a:t>
            </a:r>
            <a:r>
              <a:rPr dirty="0" sz="1500" spc="5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500">
                <a:solidFill>
                  <a:srgbClr val="FFFFFF"/>
                </a:solidFill>
                <a:latin typeface="Calibri"/>
                <a:cs typeface="Calibri"/>
              </a:rPr>
              <a:t>dementia</a:t>
            </a:r>
            <a:r>
              <a:rPr dirty="0" sz="1500" spc="6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500" spc="-25">
                <a:solidFill>
                  <a:srgbClr val="FFFFFF"/>
                </a:solidFill>
                <a:latin typeface="Calibri"/>
                <a:cs typeface="Calibri"/>
              </a:rPr>
              <a:t>in </a:t>
            </a:r>
            <a:r>
              <a:rPr dirty="0" sz="1500">
                <a:solidFill>
                  <a:srgbClr val="FFFFFF"/>
                </a:solidFill>
                <a:latin typeface="Calibri"/>
                <a:cs typeface="Calibri"/>
              </a:rPr>
              <a:t>Canada</a:t>
            </a:r>
            <a:r>
              <a:rPr dirty="0" sz="1500" spc="7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500">
                <a:solidFill>
                  <a:srgbClr val="FFFFFF"/>
                </a:solidFill>
                <a:latin typeface="Calibri"/>
                <a:cs typeface="Calibri"/>
              </a:rPr>
              <a:t>contributes</a:t>
            </a:r>
            <a:r>
              <a:rPr dirty="0" sz="1500" spc="9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500">
                <a:solidFill>
                  <a:srgbClr val="FFFFFF"/>
                </a:solidFill>
                <a:latin typeface="Calibri"/>
                <a:cs typeface="Calibri"/>
              </a:rPr>
              <a:t>26</a:t>
            </a:r>
            <a:r>
              <a:rPr dirty="0" sz="1500" spc="7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500">
                <a:solidFill>
                  <a:srgbClr val="FFFFFF"/>
                </a:solidFill>
                <a:latin typeface="Calibri"/>
                <a:cs typeface="Calibri"/>
              </a:rPr>
              <a:t>hours</a:t>
            </a:r>
            <a:r>
              <a:rPr dirty="0" sz="1500" spc="5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50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dirty="0" sz="1500" spc="5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500" spc="-10">
                <a:solidFill>
                  <a:srgbClr val="FFFFFF"/>
                </a:solidFill>
                <a:latin typeface="Calibri"/>
                <a:cs typeface="Calibri"/>
              </a:rPr>
              <a:t>week.</a:t>
            </a:r>
            <a:endParaRPr sz="1500">
              <a:latin typeface="Calibri"/>
              <a:cs typeface="Calibri"/>
            </a:endParaRPr>
          </a:p>
        </p:txBody>
      </p:sp>
      <p:sp>
        <p:nvSpPr>
          <p:cNvPr id="16" name="object 16" descr=""/>
          <p:cNvSpPr txBox="1"/>
          <p:nvPr/>
        </p:nvSpPr>
        <p:spPr>
          <a:xfrm>
            <a:off x="628724" y="2598474"/>
            <a:ext cx="4702175" cy="813435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 marR="5080">
              <a:lnSpc>
                <a:spcPct val="114999"/>
              </a:lnSpc>
              <a:spcBef>
                <a:spcPts val="95"/>
              </a:spcBef>
            </a:pPr>
            <a:r>
              <a:rPr dirty="0" sz="1500">
                <a:solidFill>
                  <a:srgbClr val="FFFFFF"/>
                </a:solidFill>
                <a:latin typeface="Calibri"/>
                <a:cs typeface="Calibri"/>
              </a:rPr>
              <a:t>In</a:t>
            </a:r>
            <a:r>
              <a:rPr dirty="0" sz="1500" spc="5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500">
                <a:solidFill>
                  <a:srgbClr val="FFFFFF"/>
                </a:solidFill>
                <a:latin typeface="Calibri"/>
                <a:cs typeface="Calibri"/>
              </a:rPr>
              <a:t>our</a:t>
            </a:r>
            <a:r>
              <a:rPr dirty="0" sz="1500" spc="4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500">
                <a:solidFill>
                  <a:srgbClr val="FFFFFF"/>
                </a:solidFill>
                <a:latin typeface="Calibri"/>
                <a:cs typeface="Calibri"/>
              </a:rPr>
              <a:t>region,</a:t>
            </a:r>
            <a:r>
              <a:rPr dirty="0" sz="1500" spc="7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500">
                <a:solidFill>
                  <a:srgbClr val="FFFFFF"/>
                </a:solidFill>
                <a:latin typeface="Calibri"/>
                <a:cs typeface="Calibri"/>
              </a:rPr>
              <a:t>almost</a:t>
            </a:r>
            <a:r>
              <a:rPr dirty="0" sz="1500" spc="3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500">
                <a:solidFill>
                  <a:srgbClr val="FFFFFF"/>
                </a:solidFill>
                <a:latin typeface="Calibri"/>
                <a:cs typeface="Calibri"/>
              </a:rPr>
              <a:t>60%</a:t>
            </a:r>
            <a:r>
              <a:rPr dirty="0" sz="1500" spc="7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500">
                <a:solidFill>
                  <a:srgbClr val="FFFFFF"/>
                </a:solidFill>
                <a:latin typeface="Calibri"/>
                <a:cs typeface="Calibri"/>
              </a:rPr>
              <a:t>of</a:t>
            </a:r>
            <a:r>
              <a:rPr dirty="0" sz="1500" spc="3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500">
                <a:solidFill>
                  <a:srgbClr val="FFFFFF"/>
                </a:solidFill>
                <a:latin typeface="Calibri"/>
                <a:cs typeface="Calibri"/>
              </a:rPr>
              <a:t>caregivers</a:t>
            </a:r>
            <a:r>
              <a:rPr dirty="0" sz="1500" spc="7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500">
                <a:solidFill>
                  <a:srgbClr val="FFFFFF"/>
                </a:solidFill>
                <a:latin typeface="Calibri"/>
                <a:cs typeface="Calibri"/>
              </a:rPr>
              <a:t>living</a:t>
            </a:r>
            <a:r>
              <a:rPr dirty="0" sz="1500" spc="7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500">
                <a:solidFill>
                  <a:srgbClr val="FFFFFF"/>
                </a:solidFill>
                <a:latin typeface="Calibri"/>
                <a:cs typeface="Calibri"/>
              </a:rPr>
              <a:t>with</a:t>
            </a:r>
            <a:r>
              <a:rPr dirty="0" sz="1500" spc="5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50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dirty="0" sz="1500" spc="2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500" spc="-10">
                <a:solidFill>
                  <a:srgbClr val="FFFFFF"/>
                </a:solidFill>
                <a:latin typeface="Calibri"/>
                <a:cs typeface="Calibri"/>
              </a:rPr>
              <a:t>person </a:t>
            </a:r>
            <a:r>
              <a:rPr dirty="0" sz="1500">
                <a:solidFill>
                  <a:srgbClr val="FFFFFF"/>
                </a:solidFill>
                <a:latin typeface="Calibri"/>
                <a:cs typeface="Calibri"/>
              </a:rPr>
              <a:t>living</a:t>
            </a:r>
            <a:r>
              <a:rPr dirty="0" sz="1500" spc="3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500">
                <a:solidFill>
                  <a:srgbClr val="FFFFFF"/>
                </a:solidFill>
                <a:latin typeface="Calibri"/>
                <a:cs typeface="Calibri"/>
              </a:rPr>
              <a:t>with</a:t>
            </a:r>
            <a:r>
              <a:rPr dirty="0" sz="1500" spc="3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500">
                <a:solidFill>
                  <a:srgbClr val="FFFFFF"/>
                </a:solidFill>
                <a:latin typeface="Calibri"/>
                <a:cs typeface="Calibri"/>
              </a:rPr>
              <a:t>dementia</a:t>
            </a:r>
            <a:r>
              <a:rPr dirty="0" sz="1500" spc="5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500">
                <a:solidFill>
                  <a:srgbClr val="FFFFFF"/>
                </a:solidFill>
                <a:latin typeface="Calibri"/>
                <a:cs typeface="Calibri"/>
              </a:rPr>
              <a:t>provide</a:t>
            </a:r>
            <a:r>
              <a:rPr dirty="0" sz="1500" spc="7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500">
                <a:solidFill>
                  <a:srgbClr val="FFFFFF"/>
                </a:solidFill>
                <a:latin typeface="Calibri"/>
                <a:cs typeface="Calibri"/>
              </a:rPr>
              <a:t>more</a:t>
            </a:r>
            <a:r>
              <a:rPr dirty="0" sz="1500" spc="2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500">
                <a:solidFill>
                  <a:srgbClr val="FFFFFF"/>
                </a:solidFill>
                <a:latin typeface="Calibri"/>
                <a:cs typeface="Calibri"/>
              </a:rPr>
              <a:t>than</a:t>
            </a:r>
            <a:r>
              <a:rPr dirty="0" sz="1500" spc="3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500">
                <a:solidFill>
                  <a:srgbClr val="FFFFFF"/>
                </a:solidFill>
                <a:latin typeface="Calibri"/>
                <a:cs typeface="Calibri"/>
              </a:rPr>
              <a:t>40</a:t>
            </a:r>
            <a:r>
              <a:rPr dirty="0" sz="1500" spc="3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500">
                <a:solidFill>
                  <a:srgbClr val="FFFFFF"/>
                </a:solidFill>
                <a:latin typeface="Calibri"/>
                <a:cs typeface="Calibri"/>
              </a:rPr>
              <a:t>hours</a:t>
            </a:r>
            <a:r>
              <a:rPr dirty="0" sz="1500" spc="2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500">
                <a:solidFill>
                  <a:srgbClr val="FFFFFF"/>
                </a:solidFill>
                <a:latin typeface="Calibri"/>
                <a:cs typeface="Calibri"/>
              </a:rPr>
              <a:t>of</a:t>
            </a:r>
            <a:r>
              <a:rPr dirty="0" sz="1500" spc="1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500">
                <a:solidFill>
                  <a:srgbClr val="FFFFFF"/>
                </a:solidFill>
                <a:latin typeface="Calibri"/>
                <a:cs typeface="Calibri"/>
              </a:rPr>
              <a:t>care</a:t>
            </a:r>
            <a:r>
              <a:rPr dirty="0" sz="1500" spc="3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500" spc="-50">
                <a:solidFill>
                  <a:srgbClr val="FFFFFF"/>
                </a:solidFill>
                <a:latin typeface="Calibri"/>
                <a:cs typeface="Calibri"/>
              </a:rPr>
              <a:t>a </a:t>
            </a:r>
            <a:r>
              <a:rPr dirty="0" sz="1500">
                <a:solidFill>
                  <a:srgbClr val="FFFFFF"/>
                </a:solidFill>
                <a:latin typeface="Calibri"/>
                <a:cs typeface="Calibri"/>
              </a:rPr>
              <a:t>week,</a:t>
            </a:r>
            <a:r>
              <a:rPr dirty="0" sz="1500" spc="1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500">
                <a:solidFill>
                  <a:srgbClr val="FFFFFF"/>
                </a:solidFill>
                <a:latin typeface="Calibri"/>
                <a:cs typeface="Calibri"/>
              </a:rPr>
              <a:t>which</a:t>
            </a:r>
            <a:r>
              <a:rPr dirty="0" sz="1500" spc="2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500">
                <a:solidFill>
                  <a:srgbClr val="FFFFFF"/>
                </a:solidFill>
                <a:latin typeface="Calibri"/>
                <a:cs typeface="Calibri"/>
              </a:rPr>
              <a:t>equates</a:t>
            </a:r>
            <a:r>
              <a:rPr dirty="0" sz="1500" spc="4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500">
                <a:solidFill>
                  <a:srgbClr val="FFFFFF"/>
                </a:solidFill>
                <a:latin typeface="Calibri"/>
                <a:cs typeface="Calibri"/>
              </a:rPr>
              <a:t>to</a:t>
            </a:r>
            <a:r>
              <a:rPr dirty="0" sz="1500" spc="2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50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dirty="0" sz="1500" spc="2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500">
                <a:solidFill>
                  <a:srgbClr val="FFFFFF"/>
                </a:solidFill>
                <a:latin typeface="Calibri"/>
                <a:cs typeface="Calibri"/>
              </a:rPr>
              <a:t>full</a:t>
            </a:r>
            <a:r>
              <a:rPr dirty="0" sz="1500" spc="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500">
                <a:solidFill>
                  <a:srgbClr val="FFFFFF"/>
                </a:solidFill>
                <a:latin typeface="Calibri"/>
                <a:cs typeface="Calibri"/>
              </a:rPr>
              <a:t>time</a:t>
            </a:r>
            <a:r>
              <a:rPr dirty="0" sz="1500" spc="3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500" spc="-20">
                <a:solidFill>
                  <a:srgbClr val="FFFFFF"/>
                </a:solidFill>
                <a:latin typeface="Calibri"/>
                <a:cs typeface="Calibri"/>
              </a:rPr>
              <a:t>job.</a:t>
            </a:r>
            <a:endParaRPr sz="1500">
              <a:latin typeface="Calibri"/>
              <a:cs typeface="Calibri"/>
            </a:endParaRPr>
          </a:p>
        </p:txBody>
      </p:sp>
      <p:sp>
        <p:nvSpPr>
          <p:cNvPr id="17" name="object 17" descr=""/>
          <p:cNvSpPr txBox="1"/>
          <p:nvPr/>
        </p:nvSpPr>
        <p:spPr>
          <a:xfrm>
            <a:off x="628724" y="3639366"/>
            <a:ext cx="4772660" cy="55308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5080">
              <a:lnSpc>
                <a:spcPct val="115300"/>
              </a:lnSpc>
              <a:spcBef>
                <a:spcPts val="100"/>
              </a:spcBef>
            </a:pPr>
            <a:r>
              <a:rPr dirty="0" sz="1500">
                <a:solidFill>
                  <a:srgbClr val="FFFFFF"/>
                </a:solidFill>
                <a:latin typeface="Calibri"/>
                <a:cs typeface="Calibri"/>
              </a:rPr>
              <a:t>Unpaid</a:t>
            </a:r>
            <a:r>
              <a:rPr dirty="0" sz="1500" spc="5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500">
                <a:solidFill>
                  <a:srgbClr val="FFFFFF"/>
                </a:solidFill>
                <a:latin typeface="Calibri"/>
                <a:cs typeface="Calibri"/>
              </a:rPr>
              <a:t>female</a:t>
            </a:r>
            <a:r>
              <a:rPr dirty="0" sz="1500" spc="4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500">
                <a:solidFill>
                  <a:srgbClr val="FFFFFF"/>
                </a:solidFill>
                <a:latin typeface="Calibri"/>
                <a:cs typeface="Calibri"/>
              </a:rPr>
              <a:t>caregivers</a:t>
            </a:r>
            <a:r>
              <a:rPr dirty="0" sz="1500" spc="7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500">
                <a:solidFill>
                  <a:srgbClr val="FFFFFF"/>
                </a:solidFill>
                <a:latin typeface="Calibri"/>
                <a:cs typeface="Calibri"/>
              </a:rPr>
              <a:t>experience</a:t>
            </a:r>
            <a:r>
              <a:rPr dirty="0" sz="1500" spc="13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500">
                <a:solidFill>
                  <a:srgbClr val="FFFFFF"/>
                </a:solidFill>
                <a:latin typeface="Calibri"/>
                <a:cs typeface="Calibri"/>
              </a:rPr>
              <a:t>more</a:t>
            </a:r>
            <a:r>
              <a:rPr dirty="0" sz="1500" spc="5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500">
                <a:solidFill>
                  <a:srgbClr val="FFFFFF"/>
                </a:solidFill>
                <a:latin typeface="Calibri"/>
                <a:cs typeface="Calibri"/>
              </a:rPr>
              <a:t>stress</a:t>
            </a:r>
            <a:r>
              <a:rPr dirty="0" sz="1500" spc="8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500">
                <a:solidFill>
                  <a:srgbClr val="FFFFFF"/>
                </a:solidFill>
                <a:latin typeface="Calibri"/>
                <a:cs typeface="Calibri"/>
              </a:rPr>
              <a:t>than</a:t>
            </a:r>
            <a:r>
              <a:rPr dirty="0" sz="1500" spc="4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500" spc="-20">
                <a:solidFill>
                  <a:srgbClr val="FFFFFF"/>
                </a:solidFill>
                <a:latin typeface="Calibri"/>
                <a:cs typeface="Calibri"/>
              </a:rPr>
              <a:t>male </a:t>
            </a:r>
            <a:r>
              <a:rPr dirty="0" sz="1500" spc="-10">
                <a:solidFill>
                  <a:srgbClr val="FFFFFF"/>
                </a:solidFill>
                <a:latin typeface="Calibri"/>
                <a:cs typeface="Calibri"/>
              </a:rPr>
              <a:t>caregivers.</a:t>
            </a:r>
            <a:endParaRPr sz="1500">
              <a:latin typeface="Calibri"/>
              <a:cs typeface="Calibri"/>
            </a:endParaRPr>
          </a:p>
        </p:txBody>
      </p:sp>
      <p:sp>
        <p:nvSpPr>
          <p:cNvPr id="18" name="object 18" descr=""/>
          <p:cNvSpPr txBox="1"/>
          <p:nvPr/>
        </p:nvSpPr>
        <p:spPr>
          <a:xfrm>
            <a:off x="628724" y="4421178"/>
            <a:ext cx="4481195" cy="54991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5080">
              <a:lnSpc>
                <a:spcPct val="114700"/>
              </a:lnSpc>
              <a:spcBef>
                <a:spcPts val="100"/>
              </a:spcBef>
            </a:pPr>
            <a:r>
              <a:rPr dirty="0" sz="1500" spc="-20">
                <a:solidFill>
                  <a:srgbClr val="FFFFFF"/>
                </a:solidFill>
                <a:latin typeface="Calibri"/>
                <a:cs typeface="Calibri"/>
              </a:rPr>
              <a:t>Women</a:t>
            </a:r>
            <a:r>
              <a:rPr dirty="0" sz="1500" spc="3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500">
                <a:solidFill>
                  <a:srgbClr val="FFFFFF"/>
                </a:solidFill>
                <a:latin typeface="Calibri"/>
                <a:cs typeface="Calibri"/>
              </a:rPr>
              <a:t>account</a:t>
            </a:r>
            <a:r>
              <a:rPr dirty="0" sz="1500" spc="5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500">
                <a:solidFill>
                  <a:srgbClr val="FFFFFF"/>
                </a:solidFill>
                <a:latin typeface="Calibri"/>
                <a:cs typeface="Calibri"/>
              </a:rPr>
              <a:t>for</a:t>
            </a:r>
            <a:r>
              <a:rPr dirty="0" sz="1500" spc="4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500">
                <a:solidFill>
                  <a:srgbClr val="FFFFFF"/>
                </a:solidFill>
                <a:latin typeface="Calibri"/>
                <a:cs typeface="Calibri"/>
              </a:rPr>
              <a:t>70%</a:t>
            </a:r>
            <a:r>
              <a:rPr dirty="0" sz="1500" spc="5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500">
                <a:solidFill>
                  <a:srgbClr val="FFFFFF"/>
                </a:solidFill>
                <a:latin typeface="Calibri"/>
                <a:cs typeface="Calibri"/>
              </a:rPr>
              <a:t>of</a:t>
            </a:r>
            <a:r>
              <a:rPr dirty="0" sz="1500" spc="3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500">
                <a:solidFill>
                  <a:srgbClr val="FFFFFF"/>
                </a:solidFill>
                <a:latin typeface="Calibri"/>
                <a:cs typeface="Calibri"/>
              </a:rPr>
              <a:t>family</a:t>
            </a:r>
            <a:r>
              <a:rPr dirty="0" sz="1500" spc="1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500">
                <a:solidFill>
                  <a:srgbClr val="FFFFFF"/>
                </a:solidFill>
                <a:latin typeface="Calibri"/>
                <a:cs typeface="Calibri"/>
              </a:rPr>
              <a:t>caregivers</a:t>
            </a:r>
            <a:r>
              <a:rPr dirty="0" sz="1500" spc="8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500">
                <a:solidFill>
                  <a:srgbClr val="FFFFFF"/>
                </a:solidFill>
                <a:latin typeface="Calibri"/>
                <a:cs typeface="Calibri"/>
              </a:rPr>
              <a:t>and</a:t>
            </a:r>
            <a:r>
              <a:rPr dirty="0" sz="1500" spc="5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500">
                <a:solidFill>
                  <a:srgbClr val="FFFFFF"/>
                </a:solidFill>
                <a:latin typeface="Calibri"/>
                <a:cs typeface="Calibri"/>
              </a:rPr>
              <a:t>80%</a:t>
            </a:r>
            <a:r>
              <a:rPr dirty="0" sz="1500" spc="6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500" spc="-25">
                <a:solidFill>
                  <a:srgbClr val="FFFFFF"/>
                </a:solidFill>
                <a:latin typeface="Calibri"/>
                <a:cs typeface="Calibri"/>
              </a:rPr>
              <a:t>of </a:t>
            </a:r>
            <a:r>
              <a:rPr dirty="0" sz="1500">
                <a:solidFill>
                  <a:srgbClr val="FFFFFF"/>
                </a:solidFill>
                <a:latin typeface="Calibri"/>
                <a:cs typeface="Calibri"/>
              </a:rPr>
              <a:t>professional</a:t>
            </a:r>
            <a:r>
              <a:rPr dirty="0" sz="1500" spc="21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500" spc="-10">
                <a:solidFill>
                  <a:srgbClr val="FFFFFF"/>
                </a:solidFill>
                <a:latin typeface="Calibri"/>
                <a:cs typeface="Calibri"/>
              </a:rPr>
              <a:t>caregivers.</a:t>
            </a:r>
            <a:endParaRPr sz="15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/>
          <p:nvPr/>
        </p:nvSpPr>
        <p:spPr>
          <a:xfrm>
            <a:off x="731519" y="2991611"/>
            <a:ext cx="1984375" cy="2499360"/>
          </a:xfrm>
          <a:custGeom>
            <a:avLst/>
            <a:gdLst/>
            <a:ahLst/>
            <a:cxnLst/>
            <a:rect l="l" t="t" r="r" b="b"/>
            <a:pathLst>
              <a:path w="1984375" h="2499360">
                <a:moveTo>
                  <a:pt x="1984248" y="0"/>
                </a:moveTo>
                <a:lnTo>
                  <a:pt x="0" y="0"/>
                </a:lnTo>
                <a:lnTo>
                  <a:pt x="0" y="2499360"/>
                </a:lnTo>
                <a:lnTo>
                  <a:pt x="1984248" y="2499360"/>
                </a:lnTo>
                <a:lnTo>
                  <a:pt x="1984248" y="0"/>
                </a:lnTo>
                <a:close/>
              </a:path>
            </a:pathLst>
          </a:custGeom>
          <a:solidFill>
            <a:srgbClr val="338841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" name="object 3" descr=""/>
          <p:cNvSpPr/>
          <p:nvPr/>
        </p:nvSpPr>
        <p:spPr>
          <a:xfrm>
            <a:off x="9477756" y="2991611"/>
            <a:ext cx="1983105" cy="2499360"/>
          </a:xfrm>
          <a:custGeom>
            <a:avLst/>
            <a:gdLst/>
            <a:ahLst/>
            <a:cxnLst/>
            <a:rect l="l" t="t" r="r" b="b"/>
            <a:pathLst>
              <a:path w="1983104" h="2499360">
                <a:moveTo>
                  <a:pt x="1982724" y="0"/>
                </a:moveTo>
                <a:lnTo>
                  <a:pt x="0" y="0"/>
                </a:lnTo>
                <a:lnTo>
                  <a:pt x="0" y="2499360"/>
                </a:lnTo>
                <a:lnTo>
                  <a:pt x="1457680" y="2499360"/>
                </a:lnTo>
                <a:lnTo>
                  <a:pt x="1505471" y="2497214"/>
                </a:lnTo>
                <a:lnTo>
                  <a:pt x="1552059" y="2490901"/>
                </a:lnTo>
                <a:lnTo>
                  <a:pt x="1597259" y="2480605"/>
                </a:lnTo>
                <a:lnTo>
                  <a:pt x="1640887" y="2466512"/>
                </a:lnTo>
                <a:lnTo>
                  <a:pt x="1682756" y="2448808"/>
                </a:lnTo>
                <a:lnTo>
                  <a:pt x="1722682" y="2427677"/>
                </a:lnTo>
                <a:lnTo>
                  <a:pt x="1760479" y="2403305"/>
                </a:lnTo>
                <a:lnTo>
                  <a:pt x="1795961" y="2375878"/>
                </a:lnTo>
                <a:lnTo>
                  <a:pt x="1828944" y="2345580"/>
                </a:lnTo>
                <a:lnTo>
                  <a:pt x="1859242" y="2312597"/>
                </a:lnTo>
                <a:lnTo>
                  <a:pt x="1886669" y="2277115"/>
                </a:lnTo>
                <a:lnTo>
                  <a:pt x="1911041" y="2239318"/>
                </a:lnTo>
                <a:lnTo>
                  <a:pt x="1932172" y="2199392"/>
                </a:lnTo>
                <a:lnTo>
                  <a:pt x="1949876" y="2157523"/>
                </a:lnTo>
                <a:lnTo>
                  <a:pt x="1963969" y="2113895"/>
                </a:lnTo>
                <a:lnTo>
                  <a:pt x="1974265" y="2068695"/>
                </a:lnTo>
                <a:lnTo>
                  <a:pt x="1980578" y="2022107"/>
                </a:lnTo>
                <a:lnTo>
                  <a:pt x="1982724" y="1974316"/>
                </a:lnTo>
                <a:lnTo>
                  <a:pt x="1982724" y="0"/>
                </a:lnTo>
                <a:close/>
              </a:path>
            </a:pathLst>
          </a:custGeom>
          <a:solidFill>
            <a:srgbClr val="338841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" name="object 4" descr=""/>
          <p:cNvSpPr/>
          <p:nvPr/>
        </p:nvSpPr>
        <p:spPr>
          <a:xfrm>
            <a:off x="5103876" y="2991611"/>
            <a:ext cx="1984375" cy="2499360"/>
          </a:xfrm>
          <a:custGeom>
            <a:avLst/>
            <a:gdLst/>
            <a:ahLst/>
            <a:cxnLst/>
            <a:rect l="l" t="t" r="r" b="b"/>
            <a:pathLst>
              <a:path w="1984375" h="2499360">
                <a:moveTo>
                  <a:pt x="1984248" y="0"/>
                </a:moveTo>
                <a:lnTo>
                  <a:pt x="0" y="0"/>
                </a:lnTo>
                <a:lnTo>
                  <a:pt x="0" y="2499360"/>
                </a:lnTo>
                <a:lnTo>
                  <a:pt x="1984248" y="2499360"/>
                </a:lnTo>
                <a:lnTo>
                  <a:pt x="1984248" y="0"/>
                </a:lnTo>
                <a:close/>
              </a:path>
            </a:pathLst>
          </a:custGeom>
          <a:solidFill>
            <a:srgbClr val="338841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" name="object 5" descr=""/>
          <p:cNvSpPr/>
          <p:nvPr/>
        </p:nvSpPr>
        <p:spPr>
          <a:xfrm>
            <a:off x="2918460" y="2991611"/>
            <a:ext cx="1983105" cy="2499360"/>
          </a:xfrm>
          <a:custGeom>
            <a:avLst/>
            <a:gdLst/>
            <a:ahLst/>
            <a:cxnLst/>
            <a:rect l="l" t="t" r="r" b="b"/>
            <a:pathLst>
              <a:path w="1983104" h="2499360">
                <a:moveTo>
                  <a:pt x="1982724" y="0"/>
                </a:moveTo>
                <a:lnTo>
                  <a:pt x="0" y="0"/>
                </a:lnTo>
                <a:lnTo>
                  <a:pt x="0" y="2499360"/>
                </a:lnTo>
                <a:lnTo>
                  <a:pt x="1982724" y="2499360"/>
                </a:lnTo>
                <a:lnTo>
                  <a:pt x="1982724" y="0"/>
                </a:lnTo>
                <a:close/>
              </a:path>
            </a:pathLst>
          </a:custGeom>
          <a:solidFill>
            <a:srgbClr val="338841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" name="object 6" descr=""/>
          <p:cNvSpPr/>
          <p:nvPr/>
        </p:nvSpPr>
        <p:spPr>
          <a:xfrm>
            <a:off x="7290816" y="2991611"/>
            <a:ext cx="1983105" cy="2499360"/>
          </a:xfrm>
          <a:custGeom>
            <a:avLst/>
            <a:gdLst/>
            <a:ahLst/>
            <a:cxnLst/>
            <a:rect l="l" t="t" r="r" b="b"/>
            <a:pathLst>
              <a:path w="1983104" h="2499360">
                <a:moveTo>
                  <a:pt x="1982724" y="0"/>
                </a:moveTo>
                <a:lnTo>
                  <a:pt x="0" y="0"/>
                </a:lnTo>
                <a:lnTo>
                  <a:pt x="0" y="2499360"/>
                </a:lnTo>
                <a:lnTo>
                  <a:pt x="1982724" y="2499360"/>
                </a:lnTo>
                <a:lnTo>
                  <a:pt x="1982724" y="0"/>
                </a:lnTo>
                <a:close/>
              </a:path>
            </a:pathLst>
          </a:custGeom>
          <a:solidFill>
            <a:srgbClr val="338841"/>
          </a:solid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479878" rIns="0" bIns="0" rtlCol="0" vert="horz">
            <a:spAutoFit/>
          </a:bodyPr>
          <a:lstStyle/>
          <a:p>
            <a:pPr marL="862330" marR="5080" indent="-867410">
              <a:lnSpc>
                <a:spcPct val="100000"/>
              </a:lnSpc>
              <a:spcBef>
                <a:spcPts val="100"/>
              </a:spcBef>
            </a:pPr>
            <a:r>
              <a:rPr dirty="0" spc="-320">
                <a:solidFill>
                  <a:srgbClr val="000000"/>
                </a:solidFill>
              </a:rPr>
              <a:t>1</a:t>
            </a:r>
            <a:r>
              <a:rPr dirty="0" spc="-305">
                <a:solidFill>
                  <a:srgbClr val="000000"/>
                </a:solidFill>
              </a:rPr>
              <a:t> </a:t>
            </a:r>
            <a:r>
              <a:rPr dirty="0" spc="-35">
                <a:solidFill>
                  <a:srgbClr val="000000"/>
                </a:solidFill>
              </a:rPr>
              <a:t>in</a:t>
            </a:r>
            <a:r>
              <a:rPr dirty="0" spc="-300">
                <a:solidFill>
                  <a:srgbClr val="000000"/>
                </a:solidFill>
              </a:rPr>
              <a:t> </a:t>
            </a:r>
            <a:r>
              <a:rPr dirty="0" spc="-140">
                <a:solidFill>
                  <a:srgbClr val="000000"/>
                </a:solidFill>
              </a:rPr>
              <a:t>5</a:t>
            </a:r>
            <a:r>
              <a:rPr dirty="0" spc="-290">
                <a:solidFill>
                  <a:srgbClr val="000000"/>
                </a:solidFill>
              </a:rPr>
              <a:t> </a:t>
            </a:r>
            <a:r>
              <a:rPr dirty="0" spc="170">
                <a:solidFill>
                  <a:srgbClr val="000000"/>
                </a:solidFill>
              </a:rPr>
              <a:t>Canadians</a:t>
            </a:r>
            <a:r>
              <a:rPr dirty="0" spc="-320">
                <a:solidFill>
                  <a:srgbClr val="000000"/>
                </a:solidFill>
              </a:rPr>
              <a:t> </a:t>
            </a:r>
            <a:r>
              <a:rPr dirty="0" spc="125">
                <a:solidFill>
                  <a:srgbClr val="000000"/>
                </a:solidFill>
              </a:rPr>
              <a:t>have</a:t>
            </a:r>
            <a:r>
              <a:rPr dirty="0" spc="-325">
                <a:solidFill>
                  <a:srgbClr val="000000"/>
                </a:solidFill>
              </a:rPr>
              <a:t> </a:t>
            </a:r>
            <a:r>
              <a:rPr dirty="0" spc="70">
                <a:solidFill>
                  <a:srgbClr val="000000"/>
                </a:solidFill>
              </a:rPr>
              <a:t>experience</a:t>
            </a:r>
            <a:r>
              <a:rPr dirty="0" spc="-305">
                <a:solidFill>
                  <a:srgbClr val="000000"/>
                </a:solidFill>
              </a:rPr>
              <a:t> </a:t>
            </a:r>
            <a:r>
              <a:rPr dirty="0" spc="135">
                <a:solidFill>
                  <a:srgbClr val="000000"/>
                </a:solidFill>
              </a:rPr>
              <a:t>caring </a:t>
            </a:r>
            <a:r>
              <a:rPr dirty="0">
                <a:solidFill>
                  <a:srgbClr val="000000"/>
                </a:solidFill>
              </a:rPr>
              <a:t>for</a:t>
            </a:r>
            <a:r>
              <a:rPr dirty="0" spc="-260">
                <a:solidFill>
                  <a:srgbClr val="000000"/>
                </a:solidFill>
              </a:rPr>
              <a:t> </a:t>
            </a:r>
            <a:r>
              <a:rPr dirty="0" spc="180">
                <a:solidFill>
                  <a:srgbClr val="000000"/>
                </a:solidFill>
              </a:rPr>
              <a:t>someone</a:t>
            </a:r>
            <a:r>
              <a:rPr dirty="0" spc="-285">
                <a:solidFill>
                  <a:srgbClr val="000000"/>
                </a:solidFill>
              </a:rPr>
              <a:t> </a:t>
            </a:r>
            <a:r>
              <a:rPr dirty="0" spc="120">
                <a:solidFill>
                  <a:srgbClr val="000000"/>
                </a:solidFill>
              </a:rPr>
              <a:t>living</a:t>
            </a:r>
            <a:r>
              <a:rPr dirty="0" spc="-290">
                <a:solidFill>
                  <a:srgbClr val="000000"/>
                </a:solidFill>
              </a:rPr>
              <a:t> </a:t>
            </a:r>
            <a:r>
              <a:rPr dirty="0" spc="55">
                <a:solidFill>
                  <a:srgbClr val="000000"/>
                </a:solidFill>
              </a:rPr>
              <a:t>with</a:t>
            </a:r>
            <a:r>
              <a:rPr dirty="0" spc="-285">
                <a:solidFill>
                  <a:srgbClr val="000000"/>
                </a:solidFill>
              </a:rPr>
              <a:t> </a:t>
            </a:r>
            <a:r>
              <a:rPr dirty="0" spc="125">
                <a:solidFill>
                  <a:srgbClr val="000000"/>
                </a:solidFill>
              </a:rPr>
              <a:t>dementia</a:t>
            </a:r>
          </a:p>
        </p:txBody>
      </p:sp>
      <p:sp>
        <p:nvSpPr>
          <p:cNvPr id="8" name="object 8" descr=""/>
          <p:cNvSpPr txBox="1"/>
          <p:nvPr/>
        </p:nvSpPr>
        <p:spPr>
          <a:xfrm>
            <a:off x="731519" y="2991611"/>
            <a:ext cx="1984375" cy="249936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>
              <a:lnSpc>
                <a:spcPct val="100000"/>
              </a:lnSpc>
            </a:pPr>
            <a:endParaRPr sz="16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6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6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6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6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6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690"/>
              </a:spcBef>
            </a:pPr>
            <a:endParaRPr sz="1600">
              <a:latin typeface="Times New Roman"/>
              <a:cs typeface="Times New Roman"/>
            </a:endParaRPr>
          </a:p>
          <a:p>
            <a:pPr marL="628650" marR="626110" indent="164465">
              <a:lnSpc>
                <a:spcPct val="100000"/>
              </a:lnSpc>
            </a:pPr>
            <a:r>
              <a:rPr dirty="0" sz="1600" spc="-20">
                <a:solidFill>
                  <a:srgbClr val="FFFFFF"/>
                </a:solidFill>
                <a:latin typeface="Calibri"/>
                <a:cs typeface="Calibri"/>
              </a:rPr>
              <a:t>Your </a:t>
            </a:r>
            <a:r>
              <a:rPr dirty="0" sz="1600" spc="-10">
                <a:solidFill>
                  <a:srgbClr val="FFFFFF"/>
                </a:solidFill>
                <a:latin typeface="Calibri"/>
                <a:cs typeface="Calibri"/>
              </a:rPr>
              <a:t>Spouse?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9" name="object 9" descr=""/>
          <p:cNvSpPr txBox="1"/>
          <p:nvPr/>
        </p:nvSpPr>
        <p:spPr>
          <a:xfrm>
            <a:off x="2918460" y="2991611"/>
            <a:ext cx="1983105" cy="249936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>
              <a:lnSpc>
                <a:spcPct val="100000"/>
              </a:lnSpc>
            </a:pPr>
            <a:endParaRPr sz="16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6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6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6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6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6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685"/>
              </a:spcBef>
            </a:pPr>
            <a:endParaRPr sz="1600">
              <a:latin typeface="Times New Roman"/>
              <a:cs typeface="Times New Roman"/>
            </a:endParaRPr>
          </a:p>
          <a:p>
            <a:pPr marL="664210" marR="646430" indent="135255">
              <a:lnSpc>
                <a:spcPct val="100000"/>
              </a:lnSpc>
            </a:pPr>
            <a:r>
              <a:rPr dirty="0" sz="1600" spc="-20">
                <a:solidFill>
                  <a:srgbClr val="FFFFFF"/>
                </a:solidFill>
                <a:latin typeface="Calibri"/>
                <a:cs typeface="Calibri"/>
              </a:rPr>
              <a:t>Your </a:t>
            </a:r>
            <a:r>
              <a:rPr dirty="0" sz="1600" spc="-10">
                <a:solidFill>
                  <a:srgbClr val="FFFFFF"/>
                </a:solidFill>
                <a:latin typeface="Calibri"/>
                <a:cs typeface="Calibri"/>
              </a:rPr>
              <a:t>Parent?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10" name="object 10" descr=""/>
          <p:cNvSpPr txBox="1"/>
          <p:nvPr/>
        </p:nvSpPr>
        <p:spPr>
          <a:xfrm>
            <a:off x="5103876" y="2991611"/>
            <a:ext cx="1984375" cy="249936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>
              <a:lnSpc>
                <a:spcPct val="100000"/>
              </a:lnSpc>
            </a:pPr>
            <a:endParaRPr sz="16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6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6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6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6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6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685"/>
              </a:spcBef>
            </a:pPr>
            <a:endParaRPr sz="1600">
              <a:latin typeface="Times New Roman"/>
              <a:cs typeface="Times New Roman"/>
            </a:endParaRPr>
          </a:p>
          <a:p>
            <a:pPr marL="650240" marR="646430" indent="144780">
              <a:lnSpc>
                <a:spcPct val="100000"/>
              </a:lnSpc>
            </a:pPr>
            <a:r>
              <a:rPr dirty="0" sz="1600" spc="-20">
                <a:solidFill>
                  <a:srgbClr val="FFFFFF"/>
                </a:solidFill>
                <a:latin typeface="Calibri"/>
                <a:cs typeface="Calibri"/>
              </a:rPr>
              <a:t>Your </a:t>
            </a:r>
            <a:r>
              <a:rPr dirty="0" sz="1600" spc="-10">
                <a:solidFill>
                  <a:srgbClr val="FFFFFF"/>
                </a:solidFill>
                <a:latin typeface="Calibri"/>
                <a:cs typeface="Calibri"/>
              </a:rPr>
              <a:t>Sibling?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11" name="object 11" descr=""/>
          <p:cNvSpPr txBox="1"/>
          <p:nvPr/>
        </p:nvSpPr>
        <p:spPr>
          <a:xfrm>
            <a:off x="7290816" y="2991611"/>
            <a:ext cx="1983105" cy="249936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>
              <a:lnSpc>
                <a:spcPct val="100000"/>
              </a:lnSpc>
            </a:pPr>
            <a:endParaRPr sz="16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6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6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6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6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6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844"/>
              </a:spcBef>
            </a:pPr>
            <a:endParaRPr sz="1600">
              <a:latin typeface="Times New Roman"/>
              <a:cs typeface="Times New Roman"/>
            </a:endParaRPr>
          </a:p>
          <a:p>
            <a:pPr marL="303530">
              <a:lnSpc>
                <a:spcPct val="100000"/>
              </a:lnSpc>
            </a:pPr>
            <a:r>
              <a:rPr dirty="0" sz="1600">
                <a:solidFill>
                  <a:srgbClr val="FFFFFF"/>
                </a:solidFill>
                <a:latin typeface="Calibri"/>
                <a:cs typeface="Calibri"/>
              </a:rPr>
              <a:t>Your</a:t>
            </a:r>
            <a:r>
              <a:rPr dirty="0" sz="1600" spc="-1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600" spc="-10">
                <a:solidFill>
                  <a:srgbClr val="FFFFFF"/>
                </a:solidFill>
                <a:latin typeface="Calibri"/>
                <a:cs typeface="Calibri"/>
              </a:rPr>
              <a:t>Colleague?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12" name="object 12" descr=""/>
          <p:cNvSpPr txBox="1"/>
          <p:nvPr/>
        </p:nvSpPr>
        <p:spPr>
          <a:xfrm>
            <a:off x="9712470" y="4722558"/>
            <a:ext cx="1512570" cy="26924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600">
                <a:solidFill>
                  <a:srgbClr val="FFFFFF"/>
                </a:solidFill>
                <a:latin typeface="Calibri"/>
                <a:cs typeface="Calibri"/>
              </a:rPr>
              <a:t>Your</a:t>
            </a:r>
            <a:r>
              <a:rPr dirty="0" sz="1600" spc="2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600">
                <a:solidFill>
                  <a:srgbClr val="FFFFFF"/>
                </a:solidFill>
                <a:latin typeface="Calibri"/>
                <a:cs typeface="Calibri"/>
              </a:rPr>
              <a:t>Best</a:t>
            </a:r>
            <a:r>
              <a:rPr dirty="0" sz="1600" spc="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600" spc="-10">
                <a:solidFill>
                  <a:srgbClr val="FFFFFF"/>
                </a:solidFill>
                <a:latin typeface="Calibri"/>
                <a:cs typeface="Calibri"/>
              </a:rPr>
              <a:t>Friend?</a:t>
            </a:r>
            <a:endParaRPr sz="1600">
              <a:latin typeface="Calibri"/>
              <a:cs typeface="Calibri"/>
            </a:endParaRPr>
          </a:p>
        </p:txBody>
      </p:sp>
      <p:pic>
        <p:nvPicPr>
          <p:cNvPr id="13" name="object 13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412235" y="3461003"/>
            <a:ext cx="995171" cy="1008887"/>
          </a:xfrm>
          <a:prstGeom prst="rect">
            <a:avLst/>
          </a:prstGeom>
        </p:spPr>
      </p:pic>
      <p:pic>
        <p:nvPicPr>
          <p:cNvPr id="14" name="object 14" descr="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7860792" y="3456432"/>
            <a:ext cx="839722" cy="996695"/>
          </a:xfrm>
          <a:prstGeom prst="rect">
            <a:avLst/>
          </a:prstGeom>
        </p:spPr>
      </p:pic>
      <p:pic>
        <p:nvPicPr>
          <p:cNvPr id="15" name="object 15" descr="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5609971" y="3478847"/>
            <a:ext cx="972680" cy="972680"/>
          </a:xfrm>
          <a:prstGeom prst="rect">
            <a:avLst/>
          </a:prstGeom>
        </p:spPr>
      </p:pic>
      <p:pic>
        <p:nvPicPr>
          <p:cNvPr id="16" name="object 16" descr="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9982200" y="3456432"/>
            <a:ext cx="996695" cy="996695"/>
          </a:xfrm>
          <a:prstGeom prst="rect">
            <a:avLst/>
          </a:prstGeom>
        </p:spPr>
      </p:pic>
      <p:pic>
        <p:nvPicPr>
          <p:cNvPr id="17" name="object 17" descr="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1065275" y="3589020"/>
            <a:ext cx="1315211" cy="765047"/>
          </a:xfrm>
          <a:prstGeom prst="rect">
            <a:avLst/>
          </a:prstGeom>
        </p:spPr>
      </p:pic>
      <p:pic>
        <p:nvPicPr>
          <p:cNvPr id="18" name="object 18" descr="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11358371" y="6024371"/>
            <a:ext cx="682751" cy="682751"/>
          </a:xfrm>
          <a:prstGeom prst="rect">
            <a:avLst/>
          </a:prstGeom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486103" rIns="0" bIns="0" rtlCol="0" vert="horz">
            <a:spAutoFit/>
          </a:bodyPr>
          <a:lstStyle/>
          <a:p>
            <a:pPr marL="3053080">
              <a:lnSpc>
                <a:spcPct val="100000"/>
              </a:lnSpc>
              <a:spcBef>
                <a:spcPts val="100"/>
              </a:spcBef>
            </a:pPr>
            <a:r>
              <a:rPr dirty="0" spc="-140">
                <a:solidFill>
                  <a:srgbClr val="338841"/>
                </a:solidFill>
              </a:rPr>
              <a:t>5</a:t>
            </a:r>
            <a:r>
              <a:rPr dirty="0" spc="-290">
                <a:solidFill>
                  <a:srgbClr val="338841"/>
                </a:solidFill>
              </a:rPr>
              <a:t> </a:t>
            </a:r>
            <a:r>
              <a:rPr dirty="0" spc="160">
                <a:solidFill>
                  <a:srgbClr val="338841"/>
                </a:solidFill>
              </a:rPr>
              <a:t>Hopeful</a:t>
            </a:r>
            <a:r>
              <a:rPr dirty="0" spc="-275">
                <a:solidFill>
                  <a:srgbClr val="338841"/>
                </a:solidFill>
              </a:rPr>
              <a:t> </a:t>
            </a:r>
            <a:r>
              <a:rPr dirty="0" spc="95">
                <a:solidFill>
                  <a:srgbClr val="338841"/>
                </a:solidFill>
              </a:rPr>
              <a:t>Factors</a:t>
            </a:r>
          </a:p>
        </p:txBody>
      </p:sp>
      <p:pic>
        <p:nvPicPr>
          <p:cNvPr id="3" name="object 3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1358371" y="6024371"/>
            <a:ext cx="682751" cy="682751"/>
          </a:xfrm>
          <a:prstGeom prst="rect">
            <a:avLst/>
          </a:prstGeom>
        </p:spPr>
      </p:pic>
      <p:sp>
        <p:nvSpPr>
          <p:cNvPr id="4" name="object 4" descr=""/>
          <p:cNvSpPr txBox="1"/>
          <p:nvPr/>
        </p:nvSpPr>
        <p:spPr>
          <a:xfrm>
            <a:off x="1043497" y="2436515"/>
            <a:ext cx="1464945" cy="210693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ctr">
              <a:lnSpc>
                <a:spcPct val="100000"/>
              </a:lnSpc>
              <a:spcBef>
                <a:spcPts val="100"/>
              </a:spcBef>
            </a:pPr>
            <a:r>
              <a:rPr dirty="0" sz="4500" spc="245" b="1">
                <a:solidFill>
                  <a:srgbClr val="40AE4A"/>
                </a:solidFill>
                <a:latin typeface="Trebuchet MS"/>
                <a:cs typeface="Trebuchet MS"/>
              </a:rPr>
              <a:t>40%</a:t>
            </a:r>
            <a:endParaRPr sz="4500">
              <a:latin typeface="Trebuchet MS"/>
              <a:cs typeface="Trebuchet MS"/>
            </a:endParaRPr>
          </a:p>
          <a:p>
            <a:pPr algn="ctr" marL="12700" marR="5080" indent="-635">
              <a:lnSpc>
                <a:spcPct val="114999"/>
              </a:lnSpc>
              <a:spcBef>
                <a:spcPts val="3120"/>
              </a:spcBef>
            </a:pPr>
            <a:r>
              <a:rPr dirty="0" sz="1900">
                <a:latin typeface="Calibri"/>
                <a:cs typeface="Calibri"/>
              </a:rPr>
              <a:t>40%</a:t>
            </a:r>
            <a:r>
              <a:rPr dirty="0" sz="1900" spc="90">
                <a:latin typeface="Calibri"/>
                <a:cs typeface="Calibri"/>
              </a:rPr>
              <a:t> </a:t>
            </a:r>
            <a:r>
              <a:rPr dirty="0" sz="1900" spc="-25">
                <a:latin typeface="Calibri"/>
                <a:cs typeface="Calibri"/>
              </a:rPr>
              <a:t>of </a:t>
            </a:r>
            <a:r>
              <a:rPr dirty="0" sz="1900">
                <a:latin typeface="Calibri"/>
                <a:cs typeface="Calibri"/>
              </a:rPr>
              <a:t>dementias</a:t>
            </a:r>
            <a:r>
              <a:rPr dirty="0" sz="1900" spc="155">
                <a:latin typeface="Calibri"/>
                <a:cs typeface="Calibri"/>
              </a:rPr>
              <a:t> </a:t>
            </a:r>
            <a:r>
              <a:rPr dirty="0" sz="1900" spc="-25">
                <a:latin typeface="Calibri"/>
                <a:cs typeface="Calibri"/>
              </a:rPr>
              <a:t>are </a:t>
            </a:r>
            <a:r>
              <a:rPr dirty="0" sz="1900" spc="-10">
                <a:latin typeface="Calibri"/>
                <a:cs typeface="Calibri"/>
              </a:rPr>
              <a:t>preventable</a:t>
            </a:r>
            <a:endParaRPr sz="1900">
              <a:latin typeface="Calibri"/>
              <a:cs typeface="Calibri"/>
            </a:endParaRPr>
          </a:p>
        </p:txBody>
      </p:sp>
      <p:sp>
        <p:nvSpPr>
          <p:cNvPr id="5" name="object 5" descr=""/>
          <p:cNvSpPr txBox="1"/>
          <p:nvPr/>
        </p:nvSpPr>
        <p:spPr>
          <a:xfrm>
            <a:off x="3183416" y="3520223"/>
            <a:ext cx="1384300" cy="135636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algn="ctr" marL="12700" marR="5080" indent="2540">
              <a:lnSpc>
                <a:spcPct val="114900"/>
              </a:lnSpc>
              <a:spcBef>
                <a:spcPts val="95"/>
              </a:spcBef>
            </a:pPr>
            <a:r>
              <a:rPr dirty="0" sz="1900">
                <a:latin typeface="Calibri"/>
                <a:cs typeface="Calibri"/>
              </a:rPr>
              <a:t>There</a:t>
            </a:r>
            <a:r>
              <a:rPr dirty="0" sz="1900" spc="20">
                <a:latin typeface="Calibri"/>
                <a:cs typeface="Calibri"/>
              </a:rPr>
              <a:t> </a:t>
            </a:r>
            <a:r>
              <a:rPr dirty="0" sz="1900" spc="-25">
                <a:latin typeface="Calibri"/>
                <a:cs typeface="Calibri"/>
              </a:rPr>
              <a:t>is </a:t>
            </a:r>
            <a:r>
              <a:rPr dirty="0" sz="1900">
                <a:latin typeface="Calibri"/>
                <a:cs typeface="Calibri"/>
              </a:rPr>
              <a:t>support</a:t>
            </a:r>
            <a:r>
              <a:rPr dirty="0" sz="1900" spc="120">
                <a:latin typeface="Calibri"/>
                <a:cs typeface="Calibri"/>
              </a:rPr>
              <a:t> </a:t>
            </a:r>
            <a:r>
              <a:rPr dirty="0" sz="1900" spc="-25">
                <a:latin typeface="Calibri"/>
                <a:cs typeface="Calibri"/>
              </a:rPr>
              <a:t>for </a:t>
            </a:r>
            <a:r>
              <a:rPr dirty="0" sz="1900">
                <a:latin typeface="Calibri"/>
                <a:cs typeface="Calibri"/>
              </a:rPr>
              <a:t>people</a:t>
            </a:r>
            <a:r>
              <a:rPr dirty="0" sz="1900" spc="65">
                <a:latin typeface="Calibri"/>
                <a:cs typeface="Calibri"/>
              </a:rPr>
              <a:t> </a:t>
            </a:r>
            <a:r>
              <a:rPr dirty="0" sz="1900" spc="-10">
                <a:latin typeface="Calibri"/>
                <a:cs typeface="Calibri"/>
              </a:rPr>
              <a:t>facing dementia</a:t>
            </a:r>
            <a:endParaRPr sz="1900">
              <a:latin typeface="Calibri"/>
              <a:cs typeface="Calibri"/>
            </a:endParaRPr>
          </a:p>
        </p:txBody>
      </p:sp>
      <p:sp>
        <p:nvSpPr>
          <p:cNvPr id="6" name="object 6" descr=""/>
          <p:cNvSpPr txBox="1"/>
          <p:nvPr/>
        </p:nvSpPr>
        <p:spPr>
          <a:xfrm>
            <a:off x="5273490" y="3520223"/>
            <a:ext cx="1539875" cy="2022475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algn="ctr" marL="12700" marR="5080">
              <a:lnSpc>
                <a:spcPct val="114999"/>
              </a:lnSpc>
              <a:spcBef>
                <a:spcPts val="95"/>
              </a:spcBef>
            </a:pPr>
            <a:r>
              <a:rPr dirty="0" sz="1900">
                <a:latin typeface="Calibri"/>
                <a:cs typeface="Calibri"/>
              </a:rPr>
              <a:t>There</a:t>
            </a:r>
            <a:r>
              <a:rPr dirty="0" sz="1900" spc="20">
                <a:latin typeface="Calibri"/>
                <a:cs typeface="Calibri"/>
              </a:rPr>
              <a:t> </a:t>
            </a:r>
            <a:r>
              <a:rPr dirty="0" sz="1900" spc="-25">
                <a:latin typeface="Calibri"/>
                <a:cs typeface="Calibri"/>
              </a:rPr>
              <a:t>are </a:t>
            </a:r>
            <a:r>
              <a:rPr dirty="0" sz="1900">
                <a:latin typeface="Calibri"/>
                <a:cs typeface="Calibri"/>
              </a:rPr>
              <a:t>currently</a:t>
            </a:r>
            <a:r>
              <a:rPr dirty="0" sz="1900" spc="100">
                <a:latin typeface="Calibri"/>
                <a:cs typeface="Calibri"/>
              </a:rPr>
              <a:t> </a:t>
            </a:r>
            <a:r>
              <a:rPr dirty="0" sz="1900" spc="-20">
                <a:latin typeface="Calibri"/>
                <a:cs typeface="Calibri"/>
              </a:rPr>
              <a:t>some </a:t>
            </a:r>
            <a:r>
              <a:rPr dirty="0" sz="1900" spc="-10">
                <a:latin typeface="Calibri"/>
                <a:cs typeface="Calibri"/>
              </a:rPr>
              <a:t>medications </a:t>
            </a:r>
            <a:r>
              <a:rPr dirty="0" sz="1900">
                <a:latin typeface="Calibri"/>
                <a:cs typeface="Calibri"/>
              </a:rPr>
              <a:t>which</a:t>
            </a:r>
            <a:r>
              <a:rPr dirty="0" sz="1900" spc="75">
                <a:latin typeface="Calibri"/>
                <a:cs typeface="Calibri"/>
              </a:rPr>
              <a:t> </a:t>
            </a:r>
            <a:r>
              <a:rPr dirty="0" sz="1900" spc="-25">
                <a:latin typeface="Calibri"/>
                <a:cs typeface="Calibri"/>
              </a:rPr>
              <a:t>may </a:t>
            </a:r>
            <a:r>
              <a:rPr dirty="0" sz="1900">
                <a:latin typeface="Calibri"/>
                <a:cs typeface="Calibri"/>
              </a:rPr>
              <a:t>benefit</a:t>
            </a:r>
            <a:r>
              <a:rPr dirty="0" sz="1900" spc="-50">
                <a:latin typeface="Calibri"/>
                <a:cs typeface="Calibri"/>
              </a:rPr>
              <a:t> </a:t>
            </a:r>
            <a:r>
              <a:rPr dirty="0" sz="1900" spc="-20">
                <a:latin typeface="Calibri"/>
                <a:cs typeface="Calibri"/>
              </a:rPr>
              <a:t>some </a:t>
            </a:r>
            <a:r>
              <a:rPr dirty="0" sz="1900" spc="-10">
                <a:latin typeface="Calibri"/>
                <a:cs typeface="Calibri"/>
              </a:rPr>
              <a:t>people</a:t>
            </a:r>
            <a:endParaRPr sz="1900">
              <a:latin typeface="Calibri"/>
              <a:cs typeface="Calibri"/>
            </a:endParaRPr>
          </a:p>
        </p:txBody>
      </p:sp>
      <p:sp>
        <p:nvSpPr>
          <p:cNvPr id="7" name="object 7" descr=""/>
          <p:cNvSpPr txBox="1"/>
          <p:nvPr/>
        </p:nvSpPr>
        <p:spPr>
          <a:xfrm>
            <a:off x="7450250" y="3520464"/>
            <a:ext cx="1623695" cy="2022475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algn="ctr" marL="12065" marR="5080" indent="635">
              <a:lnSpc>
                <a:spcPct val="114999"/>
              </a:lnSpc>
              <a:spcBef>
                <a:spcPts val="95"/>
              </a:spcBef>
            </a:pPr>
            <a:r>
              <a:rPr dirty="0" sz="1900">
                <a:latin typeface="Calibri"/>
                <a:cs typeface="Calibri"/>
              </a:rPr>
              <a:t>There</a:t>
            </a:r>
            <a:r>
              <a:rPr dirty="0" sz="1900" spc="20">
                <a:latin typeface="Calibri"/>
                <a:cs typeface="Calibri"/>
              </a:rPr>
              <a:t> </a:t>
            </a:r>
            <a:r>
              <a:rPr dirty="0" sz="1900" spc="-25">
                <a:latin typeface="Calibri"/>
                <a:cs typeface="Calibri"/>
              </a:rPr>
              <a:t>is </a:t>
            </a:r>
            <a:r>
              <a:rPr dirty="0" sz="1900">
                <a:latin typeface="Calibri"/>
                <a:cs typeface="Calibri"/>
              </a:rPr>
              <a:t>research</a:t>
            </a:r>
            <a:r>
              <a:rPr dirty="0" sz="1900" spc="35">
                <a:latin typeface="Calibri"/>
                <a:cs typeface="Calibri"/>
              </a:rPr>
              <a:t> </a:t>
            </a:r>
            <a:r>
              <a:rPr dirty="0" sz="1900">
                <a:latin typeface="Calibri"/>
                <a:cs typeface="Calibri"/>
              </a:rPr>
              <a:t>to</a:t>
            </a:r>
            <a:r>
              <a:rPr dirty="0" sz="1900" spc="10">
                <a:latin typeface="Calibri"/>
                <a:cs typeface="Calibri"/>
              </a:rPr>
              <a:t> </a:t>
            </a:r>
            <a:r>
              <a:rPr dirty="0" sz="1900" spc="-20">
                <a:latin typeface="Calibri"/>
                <a:cs typeface="Calibri"/>
              </a:rPr>
              <a:t>find </a:t>
            </a:r>
            <a:r>
              <a:rPr dirty="0" sz="1900">
                <a:latin typeface="Calibri"/>
                <a:cs typeface="Calibri"/>
              </a:rPr>
              <a:t>therapies</a:t>
            </a:r>
            <a:r>
              <a:rPr dirty="0" sz="1900" spc="85">
                <a:latin typeface="Calibri"/>
                <a:cs typeface="Calibri"/>
              </a:rPr>
              <a:t> </a:t>
            </a:r>
            <a:r>
              <a:rPr dirty="0" sz="1900" spc="-25">
                <a:latin typeface="Calibri"/>
                <a:cs typeface="Calibri"/>
              </a:rPr>
              <a:t>to </a:t>
            </a:r>
            <a:r>
              <a:rPr dirty="0" sz="1900">
                <a:latin typeface="Calibri"/>
                <a:cs typeface="Calibri"/>
              </a:rPr>
              <a:t>treat</a:t>
            </a:r>
            <a:r>
              <a:rPr dirty="0" sz="1900" spc="-60">
                <a:latin typeface="Calibri"/>
                <a:cs typeface="Calibri"/>
              </a:rPr>
              <a:t> </a:t>
            </a:r>
            <a:r>
              <a:rPr dirty="0" sz="1900">
                <a:latin typeface="Calibri"/>
                <a:cs typeface="Calibri"/>
              </a:rPr>
              <a:t>the</a:t>
            </a:r>
            <a:r>
              <a:rPr dirty="0" sz="1900" spc="-55">
                <a:latin typeface="Calibri"/>
                <a:cs typeface="Calibri"/>
              </a:rPr>
              <a:t> </a:t>
            </a:r>
            <a:r>
              <a:rPr dirty="0" sz="1900" spc="-20">
                <a:latin typeface="Calibri"/>
                <a:cs typeface="Calibri"/>
              </a:rPr>
              <a:t>known </a:t>
            </a:r>
            <a:r>
              <a:rPr dirty="0" sz="1900">
                <a:latin typeface="Calibri"/>
                <a:cs typeface="Calibri"/>
              </a:rPr>
              <a:t>causes</a:t>
            </a:r>
            <a:r>
              <a:rPr dirty="0" sz="1900" spc="160">
                <a:latin typeface="Calibri"/>
                <a:cs typeface="Calibri"/>
              </a:rPr>
              <a:t> </a:t>
            </a:r>
            <a:r>
              <a:rPr dirty="0" sz="1900" spc="-25">
                <a:latin typeface="Calibri"/>
                <a:cs typeface="Calibri"/>
              </a:rPr>
              <a:t>of </a:t>
            </a:r>
            <a:r>
              <a:rPr dirty="0" sz="1900" spc="-10">
                <a:latin typeface="Calibri"/>
                <a:cs typeface="Calibri"/>
              </a:rPr>
              <a:t>dementias</a:t>
            </a:r>
            <a:endParaRPr sz="1900">
              <a:latin typeface="Calibri"/>
              <a:cs typeface="Calibri"/>
            </a:endParaRPr>
          </a:p>
        </p:txBody>
      </p:sp>
      <p:sp>
        <p:nvSpPr>
          <p:cNvPr id="8" name="object 8" descr=""/>
          <p:cNvSpPr txBox="1"/>
          <p:nvPr/>
        </p:nvSpPr>
        <p:spPr>
          <a:xfrm>
            <a:off x="9628213" y="3519500"/>
            <a:ext cx="1574165" cy="235585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algn="ctr" marL="12700" marR="5080" indent="1270">
              <a:lnSpc>
                <a:spcPct val="114999"/>
              </a:lnSpc>
              <a:spcBef>
                <a:spcPts val="95"/>
              </a:spcBef>
            </a:pPr>
            <a:r>
              <a:rPr dirty="0" sz="1900">
                <a:latin typeface="Calibri"/>
                <a:cs typeface="Calibri"/>
              </a:rPr>
              <a:t>There</a:t>
            </a:r>
            <a:r>
              <a:rPr dirty="0" sz="1900" spc="20">
                <a:latin typeface="Calibri"/>
                <a:cs typeface="Calibri"/>
              </a:rPr>
              <a:t> </a:t>
            </a:r>
            <a:r>
              <a:rPr dirty="0" sz="1900" spc="-35">
                <a:latin typeface="Calibri"/>
                <a:cs typeface="Calibri"/>
              </a:rPr>
              <a:t>is </a:t>
            </a:r>
            <a:r>
              <a:rPr dirty="0" sz="1900">
                <a:latin typeface="Calibri"/>
                <a:cs typeface="Calibri"/>
              </a:rPr>
              <a:t>research</a:t>
            </a:r>
            <a:r>
              <a:rPr dirty="0" sz="1900" spc="75">
                <a:latin typeface="Calibri"/>
                <a:cs typeface="Calibri"/>
              </a:rPr>
              <a:t> </a:t>
            </a:r>
            <a:r>
              <a:rPr dirty="0" sz="1900" spc="-25">
                <a:latin typeface="Calibri"/>
                <a:cs typeface="Calibri"/>
              </a:rPr>
              <a:t>to </a:t>
            </a:r>
            <a:r>
              <a:rPr dirty="0" sz="1900" spc="-10">
                <a:latin typeface="Calibri"/>
                <a:cs typeface="Calibri"/>
              </a:rPr>
              <a:t>better </a:t>
            </a:r>
            <a:r>
              <a:rPr dirty="0" sz="1900">
                <a:latin typeface="Calibri"/>
                <a:cs typeface="Calibri"/>
              </a:rPr>
              <a:t>understand</a:t>
            </a:r>
            <a:r>
              <a:rPr dirty="0" sz="1900" spc="175">
                <a:latin typeface="Calibri"/>
                <a:cs typeface="Calibri"/>
              </a:rPr>
              <a:t> </a:t>
            </a:r>
            <a:r>
              <a:rPr dirty="0" sz="1900" spc="-25">
                <a:latin typeface="Calibri"/>
                <a:cs typeface="Calibri"/>
              </a:rPr>
              <a:t>the </a:t>
            </a:r>
            <a:r>
              <a:rPr dirty="0" sz="1900">
                <a:latin typeface="Calibri"/>
                <a:cs typeface="Calibri"/>
              </a:rPr>
              <a:t>causes</a:t>
            </a:r>
            <a:r>
              <a:rPr dirty="0" sz="1900" spc="60">
                <a:latin typeface="Calibri"/>
                <a:cs typeface="Calibri"/>
              </a:rPr>
              <a:t> </a:t>
            </a:r>
            <a:r>
              <a:rPr dirty="0" sz="1900">
                <a:latin typeface="Calibri"/>
                <a:cs typeface="Calibri"/>
              </a:rPr>
              <a:t>of</a:t>
            </a:r>
            <a:r>
              <a:rPr dirty="0" sz="1900" spc="35">
                <a:latin typeface="Calibri"/>
                <a:cs typeface="Calibri"/>
              </a:rPr>
              <a:t> </a:t>
            </a:r>
            <a:r>
              <a:rPr dirty="0" sz="1900" spc="-25">
                <a:latin typeface="Calibri"/>
                <a:cs typeface="Calibri"/>
              </a:rPr>
              <a:t>the </a:t>
            </a:r>
            <a:r>
              <a:rPr dirty="0" sz="1900">
                <a:latin typeface="Calibri"/>
                <a:cs typeface="Calibri"/>
              </a:rPr>
              <a:t>many</a:t>
            </a:r>
            <a:r>
              <a:rPr dirty="0" sz="1900" spc="60">
                <a:latin typeface="Calibri"/>
                <a:cs typeface="Calibri"/>
              </a:rPr>
              <a:t> </a:t>
            </a:r>
            <a:r>
              <a:rPr dirty="0" sz="1900">
                <a:latin typeface="Calibri"/>
                <a:cs typeface="Calibri"/>
              </a:rPr>
              <a:t>forms</a:t>
            </a:r>
            <a:r>
              <a:rPr dirty="0" sz="1900" spc="50">
                <a:latin typeface="Calibri"/>
                <a:cs typeface="Calibri"/>
              </a:rPr>
              <a:t> </a:t>
            </a:r>
            <a:r>
              <a:rPr dirty="0" sz="1900" spc="-25">
                <a:latin typeface="Calibri"/>
                <a:cs typeface="Calibri"/>
              </a:rPr>
              <a:t>of </a:t>
            </a:r>
            <a:r>
              <a:rPr dirty="0" sz="1900" spc="-10">
                <a:latin typeface="Calibri"/>
                <a:cs typeface="Calibri"/>
              </a:rPr>
              <a:t>dementia</a:t>
            </a:r>
            <a:endParaRPr sz="1900">
              <a:latin typeface="Calibri"/>
              <a:cs typeface="Calibri"/>
            </a:endParaRPr>
          </a:p>
        </p:txBody>
      </p:sp>
      <p:pic>
        <p:nvPicPr>
          <p:cNvPr id="9" name="object 9" descr="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3560064" y="2234196"/>
            <a:ext cx="633971" cy="949438"/>
          </a:xfrm>
          <a:prstGeom prst="rect">
            <a:avLst/>
          </a:prstGeom>
        </p:spPr>
      </p:pic>
      <p:pic>
        <p:nvPicPr>
          <p:cNvPr id="10" name="object 10" descr="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5676900" y="2299715"/>
            <a:ext cx="731519" cy="883919"/>
          </a:xfrm>
          <a:prstGeom prst="rect">
            <a:avLst/>
          </a:prstGeom>
        </p:spPr>
      </p:pic>
      <p:pic>
        <p:nvPicPr>
          <p:cNvPr id="11" name="object 11" descr="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10049256" y="2391155"/>
            <a:ext cx="733043" cy="789431"/>
          </a:xfrm>
          <a:prstGeom prst="rect">
            <a:avLst/>
          </a:prstGeom>
        </p:spPr>
      </p:pic>
      <p:pic>
        <p:nvPicPr>
          <p:cNvPr id="12" name="object 12" descr="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7766303" y="2391155"/>
            <a:ext cx="992123" cy="789431"/>
          </a:xfrm>
          <a:prstGeom prst="rect">
            <a:avLst/>
          </a:prstGeom>
        </p:spPr>
      </p:pic>
      <p:sp>
        <p:nvSpPr>
          <p:cNvPr id="13" name="object 13" descr=""/>
          <p:cNvSpPr/>
          <p:nvPr/>
        </p:nvSpPr>
        <p:spPr>
          <a:xfrm>
            <a:off x="2852927" y="2097023"/>
            <a:ext cx="0" cy="3728085"/>
          </a:xfrm>
          <a:custGeom>
            <a:avLst/>
            <a:gdLst/>
            <a:ahLst/>
            <a:cxnLst/>
            <a:rect l="l" t="t" r="r" b="b"/>
            <a:pathLst>
              <a:path w="0" h="3728085">
                <a:moveTo>
                  <a:pt x="0" y="0"/>
                </a:moveTo>
                <a:lnTo>
                  <a:pt x="0" y="3727805"/>
                </a:lnTo>
              </a:path>
            </a:pathLst>
          </a:custGeom>
          <a:ln w="9525">
            <a:solidFill>
              <a:srgbClr val="EEECED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4" name="object 14" descr=""/>
          <p:cNvSpPr/>
          <p:nvPr/>
        </p:nvSpPr>
        <p:spPr>
          <a:xfrm>
            <a:off x="4901184" y="2097023"/>
            <a:ext cx="0" cy="3728085"/>
          </a:xfrm>
          <a:custGeom>
            <a:avLst/>
            <a:gdLst/>
            <a:ahLst/>
            <a:cxnLst/>
            <a:rect l="l" t="t" r="r" b="b"/>
            <a:pathLst>
              <a:path w="0" h="3728085">
                <a:moveTo>
                  <a:pt x="0" y="0"/>
                </a:moveTo>
                <a:lnTo>
                  <a:pt x="0" y="3727805"/>
                </a:lnTo>
              </a:path>
            </a:pathLst>
          </a:custGeom>
          <a:ln w="9525">
            <a:solidFill>
              <a:srgbClr val="EEECED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5" name="object 15" descr=""/>
          <p:cNvSpPr/>
          <p:nvPr/>
        </p:nvSpPr>
        <p:spPr>
          <a:xfrm>
            <a:off x="7185659" y="2097023"/>
            <a:ext cx="0" cy="3728085"/>
          </a:xfrm>
          <a:custGeom>
            <a:avLst/>
            <a:gdLst/>
            <a:ahLst/>
            <a:cxnLst/>
            <a:rect l="l" t="t" r="r" b="b"/>
            <a:pathLst>
              <a:path w="0" h="3728085">
                <a:moveTo>
                  <a:pt x="0" y="0"/>
                </a:moveTo>
                <a:lnTo>
                  <a:pt x="0" y="3727805"/>
                </a:lnTo>
              </a:path>
            </a:pathLst>
          </a:custGeom>
          <a:ln w="9525">
            <a:solidFill>
              <a:srgbClr val="EEECED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6" name="object 16" descr=""/>
          <p:cNvSpPr/>
          <p:nvPr/>
        </p:nvSpPr>
        <p:spPr>
          <a:xfrm>
            <a:off x="9339071" y="2097023"/>
            <a:ext cx="0" cy="3728085"/>
          </a:xfrm>
          <a:custGeom>
            <a:avLst/>
            <a:gdLst/>
            <a:ahLst/>
            <a:cxnLst/>
            <a:rect l="l" t="t" r="r" b="b"/>
            <a:pathLst>
              <a:path w="0" h="3728085">
                <a:moveTo>
                  <a:pt x="0" y="0"/>
                </a:moveTo>
                <a:lnTo>
                  <a:pt x="0" y="3727805"/>
                </a:lnTo>
              </a:path>
            </a:pathLst>
          </a:custGeom>
          <a:ln w="9525">
            <a:solidFill>
              <a:srgbClr val="EEECED"/>
            </a:solidFill>
          </a:ln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 descr=""/>
          <p:cNvGrpSpPr/>
          <p:nvPr/>
        </p:nvGrpSpPr>
        <p:grpSpPr>
          <a:xfrm>
            <a:off x="0" y="0"/>
            <a:ext cx="12192000" cy="1690370"/>
            <a:chOff x="0" y="0"/>
            <a:chExt cx="12192000" cy="1690370"/>
          </a:xfrm>
        </p:grpSpPr>
        <p:sp>
          <p:nvSpPr>
            <p:cNvPr id="3" name="object 3" descr=""/>
            <p:cNvSpPr/>
            <p:nvPr/>
          </p:nvSpPr>
          <p:spPr>
            <a:xfrm>
              <a:off x="0" y="0"/>
              <a:ext cx="12192000" cy="1690370"/>
            </a:xfrm>
            <a:custGeom>
              <a:avLst/>
              <a:gdLst/>
              <a:ahLst/>
              <a:cxnLst/>
              <a:rect l="l" t="t" r="r" b="b"/>
              <a:pathLst>
                <a:path w="12192000" h="1690370">
                  <a:moveTo>
                    <a:pt x="12192000" y="0"/>
                  </a:moveTo>
                  <a:lnTo>
                    <a:pt x="0" y="0"/>
                  </a:lnTo>
                  <a:lnTo>
                    <a:pt x="0" y="845057"/>
                  </a:lnTo>
                  <a:lnTo>
                    <a:pt x="1337" y="893011"/>
                  </a:lnTo>
                  <a:lnTo>
                    <a:pt x="5303" y="940263"/>
                  </a:lnTo>
                  <a:lnTo>
                    <a:pt x="11825" y="986741"/>
                  </a:lnTo>
                  <a:lnTo>
                    <a:pt x="20833" y="1032375"/>
                  </a:lnTo>
                  <a:lnTo>
                    <a:pt x="32254" y="1077094"/>
                  </a:lnTo>
                  <a:lnTo>
                    <a:pt x="46018" y="1120825"/>
                  </a:lnTo>
                  <a:lnTo>
                    <a:pt x="62053" y="1163498"/>
                  </a:lnTo>
                  <a:lnTo>
                    <a:pt x="80288" y="1205041"/>
                  </a:lnTo>
                  <a:lnTo>
                    <a:pt x="100652" y="1245382"/>
                  </a:lnTo>
                  <a:lnTo>
                    <a:pt x="123073" y="1284452"/>
                  </a:lnTo>
                  <a:lnTo>
                    <a:pt x="147479" y="1322177"/>
                  </a:lnTo>
                  <a:lnTo>
                    <a:pt x="173800" y="1358487"/>
                  </a:lnTo>
                  <a:lnTo>
                    <a:pt x="201965" y="1393311"/>
                  </a:lnTo>
                  <a:lnTo>
                    <a:pt x="231901" y="1426577"/>
                  </a:lnTo>
                  <a:lnTo>
                    <a:pt x="263538" y="1458214"/>
                  </a:lnTo>
                  <a:lnTo>
                    <a:pt x="296804" y="1488150"/>
                  </a:lnTo>
                  <a:lnTo>
                    <a:pt x="331628" y="1516315"/>
                  </a:lnTo>
                  <a:lnTo>
                    <a:pt x="367938" y="1542636"/>
                  </a:lnTo>
                  <a:lnTo>
                    <a:pt x="405663" y="1567042"/>
                  </a:lnTo>
                  <a:lnTo>
                    <a:pt x="444733" y="1589463"/>
                  </a:lnTo>
                  <a:lnTo>
                    <a:pt x="485074" y="1609827"/>
                  </a:lnTo>
                  <a:lnTo>
                    <a:pt x="526617" y="1628062"/>
                  </a:lnTo>
                  <a:lnTo>
                    <a:pt x="569290" y="1644097"/>
                  </a:lnTo>
                  <a:lnTo>
                    <a:pt x="613021" y="1657861"/>
                  </a:lnTo>
                  <a:lnTo>
                    <a:pt x="657740" y="1669282"/>
                  </a:lnTo>
                  <a:lnTo>
                    <a:pt x="703374" y="1678290"/>
                  </a:lnTo>
                  <a:lnTo>
                    <a:pt x="749852" y="1684812"/>
                  </a:lnTo>
                  <a:lnTo>
                    <a:pt x="797104" y="1688778"/>
                  </a:lnTo>
                  <a:lnTo>
                    <a:pt x="845057" y="1690115"/>
                  </a:lnTo>
                  <a:lnTo>
                    <a:pt x="12192000" y="1690115"/>
                  </a:lnTo>
                  <a:lnTo>
                    <a:pt x="12192000" y="0"/>
                  </a:lnTo>
                  <a:close/>
                </a:path>
              </a:pathLst>
            </a:custGeom>
            <a:solidFill>
              <a:srgbClr val="328738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4" name="object 4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9029700" y="492252"/>
              <a:ext cx="2743199" cy="647699"/>
            </a:xfrm>
            <a:prstGeom prst="rect">
              <a:avLst/>
            </a:prstGeom>
          </p:spPr>
        </p:pic>
      </p:grpSp>
      <p:sp>
        <p:nvSpPr>
          <p:cNvPr id="5" name="object 5" descr=""/>
          <p:cNvSpPr/>
          <p:nvPr/>
        </p:nvSpPr>
        <p:spPr>
          <a:xfrm>
            <a:off x="4604753" y="1841174"/>
            <a:ext cx="1084580" cy="1270000"/>
          </a:xfrm>
          <a:custGeom>
            <a:avLst/>
            <a:gdLst/>
            <a:ahLst/>
            <a:cxnLst/>
            <a:rect l="l" t="t" r="r" b="b"/>
            <a:pathLst>
              <a:path w="1084579" h="1270000">
                <a:moveTo>
                  <a:pt x="692088" y="1269999"/>
                </a:moveTo>
                <a:lnTo>
                  <a:pt x="188171" y="1269999"/>
                </a:lnTo>
                <a:lnTo>
                  <a:pt x="188171" y="876299"/>
                </a:lnTo>
                <a:lnTo>
                  <a:pt x="150218" y="838199"/>
                </a:lnTo>
                <a:lnTo>
                  <a:pt x="116190" y="800099"/>
                </a:lnTo>
                <a:lnTo>
                  <a:pt x="86230" y="761999"/>
                </a:lnTo>
                <a:lnTo>
                  <a:pt x="60483" y="723899"/>
                </a:lnTo>
                <a:lnTo>
                  <a:pt x="39094" y="673099"/>
                </a:lnTo>
                <a:lnTo>
                  <a:pt x="22207" y="634999"/>
                </a:lnTo>
                <a:lnTo>
                  <a:pt x="9966" y="584199"/>
                </a:lnTo>
                <a:lnTo>
                  <a:pt x="2515" y="533399"/>
                </a:lnTo>
                <a:lnTo>
                  <a:pt x="0" y="482599"/>
                </a:lnTo>
                <a:lnTo>
                  <a:pt x="607" y="444499"/>
                </a:lnTo>
                <a:lnTo>
                  <a:pt x="5808" y="393699"/>
                </a:lnTo>
                <a:lnTo>
                  <a:pt x="15451" y="342899"/>
                </a:lnTo>
                <a:lnTo>
                  <a:pt x="29387" y="304799"/>
                </a:lnTo>
                <a:lnTo>
                  <a:pt x="47462" y="266699"/>
                </a:lnTo>
                <a:lnTo>
                  <a:pt x="69528" y="215899"/>
                </a:lnTo>
                <a:lnTo>
                  <a:pt x="95432" y="177799"/>
                </a:lnTo>
                <a:lnTo>
                  <a:pt x="125024" y="152399"/>
                </a:lnTo>
                <a:lnTo>
                  <a:pt x="158153" y="114299"/>
                </a:lnTo>
                <a:lnTo>
                  <a:pt x="194667" y="88899"/>
                </a:lnTo>
                <a:lnTo>
                  <a:pt x="234417" y="63499"/>
                </a:lnTo>
                <a:lnTo>
                  <a:pt x="276550" y="38099"/>
                </a:lnTo>
                <a:lnTo>
                  <a:pt x="410226" y="0"/>
                </a:lnTo>
                <a:lnTo>
                  <a:pt x="548172" y="0"/>
                </a:lnTo>
                <a:lnTo>
                  <a:pt x="681848" y="38099"/>
                </a:lnTo>
                <a:lnTo>
                  <a:pt x="723982" y="63499"/>
                </a:lnTo>
                <a:lnTo>
                  <a:pt x="763731" y="88899"/>
                </a:lnTo>
                <a:lnTo>
                  <a:pt x="800246" y="114299"/>
                </a:lnTo>
                <a:lnTo>
                  <a:pt x="811288" y="126999"/>
                </a:lnTo>
                <a:lnTo>
                  <a:pt x="408510" y="126999"/>
                </a:lnTo>
                <a:lnTo>
                  <a:pt x="388103" y="139699"/>
                </a:lnTo>
                <a:lnTo>
                  <a:pt x="369789" y="139699"/>
                </a:lnTo>
                <a:lnTo>
                  <a:pt x="361903" y="152399"/>
                </a:lnTo>
                <a:lnTo>
                  <a:pt x="328502" y="152399"/>
                </a:lnTo>
                <a:lnTo>
                  <a:pt x="295039" y="165099"/>
                </a:lnTo>
                <a:lnTo>
                  <a:pt x="265313" y="177799"/>
                </a:lnTo>
                <a:lnTo>
                  <a:pt x="241269" y="203199"/>
                </a:lnTo>
                <a:lnTo>
                  <a:pt x="224849" y="228599"/>
                </a:lnTo>
                <a:lnTo>
                  <a:pt x="189616" y="241299"/>
                </a:lnTo>
                <a:lnTo>
                  <a:pt x="161859" y="266699"/>
                </a:lnTo>
                <a:lnTo>
                  <a:pt x="143670" y="304799"/>
                </a:lnTo>
                <a:lnTo>
                  <a:pt x="137141" y="330199"/>
                </a:lnTo>
                <a:lnTo>
                  <a:pt x="137440" y="342899"/>
                </a:lnTo>
                <a:lnTo>
                  <a:pt x="138337" y="355599"/>
                </a:lnTo>
                <a:lnTo>
                  <a:pt x="139832" y="355599"/>
                </a:lnTo>
                <a:lnTo>
                  <a:pt x="141925" y="368299"/>
                </a:lnTo>
                <a:lnTo>
                  <a:pt x="124583" y="393699"/>
                </a:lnTo>
                <a:lnTo>
                  <a:pt x="118005" y="431799"/>
                </a:lnTo>
                <a:lnTo>
                  <a:pt x="122191" y="469899"/>
                </a:lnTo>
                <a:lnTo>
                  <a:pt x="137141" y="495299"/>
                </a:lnTo>
                <a:lnTo>
                  <a:pt x="137141" y="507999"/>
                </a:lnTo>
                <a:lnTo>
                  <a:pt x="138736" y="507999"/>
                </a:lnTo>
                <a:lnTo>
                  <a:pt x="157125" y="558799"/>
                </a:lnTo>
                <a:lnTo>
                  <a:pt x="185380" y="584199"/>
                </a:lnTo>
                <a:lnTo>
                  <a:pt x="215430" y="609599"/>
                </a:lnTo>
                <a:lnTo>
                  <a:pt x="239201" y="609599"/>
                </a:lnTo>
                <a:lnTo>
                  <a:pt x="251858" y="622299"/>
                </a:lnTo>
                <a:lnTo>
                  <a:pt x="273486" y="634999"/>
                </a:lnTo>
                <a:lnTo>
                  <a:pt x="293918" y="673099"/>
                </a:lnTo>
                <a:lnTo>
                  <a:pt x="302988" y="749299"/>
                </a:lnTo>
                <a:lnTo>
                  <a:pt x="1080325" y="749299"/>
                </a:lnTo>
                <a:lnTo>
                  <a:pt x="1078398" y="761999"/>
                </a:lnTo>
                <a:lnTo>
                  <a:pt x="1057667" y="787399"/>
                </a:lnTo>
                <a:lnTo>
                  <a:pt x="1028564" y="800099"/>
                </a:lnTo>
                <a:lnTo>
                  <a:pt x="958399" y="800099"/>
                </a:lnTo>
                <a:lnTo>
                  <a:pt x="958399" y="888999"/>
                </a:lnTo>
                <a:lnTo>
                  <a:pt x="954860" y="927099"/>
                </a:lnTo>
                <a:lnTo>
                  <a:pt x="944445" y="965199"/>
                </a:lnTo>
                <a:lnTo>
                  <a:pt x="927452" y="990599"/>
                </a:lnTo>
                <a:lnTo>
                  <a:pt x="904180" y="1028699"/>
                </a:lnTo>
                <a:lnTo>
                  <a:pt x="875625" y="1054099"/>
                </a:lnTo>
                <a:lnTo>
                  <a:pt x="843183" y="1066799"/>
                </a:lnTo>
                <a:lnTo>
                  <a:pt x="807752" y="1079499"/>
                </a:lnTo>
                <a:lnTo>
                  <a:pt x="692088" y="1079499"/>
                </a:lnTo>
                <a:lnTo>
                  <a:pt x="692088" y="1269999"/>
                </a:lnTo>
                <a:close/>
              </a:path>
              <a:path w="1084579" h="1270000">
                <a:moveTo>
                  <a:pt x="511890" y="152399"/>
                </a:moveTo>
                <a:lnTo>
                  <a:pt x="494025" y="139699"/>
                </a:lnTo>
                <a:lnTo>
                  <a:pt x="474216" y="126999"/>
                </a:lnTo>
                <a:lnTo>
                  <a:pt x="558534" y="126999"/>
                </a:lnTo>
                <a:lnTo>
                  <a:pt x="534464" y="139699"/>
                </a:lnTo>
                <a:lnTo>
                  <a:pt x="511890" y="152399"/>
                </a:lnTo>
                <a:close/>
              </a:path>
              <a:path w="1084579" h="1270000">
                <a:moveTo>
                  <a:pt x="1080325" y="749299"/>
                </a:moveTo>
                <a:lnTo>
                  <a:pt x="476807" y="749299"/>
                </a:lnTo>
                <a:lnTo>
                  <a:pt x="476807" y="622299"/>
                </a:lnTo>
                <a:lnTo>
                  <a:pt x="485478" y="584199"/>
                </a:lnTo>
                <a:lnTo>
                  <a:pt x="509099" y="546099"/>
                </a:lnTo>
                <a:lnTo>
                  <a:pt x="544082" y="520699"/>
                </a:lnTo>
                <a:lnTo>
                  <a:pt x="728766" y="520699"/>
                </a:lnTo>
                <a:lnTo>
                  <a:pt x="769878" y="507999"/>
                </a:lnTo>
                <a:lnTo>
                  <a:pt x="805310" y="495299"/>
                </a:lnTo>
                <a:lnTo>
                  <a:pt x="832370" y="457199"/>
                </a:lnTo>
                <a:lnTo>
                  <a:pt x="848366" y="419099"/>
                </a:lnTo>
                <a:lnTo>
                  <a:pt x="846398" y="393699"/>
                </a:lnTo>
                <a:lnTo>
                  <a:pt x="836207" y="355599"/>
                </a:lnTo>
                <a:lnTo>
                  <a:pt x="818541" y="330199"/>
                </a:lnTo>
                <a:lnTo>
                  <a:pt x="794147" y="317499"/>
                </a:lnTo>
                <a:lnTo>
                  <a:pt x="784803" y="266699"/>
                </a:lnTo>
                <a:lnTo>
                  <a:pt x="761257" y="241299"/>
                </a:lnTo>
                <a:lnTo>
                  <a:pt x="726648" y="215899"/>
                </a:lnTo>
                <a:lnTo>
                  <a:pt x="684115" y="203199"/>
                </a:lnTo>
                <a:lnTo>
                  <a:pt x="677736" y="203199"/>
                </a:lnTo>
                <a:lnTo>
                  <a:pt x="666773" y="177799"/>
                </a:lnTo>
                <a:lnTo>
                  <a:pt x="651025" y="165099"/>
                </a:lnTo>
                <a:lnTo>
                  <a:pt x="631092" y="152399"/>
                </a:lnTo>
                <a:lnTo>
                  <a:pt x="607570" y="139699"/>
                </a:lnTo>
                <a:lnTo>
                  <a:pt x="583202" y="126999"/>
                </a:lnTo>
                <a:lnTo>
                  <a:pt x="811288" y="126999"/>
                </a:lnTo>
                <a:lnTo>
                  <a:pt x="833374" y="152399"/>
                </a:lnTo>
                <a:lnTo>
                  <a:pt x="862966" y="177799"/>
                </a:lnTo>
                <a:lnTo>
                  <a:pt x="888870" y="215899"/>
                </a:lnTo>
                <a:lnTo>
                  <a:pt x="910936" y="266699"/>
                </a:lnTo>
                <a:lnTo>
                  <a:pt x="929012" y="304799"/>
                </a:lnTo>
                <a:lnTo>
                  <a:pt x="942947" y="342899"/>
                </a:lnTo>
                <a:lnTo>
                  <a:pt x="952590" y="393699"/>
                </a:lnTo>
                <a:lnTo>
                  <a:pt x="957791" y="444499"/>
                </a:lnTo>
                <a:lnTo>
                  <a:pt x="958399" y="482599"/>
                </a:lnTo>
                <a:lnTo>
                  <a:pt x="958399" y="495299"/>
                </a:lnTo>
                <a:lnTo>
                  <a:pt x="1068431" y="685799"/>
                </a:lnTo>
                <a:lnTo>
                  <a:pt x="1084179" y="723899"/>
                </a:lnTo>
                <a:lnTo>
                  <a:pt x="1080325" y="749299"/>
                </a:lnTo>
                <a:close/>
              </a:path>
              <a:path w="1084579" h="1270000">
                <a:moveTo>
                  <a:pt x="354017" y="165099"/>
                </a:moveTo>
                <a:lnTo>
                  <a:pt x="347788" y="165099"/>
                </a:lnTo>
                <a:lnTo>
                  <a:pt x="341260" y="152399"/>
                </a:lnTo>
                <a:lnTo>
                  <a:pt x="361903" y="152399"/>
                </a:lnTo>
                <a:lnTo>
                  <a:pt x="354017" y="165099"/>
                </a:lnTo>
                <a:close/>
              </a:path>
              <a:path w="1084579" h="1270000">
                <a:moveTo>
                  <a:pt x="459266" y="190499"/>
                </a:moveTo>
                <a:lnTo>
                  <a:pt x="433751" y="190499"/>
                </a:lnTo>
                <a:lnTo>
                  <a:pt x="440130" y="177799"/>
                </a:lnTo>
                <a:lnTo>
                  <a:pt x="446508" y="177799"/>
                </a:lnTo>
                <a:lnTo>
                  <a:pt x="459266" y="190499"/>
                </a:lnTo>
                <a:close/>
              </a:path>
              <a:path w="1084579" h="1270000">
                <a:moveTo>
                  <a:pt x="435346" y="279399"/>
                </a:moveTo>
                <a:lnTo>
                  <a:pt x="313552" y="279399"/>
                </a:lnTo>
                <a:lnTo>
                  <a:pt x="306974" y="266699"/>
                </a:lnTo>
                <a:lnTo>
                  <a:pt x="368369" y="266699"/>
                </a:lnTo>
                <a:lnTo>
                  <a:pt x="393037" y="253999"/>
                </a:lnTo>
                <a:lnTo>
                  <a:pt x="411425" y="241299"/>
                </a:lnTo>
                <a:lnTo>
                  <a:pt x="422638" y="228599"/>
                </a:lnTo>
                <a:lnTo>
                  <a:pt x="425777" y="203199"/>
                </a:lnTo>
                <a:lnTo>
                  <a:pt x="427372" y="190499"/>
                </a:lnTo>
                <a:lnTo>
                  <a:pt x="462455" y="190499"/>
                </a:lnTo>
                <a:lnTo>
                  <a:pt x="462480" y="228599"/>
                </a:lnTo>
                <a:lnTo>
                  <a:pt x="457870" y="241299"/>
                </a:lnTo>
                <a:lnTo>
                  <a:pt x="448776" y="253999"/>
                </a:lnTo>
                <a:lnTo>
                  <a:pt x="435346" y="279399"/>
                </a:lnTo>
                <a:close/>
              </a:path>
              <a:path w="1084579" h="1270000">
                <a:moveTo>
                  <a:pt x="352422" y="266699"/>
                </a:moveTo>
                <a:lnTo>
                  <a:pt x="290230" y="266699"/>
                </a:lnTo>
                <a:lnTo>
                  <a:pt x="282257" y="253999"/>
                </a:lnTo>
                <a:lnTo>
                  <a:pt x="275878" y="253999"/>
                </a:lnTo>
                <a:lnTo>
                  <a:pt x="274283" y="241299"/>
                </a:lnTo>
                <a:lnTo>
                  <a:pt x="275878" y="228599"/>
                </a:lnTo>
                <a:lnTo>
                  <a:pt x="315421" y="228599"/>
                </a:lnTo>
                <a:lnTo>
                  <a:pt x="330695" y="241299"/>
                </a:lnTo>
                <a:lnTo>
                  <a:pt x="343278" y="253999"/>
                </a:lnTo>
                <a:lnTo>
                  <a:pt x="352422" y="266699"/>
                </a:lnTo>
                <a:close/>
              </a:path>
              <a:path w="1084579" h="1270000">
                <a:moveTo>
                  <a:pt x="441799" y="457199"/>
                </a:moveTo>
                <a:lnTo>
                  <a:pt x="406492" y="457199"/>
                </a:lnTo>
                <a:lnTo>
                  <a:pt x="405844" y="444499"/>
                </a:lnTo>
                <a:lnTo>
                  <a:pt x="407588" y="444499"/>
                </a:lnTo>
                <a:lnTo>
                  <a:pt x="411425" y="431799"/>
                </a:lnTo>
                <a:lnTo>
                  <a:pt x="424258" y="419099"/>
                </a:lnTo>
                <a:lnTo>
                  <a:pt x="433950" y="406399"/>
                </a:lnTo>
                <a:lnTo>
                  <a:pt x="440354" y="393699"/>
                </a:lnTo>
                <a:lnTo>
                  <a:pt x="443319" y="368299"/>
                </a:lnTo>
                <a:lnTo>
                  <a:pt x="442746" y="355599"/>
                </a:lnTo>
                <a:lnTo>
                  <a:pt x="438734" y="342899"/>
                </a:lnTo>
                <a:lnTo>
                  <a:pt x="431434" y="317499"/>
                </a:lnTo>
                <a:lnTo>
                  <a:pt x="420993" y="304799"/>
                </a:lnTo>
                <a:lnTo>
                  <a:pt x="390695" y="304799"/>
                </a:lnTo>
                <a:lnTo>
                  <a:pt x="382721" y="292099"/>
                </a:lnTo>
                <a:lnTo>
                  <a:pt x="318934" y="292099"/>
                </a:lnTo>
                <a:lnTo>
                  <a:pt x="318934" y="279399"/>
                </a:lnTo>
                <a:lnTo>
                  <a:pt x="546973" y="279399"/>
                </a:lnTo>
                <a:lnTo>
                  <a:pt x="584697" y="266699"/>
                </a:lnTo>
                <a:lnTo>
                  <a:pt x="610760" y="228599"/>
                </a:lnTo>
                <a:lnTo>
                  <a:pt x="639713" y="228599"/>
                </a:lnTo>
                <a:lnTo>
                  <a:pt x="642653" y="241299"/>
                </a:lnTo>
                <a:lnTo>
                  <a:pt x="643201" y="241299"/>
                </a:lnTo>
                <a:lnTo>
                  <a:pt x="614148" y="279399"/>
                </a:lnTo>
                <a:lnTo>
                  <a:pt x="578866" y="304799"/>
                </a:lnTo>
                <a:lnTo>
                  <a:pt x="596981" y="317499"/>
                </a:lnTo>
                <a:lnTo>
                  <a:pt x="468834" y="317499"/>
                </a:lnTo>
                <a:lnTo>
                  <a:pt x="473917" y="330199"/>
                </a:lnTo>
                <a:lnTo>
                  <a:pt x="477206" y="342899"/>
                </a:lnTo>
                <a:lnTo>
                  <a:pt x="478701" y="355599"/>
                </a:lnTo>
                <a:lnTo>
                  <a:pt x="478402" y="380999"/>
                </a:lnTo>
                <a:lnTo>
                  <a:pt x="476807" y="380999"/>
                </a:lnTo>
                <a:lnTo>
                  <a:pt x="475212" y="393699"/>
                </a:lnTo>
                <a:lnTo>
                  <a:pt x="546973" y="393699"/>
                </a:lnTo>
                <a:lnTo>
                  <a:pt x="540594" y="406399"/>
                </a:lnTo>
                <a:lnTo>
                  <a:pt x="522106" y="419099"/>
                </a:lnTo>
                <a:lnTo>
                  <a:pt x="482737" y="419099"/>
                </a:lnTo>
                <a:lnTo>
                  <a:pt x="462455" y="431799"/>
                </a:lnTo>
                <a:lnTo>
                  <a:pt x="455503" y="431799"/>
                </a:lnTo>
                <a:lnTo>
                  <a:pt x="449100" y="444499"/>
                </a:lnTo>
                <a:lnTo>
                  <a:pt x="441799" y="457199"/>
                </a:lnTo>
                <a:close/>
              </a:path>
              <a:path w="1084579" h="1270000">
                <a:moveTo>
                  <a:pt x="278071" y="380999"/>
                </a:moveTo>
                <a:lnTo>
                  <a:pt x="248769" y="380999"/>
                </a:lnTo>
                <a:lnTo>
                  <a:pt x="248769" y="368299"/>
                </a:lnTo>
                <a:lnTo>
                  <a:pt x="250363" y="355599"/>
                </a:lnTo>
                <a:lnTo>
                  <a:pt x="253553" y="355599"/>
                </a:lnTo>
                <a:lnTo>
                  <a:pt x="264217" y="330199"/>
                </a:lnTo>
                <a:lnTo>
                  <a:pt x="279067" y="317499"/>
                </a:lnTo>
                <a:lnTo>
                  <a:pt x="297506" y="292099"/>
                </a:lnTo>
                <a:lnTo>
                  <a:pt x="381127" y="292099"/>
                </a:lnTo>
                <a:lnTo>
                  <a:pt x="376343" y="304799"/>
                </a:lnTo>
                <a:lnTo>
                  <a:pt x="357206" y="304799"/>
                </a:lnTo>
                <a:lnTo>
                  <a:pt x="334507" y="317499"/>
                </a:lnTo>
                <a:lnTo>
                  <a:pt x="313154" y="330199"/>
                </a:lnTo>
                <a:lnTo>
                  <a:pt x="295089" y="342899"/>
                </a:lnTo>
                <a:lnTo>
                  <a:pt x="282257" y="368299"/>
                </a:lnTo>
                <a:lnTo>
                  <a:pt x="279940" y="368299"/>
                </a:lnTo>
                <a:lnTo>
                  <a:pt x="278071" y="380999"/>
                </a:lnTo>
                <a:close/>
              </a:path>
              <a:path w="1084579" h="1270000">
                <a:moveTo>
                  <a:pt x="226443" y="317499"/>
                </a:moveTo>
                <a:lnTo>
                  <a:pt x="194550" y="317499"/>
                </a:lnTo>
                <a:lnTo>
                  <a:pt x="204118" y="304799"/>
                </a:lnTo>
                <a:lnTo>
                  <a:pt x="221659" y="304799"/>
                </a:lnTo>
                <a:lnTo>
                  <a:pt x="226443" y="317499"/>
                </a:lnTo>
                <a:close/>
              </a:path>
              <a:path w="1084579" h="1270000">
                <a:moveTo>
                  <a:pt x="277473" y="406399"/>
                </a:moveTo>
                <a:lnTo>
                  <a:pt x="229035" y="406399"/>
                </a:lnTo>
                <a:lnTo>
                  <a:pt x="219890" y="393699"/>
                </a:lnTo>
                <a:lnTo>
                  <a:pt x="200928" y="355599"/>
                </a:lnTo>
                <a:lnTo>
                  <a:pt x="194550" y="330199"/>
                </a:lnTo>
                <a:lnTo>
                  <a:pt x="191360" y="317499"/>
                </a:lnTo>
                <a:lnTo>
                  <a:pt x="228038" y="317499"/>
                </a:lnTo>
                <a:lnTo>
                  <a:pt x="229807" y="330199"/>
                </a:lnTo>
                <a:lnTo>
                  <a:pt x="232623" y="342899"/>
                </a:lnTo>
                <a:lnTo>
                  <a:pt x="236335" y="355599"/>
                </a:lnTo>
                <a:lnTo>
                  <a:pt x="240795" y="368299"/>
                </a:lnTo>
                <a:lnTo>
                  <a:pt x="242390" y="368299"/>
                </a:lnTo>
                <a:lnTo>
                  <a:pt x="248769" y="380999"/>
                </a:lnTo>
                <a:lnTo>
                  <a:pt x="278071" y="380999"/>
                </a:lnTo>
                <a:lnTo>
                  <a:pt x="277099" y="393699"/>
                </a:lnTo>
                <a:lnTo>
                  <a:pt x="277473" y="406399"/>
                </a:lnTo>
                <a:close/>
              </a:path>
              <a:path w="1084579" h="1270000">
                <a:moveTo>
                  <a:pt x="736739" y="469899"/>
                </a:moveTo>
                <a:lnTo>
                  <a:pt x="700061" y="469899"/>
                </a:lnTo>
                <a:lnTo>
                  <a:pt x="700061" y="457199"/>
                </a:lnTo>
                <a:lnTo>
                  <a:pt x="693434" y="431799"/>
                </a:lnTo>
                <a:lnTo>
                  <a:pt x="675743" y="406399"/>
                </a:lnTo>
                <a:lnTo>
                  <a:pt x="650278" y="380999"/>
                </a:lnTo>
                <a:lnTo>
                  <a:pt x="620328" y="368299"/>
                </a:lnTo>
                <a:lnTo>
                  <a:pt x="597330" y="355599"/>
                </a:lnTo>
                <a:lnTo>
                  <a:pt x="576275" y="342899"/>
                </a:lnTo>
                <a:lnTo>
                  <a:pt x="557313" y="330199"/>
                </a:lnTo>
                <a:lnTo>
                  <a:pt x="540594" y="317499"/>
                </a:lnTo>
                <a:lnTo>
                  <a:pt x="596981" y="317499"/>
                </a:lnTo>
                <a:lnTo>
                  <a:pt x="617338" y="330199"/>
                </a:lnTo>
                <a:lnTo>
                  <a:pt x="751888" y="330199"/>
                </a:lnTo>
                <a:lnTo>
                  <a:pt x="751240" y="342899"/>
                </a:lnTo>
                <a:lnTo>
                  <a:pt x="747902" y="342899"/>
                </a:lnTo>
                <a:lnTo>
                  <a:pt x="736266" y="355599"/>
                </a:lnTo>
                <a:lnTo>
                  <a:pt x="722985" y="368299"/>
                </a:lnTo>
                <a:lnTo>
                  <a:pt x="692088" y="368299"/>
                </a:lnTo>
                <a:lnTo>
                  <a:pt x="710252" y="393699"/>
                </a:lnTo>
                <a:lnTo>
                  <a:pt x="723782" y="406399"/>
                </a:lnTo>
                <a:lnTo>
                  <a:pt x="732229" y="431799"/>
                </a:lnTo>
                <a:lnTo>
                  <a:pt x="735144" y="457199"/>
                </a:lnTo>
                <a:lnTo>
                  <a:pt x="736739" y="469899"/>
                </a:lnTo>
                <a:close/>
              </a:path>
              <a:path w="1084579" h="1270000">
                <a:moveTo>
                  <a:pt x="750144" y="330199"/>
                </a:moveTo>
                <a:lnTo>
                  <a:pt x="712470" y="330199"/>
                </a:lnTo>
                <a:lnTo>
                  <a:pt x="720792" y="317499"/>
                </a:lnTo>
                <a:lnTo>
                  <a:pt x="746307" y="317499"/>
                </a:lnTo>
                <a:lnTo>
                  <a:pt x="750144" y="330199"/>
                </a:lnTo>
                <a:close/>
              </a:path>
              <a:path w="1084579" h="1270000">
                <a:moveTo>
                  <a:pt x="540071" y="380999"/>
                </a:moveTo>
                <a:lnTo>
                  <a:pt x="521458" y="380999"/>
                </a:lnTo>
                <a:lnTo>
                  <a:pt x="527662" y="368299"/>
                </a:lnTo>
                <a:lnTo>
                  <a:pt x="534016" y="368299"/>
                </a:lnTo>
                <a:lnTo>
                  <a:pt x="540071" y="380999"/>
                </a:lnTo>
                <a:close/>
              </a:path>
              <a:path w="1084579" h="1270000">
                <a:moveTo>
                  <a:pt x="550162" y="393699"/>
                </a:moveTo>
                <a:lnTo>
                  <a:pt x="487820" y="393699"/>
                </a:lnTo>
                <a:lnTo>
                  <a:pt x="499531" y="380999"/>
                </a:lnTo>
                <a:lnTo>
                  <a:pt x="548567" y="380999"/>
                </a:lnTo>
                <a:lnTo>
                  <a:pt x="550162" y="393699"/>
                </a:lnTo>
                <a:close/>
              </a:path>
              <a:path w="1084579" h="1270000">
                <a:moveTo>
                  <a:pt x="334881" y="507999"/>
                </a:moveTo>
                <a:lnTo>
                  <a:pt x="253752" y="507999"/>
                </a:lnTo>
                <a:lnTo>
                  <a:pt x="263744" y="495299"/>
                </a:lnTo>
                <a:lnTo>
                  <a:pt x="272689" y="482599"/>
                </a:lnTo>
                <a:lnTo>
                  <a:pt x="264965" y="469899"/>
                </a:lnTo>
                <a:lnTo>
                  <a:pt x="258735" y="444499"/>
                </a:lnTo>
                <a:lnTo>
                  <a:pt x="254300" y="431799"/>
                </a:lnTo>
                <a:lnTo>
                  <a:pt x="251958" y="419099"/>
                </a:lnTo>
                <a:lnTo>
                  <a:pt x="239674" y="406399"/>
                </a:lnTo>
                <a:lnTo>
                  <a:pt x="279067" y="406399"/>
                </a:lnTo>
                <a:lnTo>
                  <a:pt x="279067" y="419099"/>
                </a:lnTo>
                <a:lnTo>
                  <a:pt x="364981" y="419099"/>
                </a:lnTo>
                <a:lnTo>
                  <a:pt x="365180" y="431799"/>
                </a:lnTo>
                <a:lnTo>
                  <a:pt x="357206" y="444499"/>
                </a:lnTo>
                <a:lnTo>
                  <a:pt x="303237" y="444499"/>
                </a:lnTo>
                <a:lnTo>
                  <a:pt x="288636" y="457199"/>
                </a:lnTo>
                <a:lnTo>
                  <a:pt x="295014" y="469899"/>
                </a:lnTo>
                <a:lnTo>
                  <a:pt x="299798" y="469899"/>
                </a:lnTo>
                <a:lnTo>
                  <a:pt x="307522" y="482599"/>
                </a:lnTo>
                <a:lnTo>
                  <a:pt x="316144" y="495299"/>
                </a:lnTo>
                <a:lnTo>
                  <a:pt x="325363" y="495299"/>
                </a:lnTo>
                <a:lnTo>
                  <a:pt x="334881" y="507999"/>
                </a:lnTo>
                <a:close/>
              </a:path>
              <a:path w="1084579" h="1270000">
                <a:moveTo>
                  <a:pt x="362389" y="419099"/>
                </a:moveTo>
                <a:lnTo>
                  <a:pt x="279067" y="419099"/>
                </a:lnTo>
                <a:lnTo>
                  <a:pt x="297257" y="406399"/>
                </a:lnTo>
                <a:lnTo>
                  <a:pt x="358004" y="406399"/>
                </a:lnTo>
                <a:lnTo>
                  <a:pt x="362389" y="419099"/>
                </a:lnTo>
                <a:close/>
              </a:path>
              <a:path w="1084579" h="1270000">
                <a:moveTo>
                  <a:pt x="427547" y="469899"/>
                </a:moveTo>
                <a:lnTo>
                  <a:pt x="415138" y="469899"/>
                </a:lnTo>
                <a:lnTo>
                  <a:pt x="409831" y="457199"/>
                </a:lnTo>
                <a:lnTo>
                  <a:pt x="433751" y="457199"/>
                </a:lnTo>
                <a:lnTo>
                  <a:pt x="427547" y="469899"/>
                </a:lnTo>
                <a:close/>
              </a:path>
              <a:path w="1084579" h="1270000">
                <a:moveTo>
                  <a:pt x="720792" y="482599"/>
                </a:moveTo>
                <a:lnTo>
                  <a:pt x="708035" y="482599"/>
                </a:lnTo>
                <a:lnTo>
                  <a:pt x="703251" y="469899"/>
                </a:lnTo>
                <a:lnTo>
                  <a:pt x="733550" y="469899"/>
                </a:lnTo>
                <a:lnTo>
                  <a:pt x="720792" y="482599"/>
                </a:lnTo>
                <a:close/>
              </a:path>
              <a:path w="1084579" h="1270000">
                <a:moveTo>
                  <a:pt x="260430" y="546099"/>
                </a:moveTo>
                <a:lnTo>
                  <a:pt x="221659" y="546099"/>
                </a:lnTo>
                <a:lnTo>
                  <a:pt x="221659" y="533399"/>
                </a:lnTo>
                <a:lnTo>
                  <a:pt x="223254" y="533399"/>
                </a:lnTo>
                <a:lnTo>
                  <a:pt x="226443" y="520699"/>
                </a:lnTo>
                <a:lnTo>
                  <a:pt x="231227" y="520699"/>
                </a:lnTo>
                <a:lnTo>
                  <a:pt x="242863" y="507999"/>
                </a:lnTo>
                <a:lnTo>
                  <a:pt x="291825" y="507999"/>
                </a:lnTo>
                <a:lnTo>
                  <a:pt x="281958" y="520699"/>
                </a:lnTo>
                <a:lnTo>
                  <a:pt x="271493" y="533399"/>
                </a:lnTo>
                <a:lnTo>
                  <a:pt x="260430" y="546099"/>
                </a:lnTo>
                <a:close/>
              </a:path>
              <a:path w="1084579" h="1270000">
                <a:moveTo>
                  <a:pt x="405047" y="749299"/>
                </a:moveTo>
                <a:lnTo>
                  <a:pt x="376343" y="749299"/>
                </a:lnTo>
                <a:lnTo>
                  <a:pt x="376230" y="634999"/>
                </a:lnTo>
                <a:lnTo>
                  <a:pt x="376118" y="622299"/>
                </a:lnTo>
                <a:lnTo>
                  <a:pt x="370288" y="584199"/>
                </a:lnTo>
                <a:lnTo>
                  <a:pt x="342456" y="546099"/>
                </a:lnTo>
                <a:lnTo>
                  <a:pt x="331941" y="546099"/>
                </a:lnTo>
                <a:lnTo>
                  <a:pt x="320529" y="533399"/>
                </a:lnTo>
                <a:lnTo>
                  <a:pt x="313353" y="533399"/>
                </a:lnTo>
                <a:lnTo>
                  <a:pt x="306177" y="520699"/>
                </a:lnTo>
                <a:lnTo>
                  <a:pt x="299001" y="520699"/>
                </a:lnTo>
                <a:lnTo>
                  <a:pt x="291825" y="507999"/>
                </a:lnTo>
                <a:lnTo>
                  <a:pt x="347738" y="507999"/>
                </a:lnTo>
                <a:lnTo>
                  <a:pt x="382721" y="546099"/>
                </a:lnTo>
                <a:lnTo>
                  <a:pt x="402854" y="596899"/>
                </a:lnTo>
                <a:lnTo>
                  <a:pt x="404922" y="622299"/>
                </a:lnTo>
                <a:lnTo>
                  <a:pt x="405047" y="749299"/>
                </a:lnTo>
                <a:close/>
              </a:path>
              <a:path w="1084579" h="1270000">
                <a:moveTo>
                  <a:pt x="243985" y="558799"/>
                </a:moveTo>
                <a:lnTo>
                  <a:pt x="237606" y="558799"/>
                </a:lnTo>
                <a:lnTo>
                  <a:pt x="224849" y="546099"/>
                </a:lnTo>
                <a:lnTo>
                  <a:pt x="248769" y="546099"/>
                </a:lnTo>
                <a:lnTo>
                  <a:pt x="243985" y="558799"/>
                </a:lnTo>
                <a:close/>
              </a:path>
            </a:pathLst>
          </a:custGeom>
          <a:solidFill>
            <a:srgbClr val="008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" name="object 6" descr=""/>
          <p:cNvSpPr/>
          <p:nvPr/>
        </p:nvSpPr>
        <p:spPr>
          <a:xfrm>
            <a:off x="9981558" y="1717534"/>
            <a:ext cx="884555" cy="1441450"/>
          </a:xfrm>
          <a:custGeom>
            <a:avLst/>
            <a:gdLst/>
            <a:ahLst/>
            <a:cxnLst/>
            <a:rect l="l" t="t" r="r" b="b"/>
            <a:pathLst>
              <a:path w="884554" h="1441450">
                <a:moveTo>
                  <a:pt x="527130" y="147416"/>
                </a:moveTo>
                <a:lnTo>
                  <a:pt x="356877" y="147416"/>
                </a:lnTo>
                <a:lnTo>
                  <a:pt x="351377" y="136053"/>
                </a:lnTo>
                <a:lnTo>
                  <a:pt x="347259" y="124075"/>
                </a:lnTo>
                <a:lnTo>
                  <a:pt x="344676" y="111484"/>
                </a:lnTo>
                <a:lnTo>
                  <a:pt x="343780" y="98277"/>
                </a:lnTo>
                <a:lnTo>
                  <a:pt x="351531" y="60118"/>
                </a:lnTo>
                <a:lnTo>
                  <a:pt x="372633" y="28869"/>
                </a:lnTo>
                <a:lnTo>
                  <a:pt x="403865" y="7754"/>
                </a:lnTo>
                <a:lnTo>
                  <a:pt x="442004" y="0"/>
                </a:lnTo>
                <a:lnTo>
                  <a:pt x="480142" y="7754"/>
                </a:lnTo>
                <a:lnTo>
                  <a:pt x="511374" y="28869"/>
                </a:lnTo>
                <a:lnTo>
                  <a:pt x="532476" y="60118"/>
                </a:lnTo>
                <a:lnTo>
                  <a:pt x="533573" y="65518"/>
                </a:lnTo>
                <a:lnTo>
                  <a:pt x="442004" y="65518"/>
                </a:lnTo>
                <a:lnTo>
                  <a:pt x="429291" y="68103"/>
                </a:lnTo>
                <a:lnTo>
                  <a:pt x="418880" y="75141"/>
                </a:lnTo>
                <a:lnTo>
                  <a:pt x="411846" y="85558"/>
                </a:lnTo>
                <a:lnTo>
                  <a:pt x="409263" y="98277"/>
                </a:lnTo>
                <a:lnTo>
                  <a:pt x="411846" y="110997"/>
                </a:lnTo>
                <a:lnTo>
                  <a:pt x="418880" y="121414"/>
                </a:lnTo>
                <a:lnTo>
                  <a:pt x="429291" y="128452"/>
                </a:lnTo>
                <a:lnTo>
                  <a:pt x="442004" y="131037"/>
                </a:lnTo>
                <a:lnTo>
                  <a:pt x="534354" y="131037"/>
                </a:lnTo>
                <a:lnTo>
                  <a:pt x="532630" y="136053"/>
                </a:lnTo>
                <a:lnTo>
                  <a:pt x="527130" y="147416"/>
                </a:lnTo>
                <a:close/>
              </a:path>
              <a:path w="884554" h="1441450">
                <a:moveTo>
                  <a:pt x="534354" y="131037"/>
                </a:moveTo>
                <a:lnTo>
                  <a:pt x="442004" y="131037"/>
                </a:lnTo>
                <a:lnTo>
                  <a:pt x="454716" y="128452"/>
                </a:lnTo>
                <a:lnTo>
                  <a:pt x="465127" y="121414"/>
                </a:lnTo>
                <a:lnTo>
                  <a:pt x="472161" y="110997"/>
                </a:lnTo>
                <a:lnTo>
                  <a:pt x="474745" y="98277"/>
                </a:lnTo>
                <a:lnTo>
                  <a:pt x="472161" y="85558"/>
                </a:lnTo>
                <a:lnTo>
                  <a:pt x="465127" y="75141"/>
                </a:lnTo>
                <a:lnTo>
                  <a:pt x="454716" y="68103"/>
                </a:lnTo>
                <a:lnTo>
                  <a:pt x="442004" y="65518"/>
                </a:lnTo>
                <a:lnTo>
                  <a:pt x="533573" y="65518"/>
                </a:lnTo>
                <a:lnTo>
                  <a:pt x="540227" y="98277"/>
                </a:lnTo>
                <a:lnTo>
                  <a:pt x="539364" y="110997"/>
                </a:lnTo>
                <a:lnTo>
                  <a:pt x="539331" y="111484"/>
                </a:lnTo>
                <a:lnTo>
                  <a:pt x="536748" y="124075"/>
                </a:lnTo>
                <a:lnTo>
                  <a:pt x="534354" y="131037"/>
                </a:lnTo>
                <a:close/>
              </a:path>
              <a:path w="884554" h="1441450">
                <a:moveTo>
                  <a:pt x="671191" y="1228474"/>
                </a:moveTo>
                <a:lnTo>
                  <a:pt x="212816" y="1228474"/>
                </a:lnTo>
                <a:lnTo>
                  <a:pt x="163915" y="1222868"/>
                </a:lnTo>
                <a:lnTo>
                  <a:pt x="119080" y="1206890"/>
                </a:lnTo>
                <a:lnTo>
                  <a:pt x="79571" y="1181800"/>
                </a:lnTo>
                <a:lnTo>
                  <a:pt x="46648" y="1148859"/>
                </a:lnTo>
                <a:lnTo>
                  <a:pt x="21572" y="1109328"/>
                </a:lnTo>
                <a:lnTo>
                  <a:pt x="5603" y="1064468"/>
                </a:lnTo>
                <a:lnTo>
                  <a:pt x="0" y="1015539"/>
                </a:lnTo>
                <a:lnTo>
                  <a:pt x="0" y="360352"/>
                </a:lnTo>
                <a:lnTo>
                  <a:pt x="5603" y="311423"/>
                </a:lnTo>
                <a:lnTo>
                  <a:pt x="21572" y="266563"/>
                </a:lnTo>
                <a:lnTo>
                  <a:pt x="46648" y="227032"/>
                </a:lnTo>
                <a:lnTo>
                  <a:pt x="79571" y="194091"/>
                </a:lnTo>
                <a:lnTo>
                  <a:pt x="119080" y="169001"/>
                </a:lnTo>
                <a:lnTo>
                  <a:pt x="163915" y="153023"/>
                </a:lnTo>
                <a:lnTo>
                  <a:pt x="212816" y="147416"/>
                </a:lnTo>
                <a:lnTo>
                  <a:pt x="671191" y="147416"/>
                </a:lnTo>
                <a:lnTo>
                  <a:pt x="720092" y="153023"/>
                </a:lnTo>
                <a:lnTo>
                  <a:pt x="764928" y="169001"/>
                </a:lnTo>
                <a:lnTo>
                  <a:pt x="804436" y="194091"/>
                </a:lnTo>
                <a:lnTo>
                  <a:pt x="837359" y="227032"/>
                </a:lnTo>
                <a:lnTo>
                  <a:pt x="849197" y="245694"/>
                </a:lnTo>
                <a:lnTo>
                  <a:pt x="212816" y="245694"/>
                </a:lnTo>
                <a:lnTo>
                  <a:pt x="167976" y="254627"/>
                </a:lnTo>
                <a:lnTo>
                  <a:pt x="131578" y="279068"/>
                </a:lnTo>
                <a:lnTo>
                  <a:pt x="107150" y="315487"/>
                </a:lnTo>
                <a:lnTo>
                  <a:pt x="98223" y="360352"/>
                </a:lnTo>
                <a:lnTo>
                  <a:pt x="98223" y="761654"/>
                </a:lnTo>
                <a:lnTo>
                  <a:pt x="436318" y="761654"/>
                </a:lnTo>
                <a:lnTo>
                  <a:pt x="462467" y="774399"/>
                </a:lnTo>
                <a:lnTo>
                  <a:pt x="512397" y="796051"/>
                </a:lnTo>
                <a:lnTo>
                  <a:pt x="556862" y="811513"/>
                </a:lnTo>
                <a:lnTo>
                  <a:pt x="602920" y="824200"/>
                </a:lnTo>
                <a:lnTo>
                  <a:pt x="649705" y="832701"/>
                </a:lnTo>
                <a:lnTo>
                  <a:pt x="696353" y="835605"/>
                </a:lnTo>
                <a:lnTo>
                  <a:pt x="884008" y="835605"/>
                </a:lnTo>
                <a:lnTo>
                  <a:pt x="884008" y="1015539"/>
                </a:lnTo>
                <a:lnTo>
                  <a:pt x="878404" y="1064468"/>
                </a:lnTo>
                <a:lnTo>
                  <a:pt x="862435" y="1109328"/>
                </a:lnTo>
                <a:lnTo>
                  <a:pt x="837359" y="1148859"/>
                </a:lnTo>
                <a:lnTo>
                  <a:pt x="804436" y="1181800"/>
                </a:lnTo>
                <a:lnTo>
                  <a:pt x="764928" y="1206890"/>
                </a:lnTo>
                <a:lnTo>
                  <a:pt x="720092" y="1222868"/>
                </a:lnTo>
                <a:lnTo>
                  <a:pt x="671191" y="1228474"/>
                </a:lnTo>
                <a:close/>
              </a:path>
              <a:path w="884554" h="1441450">
                <a:moveTo>
                  <a:pt x="884008" y="835605"/>
                </a:moveTo>
                <a:lnTo>
                  <a:pt x="696353" y="835605"/>
                </a:lnTo>
                <a:lnTo>
                  <a:pt x="742001" y="831503"/>
                </a:lnTo>
                <a:lnTo>
                  <a:pt x="785784" y="818983"/>
                </a:lnTo>
                <a:lnTo>
                  <a:pt x="785784" y="753464"/>
                </a:lnTo>
                <a:lnTo>
                  <a:pt x="687561" y="753464"/>
                </a:lnTo>
                <a:lnTo>
                  <a:pt x="687561" y="687945"/>
                </a:lnTo>
                <a:lnTo>
                  <a:pt x="785784" y="687945"/>
                </a:lnTo>
                <a:lnTo>
                  <a:pt x="785784" y="589667"/>
                </a:lnTo>
                <a:lnTo>
                  <a:pt x="687561" y="589667"/>
                </a:lnTo>
                <a:lnTo>
                  <a:pt x="687561" y="524149"/>
                </a:lnTo>
                <a:lnTo>
                  <a:pt x="785784" y="524149"/>
                </a:lnTo>
                <a:lnTo>
                  <a:pt x="785784" y="425871"/>
                </a:lnTo>
                <a:lnTo>
                  <a:pt x="687561" y="425871"/>
                </a:lnTo>
                <a:lnTo>
                  <a:pt x="687561" y="360352"/>
                </a:lnTo>
                <a:lnTo>
                  <a:pt x="785784" y="360352"/>
                </a:lnTo>
                <a:lnTo>
                  <a:pt x="776857" y="315487"/>
                </a:lnTo>
                <a:lnTo>
                  <a:pt x="752430" y="279068"/>
                </a:lnTo>
                <a:lnTo>
                  <a:pt x="716031" y="254627"/>
                </a:lnTo>
                <a:lnTo>
                  <a:pt x="671191" y="245694"/>
                </a:lnTo>
                <a:lnTo>
                  <a:pt x="849197" y="245694"/>
                </a:lnTo>
                <a:lnTo>
                  <a:pt x="862435" y="266563"/>
                </a:lnTo>
                <a:lnTo>
                  <a:pt x="878404" y="311423"/>
                </a:lnTo>
                <a:lnTo>
                  <a:pt x="884008" y="360352"/>
                </a:lnTo>
                <a:lnTo>
                  <a:pt x="884008" y="835605"/>
                </a:lnTo>
                <a:close/>
              </a:path>
              <a:path w="884554" h="1441450">
                <a:moveTo>
                  <a:pt x="436318" y="761654"/>
                </a:moveTo>
                <a:lnTo>
                  <a:pt x="98223" y="761654"/>
                </a:lnTo>
                <a:lnTo>
                  <a:pt x="139149" y="742156"/>
                </a:lnTo>
                <a:lnTo>
                  <a:pt x="185183" y="728711"/>
                </a:lnTo>
                <a:lnTo>
                  <a:pt x="233181" y="721085"/>
                </a:lnTo>
                <a:lnTo>
                  <a:pt x="280001" y="719041"/>
                </a:lnTo>
                <a:lnTo>
                  <a:pt x="322499" y="722343"/>
                </a:lnTo>
                <a:lnTo>
                  <a:pt x="374271" y="734781"/>
                </a:lnTo>
                <a:lnTo>
                  <a:pt x="418676" y="753055"/>
                </a:lnTo>
                <a:lnTo>
                  <a:pt x="436318" y="761654"/>
                </a:lnTo>
                <a:close/>
              </a:path>
              <a:path w="884554" h="1441450">
                <a:moveTo>
                  <a:pt x="507486" y="1326752"/>
                </a:moveTo>
                <a:lnTo>
                  <a:pt x="376521" y="1326752"/>
                </a:lnTo>
                <a:lnTo>
                  <a:pt x="363809" y="1324167"/>
                </a:lnTo>
                <a:lnTo>
                  <a:pt x="353398" y="1317129"/>
                </a:lnTo>
                <a:lnTo>
                  <a:pt x="346364" y="1306713"/>
                </a:lnTo>
                <a:lnTo>
                  <a:pt x="343780" y="1293993"/>
                </a:lnTo>
                <a:lnTo>
                  <a:pt x="343780" y="1228474"/>
                </a:lnTo>
                <a:lnTo>
                  <a:pt x="540227" y="1228474"/>
                </a:lnTo>
                <a:lnTo>
                  <a:pt x="540227" y="1293993"/>
                </a:lnTo>
                <a:lnTo>
                  <a:pt x="537643" y="1306713"/>
                </a:lnTo>
                <a:lnTo>
                  <a:pt x="530609" y="1317129"/>
                </a:lnTo>
                <a:lnTo>
                  <a:pt x="520198" y="1324167"/>
                </a:lnTo>
                <a:lnTo>
                  <a:pt x="507486" y="1326752"/>
                </a:lnTo>
                <a:close/>
              </a:path>
              <a:path w="884554" h="1441450">
                <a:moveTo>
                  <a:pt x="474745" y="1441410"/>
                </a:moveTo>
                <a:lnTo>
                  <a:pt x="409263" y="1441410"/>
                </a:lnTo>
                <a:lnTo>
                  <a:pt x="409263" y="1326752"/>
                </a:lnTo>
                <a:lnTo>
                  <a:pt x="474745" y="1326752"/>
                </a:lnTo>
                <a:lnTo>
                  <a:pt x="474745" y="1441410"/>
                </a:lnTo>
                <a:close/>
              </a:path>
            </a:pathLst>
          </a:custGeom>
          <a:solidFill>
            <a:srgbClr val="008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894074" y="55345"/>
            <a:ext cx="5244465" cy="1443990"/>
          </a:xfrm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ts val="5585"/>
              </a:lnSpc>
              <a:spcBef>
                <a:spcPts val="95"/>
              </a:spcBef>
            </a:pPr>
            <a:r>
              <a:rPr dirty="0" sz="4900" spc="-20">
                <a:latin typeface="Arial"/>
                <a:cs typeface="Arial"/>
              </a:rPr>
              <a:t>2024</a:t>
            </a:r>
            <a:endParaRPr sz="4900">
              <a:latin typeface="Arial"/>
              <a:cs typeface="Arial"/>
            </a:endParaRPr>
          </a:p>
          <a:p>
            <a:pPr marL="12700">
              <a:lnSpc>
                <a:spcPts val="5585"/>
              </a:lnSpc>
            </a:pPr>
            <a:r>
              <a:rPr dirty="0" sz="4900" spc="-200">
                <a:latin typeface="Arial"/>
                <a:cs typeface="Arial"/>
              </a:rPr>
              <a:t>Dementia</a:t>
            </a:r>
            <a:r>
              <a:rPr dirty="0" sz="4900" spc="-130">
                <a:latin typeface="Arial"/>
                <a:cs typeface="Arial"/>
              </a:rPr>
              <a:t> </a:t>
            </a:r>
            <a:r>
              <a:rPr dirty="0" sz="4900" spc="-114">
                <a:solidFill>
                  <a:srgbClr val="000000"/>
                </a:solidFill>
                <a:latin typeface="Tahoma"/>
                <a:cs typeface="Tahoma"/>
              </a:rPr>
              <a:t>Updates</a:t>
            </a:r>
            <a:endParaRPr sz="4900">
              <a:latin typeface="Tahoma"/>
              <a:cs typeface="Tahoma"/>
            </a:endParaRPr>
          </a:p>
        </p:txBody>
      </p:sp>
      <p:grpSp>
        <p:nvGrpSpPr>
          <p:cNvPr id="8" name="object 8" descr=""/>
          <p:cNvGrpSpPr/>
          <p:nvPr/>
        </p:nvGrpSpPr>
        <p:grpSpPr>
          <a:xfrm>
            <a:off x="1372817" y="1808814"/>
            <a:ext cx="1261110" cy="1404620"/>
            <a:chOff x="1372817" y="1808814"/>
            <a:chExt cx="1261110" cy="1404620"/>
          </a:xfrm>
        </p:grpSpPr>
        <p:pic>
          <p:nvPicPr>
            <p:cNvPr id="9" name="object 9" descr="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314599" y="2766142"/>
              <a:ext cx="79733" cy="79778"/>
            </a:xfrm>
            <a:prstGeom prst="rect">
              <a:avLst/>
            </a:prstGeom>
          </p:spPr>
        </p:pic>
        <p:pic>
          <p:nvPicPr>
            <p:cNvPr id="10" name="object 10" descr="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490013" y="2766142"/>
              <a:ext cx="79733" cy="79778"/>
            </a:xfrm>
            <a:prstGeom prst="rect">
              <a:avLst/>
            </a:prstGeom>
          </p:spPr>
        </p:pic>
        <p:pic>
          <p:nvPicPr>
            <p:cNvPr id="11" name="object 11" descr="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963771" y="2766143"/>
              <a:ext cx="79733" cy="79778"/>
            </a:xfrm>
            <a:prstGeom prst="rect">
              <a:avLst/>
            </a:prstGeom>
          </p:spPr>
        </p:pic>
        <p:pic>
          <p:nvPicPr>
            <p:cNvPr id="12" name="object 12" descr="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139185" y="2766144"/>
              <a:ext cx="79733" cy="79778"/>
            </a:xfrm>
            <a:prstGeom prst="rect">
              <a:avLst/>
            </a:prstGeom>
          </p:spPr>
        </p:pic>
        <p:pic>
          <p:nvPicPr>
            <p:cNvPr id="13" name="object 13" descr="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612943" y="2766145"/>
              <a:ext cx="79733" cy="79778"/>
            </a:xfrm>
            <a:prstGeom prst="rect">
              <a:avLst/>
            </a:prstGeom>
          </p:spPr>
        </p:pic>
        <p:pic>
          <p:nvPicPr>
            <p:cNvPr id="14" name="object 14" descr="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788357" y="2766146"/>
              <a:ext cx="79733" cy="79778"/>
            </a:xfrm>
            <a:prstGeom prst="rect">
              <a:avLst/>
            </a:prstGeom>
          </p:spPr>
        </p:pic>
        <p:pic>
          <p:nvPicPr>
            <p:cNvPr id="15" name="object 15" descr="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437529" y="2766146"/>
              <a:ext cx="79733" cy="79778"/>
            </a:xfrm>
            <a:prstGeom prst="rect">
              <a:avLst/>
            </a:prstGeom>
          </p:spPr>
        </p:pic>
        <p:sp>
          <p:nvSpPr>
            <p:cNvPr id="16" name="object 16" descr=""/>
            <p:cNvSpPr/>
            <p:nvPr/>
          </p:nvSpPr>
          <p:spPr>
            <a:xfrm>
              <a:off x="1372817" y="2861881"/>
              <a:ext cx="1261110" cy="351155"/>
            </a:xfrm>
            <a:custGeom>
              <a:avLst/>
              <a:gdLst/>
              <a:ahLst/>
              <a:cxnLst/>
              <a:rect l="l" t="t" r="r" b="b"/>
              <a:pathLst>
                <a:path w="1261110" h="351155">
                  <a:moveTo>
                    <a:pt x="1204903" y="351024"/>
                  </a:moveTo>
                  <a:lnTo>
                    <a:pt x="1173010" y="351024"/>
                  </a:lnTo>
                  <a:lnTo>
                    <a:pt x="1173010" y="223379"/>
                  </a:lnTo>
                  <a:lnTo>
                    <a:pt x="1141116" y="223379"/>
                  </a:lnTo>
                  <a:lnTo>
                    <a:pt x="1141116" y="351024"/>
                  </a:lnTo>
                  <a:lnTo>
                    <a:pt x="1109223" y="351024"/>
                  </a:lnTo>
                  <a:lnTo>
                    <a:pt x="1109223" y="223379"/>
                  </a:lnTo>
                  <a:lnTo>
                    <a:pt x="1081794" y="223379"/>
                  </a:lnTo>
                  <a:lnTo>
                    <a:pt x="1109223" y="120943"/>
                  </a:lnTo>
                  <a:lnTo>
                    <a:pt x="1109223" y="70683"/>
                  </a:lnTo>
                  <a:lnTo>
                    <a:pt x="1085622" y="162268"/>
                  </a:lnTo>
                  <a:lnTo>
                    <a:pt x="1085622" y="171076"/>
                  </a:lnTo>
                  <a:lnTo>
                    <a:pt x="1078478" y="178224"/>
                  </a:lnTo>
                  <a:lnTo>
                    <a:pt x="1060872" y="178224"/>
                  </a:lnTo>
                  <a:lnTo>
                    <a:pt x="1053728" y="171076"/>
                  </a:lnTo>
                  <a:lnTo>
                    <a:pt x="1053728" y="162268"/>
                  </a:lnTo>
                  <a:lnTo>
                    <a:pt x="1029489" y="70683"/>
                  </a:lnTo>
                  <a:lnTo>
                    <a:pt x="1029489" y="351024"/>
                  </a:lnTo>
                  <a:lnTo>
                    <a:pt x="997596" y="351024"/>
                  </a:lnTo>
                  <a:lnTo>
                    <a:pt x="997596" y="175512"/>
                  </a:lnTo>
                  <a:lnTo>
                    <a:pt x="965702" y="175512"/>
                  </a:lnTo>
                  <a:lnTo>
                    <a:pt x="965702" y="351024"/>
                  </a:lnTo>
                  <a:lnTo>
                    <a:pt x="933809" y="351024"/>
                  </a:lnTo>
                  <a:lnTo>
                    <a:pt x="933809" y="69726"/>
                  </a:lnTo>
                  <a:lnTo>
                    <a:pt x="907975" y="167981"/>
                  </a:lnTo>
                  <a:lnTo>
                    <a:pt x="903526" y="172432"/>
                  </a:lnTo>
                  <a:lnTo>
                    <a:pt x="889269" y="176006"/>
                  </a:lnTo>
                  <a:lnTo>
                    <a:pt x="880610" y="170821"/>
                  </a:lnTo>
                  <a:lnTo>
                    <a:pt x="854075" y="69726"/>
                  </a:lnTo>
                  <a:lnTo>
                    <a:pt x="854075" y="120943"/>
                  </a:lnTo>
                  <a:lnTo>
                    <a:pt x="881503" y="223379"/>
                  </a:lnTo>
                  <a:lnTo>
                    <a:pt x="854075" y="223379"/>
                  </a:lnTo>
                  <a:lnTo>
                    <a:pt x="854075" y="351024"/>
                  </a:lnTo>
                  <a:lnTo>
                    <a:pt x="822182" y="351024"/>
                  </a:lnTo>
                  <a:lnTo>
                    <a:pt x="822182" y="223379"/>
                  </a:lnTo>
                  <a:lnTo>
                    <a:pt x="790288" y="223379"/>
                  </a:lnTo>
                  <a:lnTo>
                    <a:pt x="790288" y="351024"/>
                  </a:lnTo>
                  <a:lnTo>
                    <a:pt x="758395" y="351024"/>
                  </a:lnTo>
                  <a:lnTo>
                    <a:pt x="758395" y="223379"/>
                  </a:lnTo>
                  <a:lnTo>
                    <a:pt x="730966" y="223379"/>
                  </a:lnTo>
                  <a:lnTo>
                    <a:pt x="758395" y="120943"/>
                  </a:lnTo>
                  <a:lnTo>
                    <a:pt x="758395" y="70683"/>
                  </a:lnTo>
                  <a:lnTo>
                    <a:pt x="734793" y="162268"/>
                  </a:lnTo>
                  <a:lnTo>
                    <a:pt x="734793" y="171076"/>
                  </a:lnTo>
                  <a:lnTo>
                    <a:pt x="727649" y="178224"/>
                  </a:lnTo>
                  <a:lnTo>
                    <a:pt x="710044" y="178224"/>
                  </a:lnTo>
                  <a:lnTo>
                    <a:pt x="702900" y="171076"/>
                  </a:lnTo>
                  <a:lnTo>
                    <a:pt x="702900" y="162268"/>
                  </a:lnTo>
                  <a:lnTo>
                    <a:pt x="678661" y="70683"/>
                  </a:lnTo>
                  <a:lnTo>
                    <a:pt x="678661" y="351024"/>
                  </a:lnTo>
                  <a:lnTo>
                    <a:pt x="646767" y="351024"/>
                  </a:lnTo>
                  <a:lnTo>
                    <a:pt x="646767" y="175512"/>
                  </a:lnTo>
                  <a:lnTo>
                    <a:pt x="614874" y="175512"/>
                  </a:lnTo>
                  <a:lnTo>
                    <a:pt x="614874" y="351024"/>
                  </a:lnTo>
                  <a:lnTo>
                    <a:pt x="582980" y="351024"/>
                  </a:lnTo>
                  <a:lnTo>
                    <a:pt x="582980" y="69726"/>
                  </a:lnTo>
                  <a:lnTo>
                    <a:pt x="557147" y="167981"/>
                  </a:lnTo>
                  <a:lnTo>
                    <a:pt x="552698" y="172432"/>
                  </a:lnTo>
                  <a:lnTo>
                    <a:pt x="538441" y="176006"/>
                  </a:lnTo>
                  <a:lnTo>
                    <a:pt x="529782" y="170821"/>
                  </a:lnTo>
                  <a:lnTo>
                    <a:pt x="503247" y="69726"/>
                  </a:lnTo>
                  <a:lnTo>
                    <a:pt x="503247" y="120943"/>
                  </a:lnTo>
                  <a:lnTo>
                    <a:pt x="530675" y="223379"/>
                  </a:lnTo>
                  <a:lnTo>
                    <a:pt x="503247" y="223379"/>
                  </a:lnTo>
                  <a:lnTo>
                    <a:pt x="503247" y="351024"/>
                  </a:lnTo>
                  <a:lnTo>
                    <a:pt x="471353" y="351024"/>
                  </a:lnTo>
                  <a:lnTo>
                    <a:pt x="471353" y="223379"/>
                  </a:lnTo>
                  <a:lnTo>
                    <a:pt x="439460" y="223379"/>
                  </a:lnTo>
                  <a:lnTo>
                    <a:pt x="439460" y="351024"/>
                  </a:lnTo>
                  <a:lnTo>
                    <a:pt x="407566" y="351024"/>
                  </a:lnTo>
                  <a:lnTo>
                    <a:pt x="407566" y="223379"/>
                  </a:lnTo>
                  <a:lnTo>
                    <a:pt x="380138" y="223379"/>
                  </a:lnTo>
                  <a:lnTo>
                    <a:pt x="407566" y="120943"/>
                  </a:lnTo>
                  <a:lnTo>
                    <a:pt x="407566" y="70683"/>
                  </a:lnTo>
                  <a:lnTo>
                    <a:pt x="383965" y="162268"/>
                  </a:lnTo>
                  <a:lnTo>
                    <a:pt x="383965" y="171076"/>
                  </a:lnTo>
                  <a:lnTo>
                    <a:pt x="376821" y="178224"/>
                  </a:lnTo>
                  <a:lnTo>
                    <a:pt x="359216" y="178224"/>
                  </a:lnTo>
                  <a:lnTo>
                    <a:pt x="352072" y="171076"/>
                  </a:lnTo>
                  <a:lnTo>
                    <a:pt x="352072" y="162268"/>
                  </a:lnTo>
                  <a:lnTo>
                    <a:pt x="327833" y="70683"/>
                  </a:lnTo>
                  <a:lnTo>
                    <a:pt x="327833" y="351024"/>
                  </a:lnTo>
                  <a:lnTo>
                    <a:pt x="295939" y="351024"/>
                  </a:lnTo>
                  <a:lnTo>
                    <a:pt x="295939" y="175512"/>
                  </a:lnTo>
                  <a:lnTo>
                    <a:pt x="264046" y="175512"/>
                  </a:lnTo>
                  <a:lnTo>
                    <a:pt x="264046" y="351024"/>
                  </a:lnTo>
                  <a:lnTo>
                    <a:pt x="232152" y="351024"/>
                  </a:lnTo>
                  <a:lnTo>
                    <a:pt x="232152" y="69726"/>
                  </a:lnTo>
                  <a:lnTo>
                    <a:pt x="206318" y="167981"/>
                  </a:lnTo>
                  <a:lnTo>
                    <a:pt x="201869" y="172432"/>
                  </a:lnTo>
                  <a:lnTo>
                    <a:pt x="187613" y="176006"/>
                  </a:lnTo>
                  <a:lnTo>
                    <a:pt x="178954" y="170821"/>
                  </a:lnTo>
                  <a:lnTo>
                    <a:pt x="152418" y="69726"/>
                  </a:lnTo>
                  <a:lnTo>
                    <a:pt x="152418" y="120943"/>
                  </a:lnTo>
                  <a:lnTo>
                    <a:pt x="179847" y="223379"/>
                  </a:lnTo>
                  <a:lnTo>
                    <a:pt x="152418" y="223379"/>
                  </a:lnTo>
                  <a:lnTo>
                    <a:pt x="152418" y="351024"/>
                  </a:lnTo>
                  <a:lnTo>
                    <a:pt x="120525" y="351024"/>
                  </a:lnTo>
                  <a:lnTo>
                    <a:pt x="120525" y="223379"/>
                  </a:lnTo>
                  <a:lnTo>
                    <a:pt x="88631" y="223379"/>
                  </a:lnTo>
                  <a:lnTo>
                    <a:pt x="88631" y="351024"/>
                  </a:lnTo>
                  <a:lnTo>
                    <a:pt x="56738" y="351024"/>
                  </a:lnTo>
                  <a:lnTo>
                    <a:pt x="56738" y="223379"/>
                  </a:lnTo>
                  <a:lnTo>
                    <a:pt x="29310" y="223379"/>
                  </a:lnTo>
                  <a:lnTo>
                    <a:pt x="56738" y="120943"/>
                  </a:lnTo>
                  <a:lnTo>
                    <a:pt x="56738" y="70843"/>
                  </a:lnTo>
                  <a:lnTo>
                    <a:pt x="32499" y="162268"/>
                  </a:lnTo>
                  <a:lnTo>
                    <a:pt x="29963" y="169911"/>
                  </a:lnTo>
                  <a:lnTo>
                    <a:pt x="22134" y="174475"/>
                  </a:lnTo>
                  <a:lnTo>
                    <a:pt x="5597" y="171172"/>
                  </a:lnTo>
                  <a:lnTo>
                    <a:pt x="0" y="162779"/>
                  </a:lnTo>
                  <a:lnTo>
                    <a:pt x="33472" y="34926"/>
                  </a:lnTo>
                  <a:lnTo>
                    <a:pt x="64363" y="9215"/>
                  </a:lnTo>
                  <a:lnTo>
                    <a:pt x="104578" y="0"/>
                  </a:lnTo>
                  <a:lnTo>
                    <a:pt x="112024" y="178"/>
                  </a:lnTo>
                  <a:lnTo>
                    <a:pt x="154099" y="14719"/>
                  </a:lnTo>
                  <a:lnTo>
                    <a:pt x="192285" y="95733"/>
                  </a:lnTo>
                  <a:lnTo>
                    <a:pt x="208870" y="34879"/>
                  </a:lnTo>
                  <a:lnTo>
                    <a:pt x="239798" y="9197"/>
                  </a:lnTo>
                  <a:lnTo>
                    <a:pt x="279992" y="0"/>
                  </a:lnTo>
                  <a:lnTo>
                    <a:pt x="287384" y="345"/>
                  </a:lnTo>
                  <a:lnTo>
                    <a:pt x="329268" y="15369"/>
                  </a:lnTo>
                  <a:lnTo>
                    <a:pt x="367381" y="97489"/>
                  </a:lnTo>
                  <a:lnTo>
                    <a:pt x="384300" y="34926"/>
                  </a:lnTo>
                  <a:lnTo>
                    <a:pt x="415191" y="9215"/>
                  </a:lnTo>
                  <a:lnTo>
                    <a:pt x="455407" y="0"/>
                  </a:lnTo>
                  <a:lnTo>
                    <a:pt x="462852" y="178"/>
                  </a:lnTo>
                  <a:lnTo>
                    <a:pt x="504927" y="14719"/>
                  </a:lnTo>
                  <a:lnTo>
                    <a:pt x="543114" y="95733"/>
                  </a:lnTo>
                  <a:lnTo>
                    <a:pt x="559698" y="34879"/>
                  </a:lnTo>
                  <a:lnTo>
                    <a:pt x="590626" y="9197"/>
                  </a:lnTo>
                  <a:lnTo>
                    <a:pt x="630821" y="0"/>
                  </a:lnTo>
                  <a:lnTo>
                    <a:pt x="638212" y="345"/>
                  </a:lnTo>
                  <a:lnTo>
                    <a:pt x="680096" y="15369"/>
                  </a:lnTo>
                  <a:lnTo>
                    <a:pt x="718209" y="97489"/>
                  </a:lnTo>
                  <a:lnTo>
                    <a:pt x="735128" y="34926"/>
                  </a:lnTo>
                  <a:lnTo>
                    <a:pt x="766020" y="9215"/>
                  </a:lnTo>
                  <a:lnTo>
                    <a:pt x="806235" y="0"/>
                  </a:lnTo>
                  <a:lnTo>
                    <a:pt x="813681" y="178"/>
                  </a:lnTo>
                  <a:lnTo>
                    <a:pt x="855755" y="14719"/>
                  </a:lnTo>
                  <a:lnTo>
                    <a:pt x="893942" y="95733"/>
                  </a:lnTo>
                  <a:lnTo>
                    <a:pt x="910526" y="34879"/>
                  </a:lnTo>
                  <a:lnTo>
                    <a:pt x="941454" y="9197"/>
                  </a:lnTo>
                  <a:lnTo>
                    <a:pt x="981649" y="0"/>
                  </a:lnTo>
                  <a:lnTo>
                    <a:pt x="989041" y="345"/>
                  </a:lnTo>
                  <a:lnTo>
                    <a:pt x="1030924" y="15369"/>
                  </a:lnTo>
                  <a:lnTo>
                    <a:pt x="1069037" y="97489"/>
                  </a:lnTo>
                  <a:lnTo>
                    <a:pt x="1085957" y="34926"/>
                  </a:lnTo>
                  <a:lnTo>
                    <a:pt x="1116841" y="9215"/>
                  </a:lnTo>
                  <a:lnTo>
                    <a:pt x="1157063" y="0"/>
                  </a:lnTo>
                  <a:lnTo>
                    <a:pt x="1164676" y="133"/>
                  </a:lnTo>
                  <a:lnTo>
                    <a:pt x="1207222" y="14719"/>
                  </a:lnTo>
                  <a:lnTo>
                    <a:pt x="1260239" y="154131"/>
                  </a:lnTo>
                  <a:lnTo>
                    <a:pt x="1260988" y="166481"/>
                  </a:lnTo>
                  <a:lnTo>
                    <a:pt x="1254051" y="173820"/>
                  </a:lnTo>
                  <a:lnTo>
                    <a:pt x="1237833" y="174331"/>
                  </a:lnTo>
                  <a:lnTo>
                    <a:pt x="1231231" y="169433"/>
                  </a:lnTo>
                  <a:lnTo>
                    <a:pt x="1204903" y="69726"/>
                  </a:lnTo>
                  <a:lnTo>
                    <a:pt x="1204903" y="120943"/>
                  </a:lnTo>
                  <a:lnTo>
                    <a:pt x="1232332" y="223379"/>
                  </a:lnTo>
                  <a:lnTo>
                    <a:pt x="1204903" y="223379"/>
                  </a:lnTo>
                  <a:lnTo>
                    <a:pt x="1204903" y="351024"/>
                  </a:lnTo>
                  <a:close/>
                </a:path>
              </a:pathLst>
            </a:custGeom>
            <a:solidFill>
              <a:srgbClr val="008000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17" name="object 17" descr="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314600" y="2287478"/>
              <a:ext cx="79733" cy="79778"/>
            </a:xfrm>
            <a:prstGeom prst="rect">
              <a:avLst/>
            </a:prstGeom>
          </p:spPr>
        </p:pic>
        <p:pic>
          <p:nvPicPr>
            <p:cNvPr id="18" name="object 18" descr="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139186" y="2287480"/>
              <a:ext cx="79733" cy="79778"/>
            </a:xfrm>
            <a:prstGeom prst="rect">
              <a:avLst/>
            </a:prstGeom>
          </p:spPr>
        </p:pic>
        <p:pic>
          <p:nvPicPr>
            <p:cNvPr id="19" name="object 19" descr="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963771" y="2287479"/>
              <a:ext cx="79733" cy="79778"/>
            </a:xfrm>
            <a:prstGeom prst="rect">
              <a:avLst/>
            </a:prstGeom>
          </p:spPr>
        </p:pic>
        <p:pic>
          <p:nvPicPr>
            <p:cNvPr id="20" name="object 20" descr="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612943" y="2287481"/>
              <a:ext cx="79733" cy="79778"/>
            </a:xfrm>
            <a:prstGeom prst="rect">
              <a:avLst/>
            </a:prstGeom>
          </p:spPr>
        </p:pic>
        <p:pic>
          <p:nvPicPr>
            <p:cNvPr id="21" name="object 21" descr="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788357" y="2287482"/>
              <a:ext cx="79733" cy="79778"/>
            </a:xfrm>
            <a:prstGeom prst="rect">
              <a:avLst/>
            </a:prstGeom>
          </p:spPr>
        </p:pic>
        <p:sp>
          <p:nvSpPr>
            <p:cNvPr id="22" name="object 22" descr=""/>
            <p:cNvSpPr/>
            <p:nvPr/>
          </p:nvSpPr>
          <p:spPr>
            <a:xfrm>
              <a:off x="1547562" y="2383216"/>
              <a:ext cx="912494" cy="351155"/>
            </a:xfrm>
            <a:custGeom>
              <a:avLst/>
              <a:gdLst/>
              <a:ahLst/>
              <a:cxnLst/>
              <a:rect l="l" t="t" r="r" b="b"/>
              <a:pathLst>
                <a:path w="912494" h="351155">
                  <a:moveTo>
                    <a:pt x="854745" y="351024"/>
                  </a:moveTo>
                  <a:lnTo>
                    <a:pt x="822851" y="351024"/>
                  </a:lnTo>
                  <a:lnTo>
                    <a:pt x="822851" y="175512"/>
                  </a:lnTo>
                  <a:lnTo>
                    <a:pt x="790958" y="175512"/>
                  </a:lnTo>
                  <a:lnTo>
                    <a:pt x="790958" y="351024"/>
                  </a:lnTo>
                  <a:lnTo>
                    <a:pt x="759064" y="351024"/>
                  </a:lnTo>
                  <a:lnTo>
                    <a:pt x="759064" y="69726"/>
                  </a:lnTo>
                  <a:lnTo>
                    <a:pt x="733231" y="167981"/>
                  </a:lnTo>
                  <a:lnTo>
                    <a:pt x="728781" y="172432"/>
                  </a:lnTo>
                  <a:lnTo>
                    <a:pt x="714525" y="176006"/>
                  </a:lnTo>
                  <a:lnTo>
                    <a:pt x="705866" y="170821"/>
                  </a:lnTo>
                  <a:lnTo>
                    <a:pt x="679331" y="69726"/>
                  </a:lnTo>
                  <a:lnTo>
                    <a:pt x="679331" y="120943"/>
                  </a:lnTo>
                  <a:lnTo>
                    <a:pt x="706759" y="223379"/>
                  </a:lnTo>
                  <a:lnTo>
                    <a:pt x="679331" y="223379"/>
                  </a:lnTo>
                  <a:lnTo>
                    <a:pt x="679331" y="351024"/>
                  </a:lnTo>
                  <a:lnTo>
                    <a:pt x="647437" y="351024"/>
                  </a:lnTo>
                  <a:lnTo>
                    <a:pt x="647437" y="223379"/>
                  </a:lnTo>
                  <a:lnTo>
                    <a:pt x="615544" y="223379"/>
                  </a:lnTo>
                  <a:lnTo>
                    <a:pt x="615544" y="351024"/>
                  </a:lnTo>
                  <a:lnTo>
                    <a:pt x="583650" y="351024"/>
                  </a:lnTo>
                  <a:lnTo>
                    <a:pt x="583650" y="223379"/>
                  </a:lnTo>
                  <a:lnTo>
                    <a:pt x="556222" y="223379"/>
                  </a:lnTo>
                  <a:lnTo>
                    <a:pt x="583650" y="120943"/>
                  </a:lnTo>
                  <a:lnTo>
                    <a:pt x="583650" y="70683"/>
                  </a:lnTo>
                  <a:lnTo>
                    <a:pt x="560049" y="162268"/>
                  </a:lnTo>
                  <a:lnTo>
                    <a:pt x="560049" y="171076"/>
                  </a:lnTo>
                  <a:lnTo>
                    <a:pt x="552905" y="178224"/>
                  </a:lnTo>
                  <a:lnTo>
                    <a:pt x="535300" y="178224"/>
                  </a:lnTo>
                  <a:lnTo>
                    <a:pt x="528156" y="171076"/>
                  </a:lnTo>
                  <a:lnTo>
                    <a:pt x="528156" y="162268"/>
                  </a:lnTo>
                  <a:lnTo>
                    <a:pt x="503916" y="70683"/>
                  </a:lnTo>
                  <a:lnTo>
                    <a:pt x="503916" y="351024"/>
                  </a:lnTo>
                  <a:lnTo>
                    <a:pt x="472023" y="351024"/>
                  </a:lnTo>
                  <a:lnTo>
                    <a:pt x="472023" y="175512"/>
                  </a:lnTo>
                  <a:lnTo>
                    <a:pt x="440130" y="175512"/>
                  </a:lnTo>
                  <a:lnTo>
                    <a:pt x="440130" y="351024"/>
                  </a:lnTo>
                  <a:lnTo>
                    <a:pt x="408236" y="351024"/>
                  </a:lnTo>
                  <a:lnTo>
                    <a:pt x="408236" y="69726"/>
                  </a:lnTo>
                  <a:lnTo>
                    <a:pt x="382402" y="167981"/>
                  </a:lnTo>
                  <a:lnTo>
                    <a:pt x="377953" y="172432"/>
                  </a:lnTo>
                  <a:lnTo>
                    <a:pt x="363697" y="176006"/>
                  </a:lnTo>
                  <a:lnTo>
                    <a:pt x="355038" y="170821"/>
                  </a:lnTo>
                  <a:lnTo>
                    <a:pt x="328502" y="69726"/>
                  </a:lnTo>
                  <a:lnTo>
                    <a:pt x="328502" y="120943"/>
                  </a:lnTo>
                  <a:lnTo>
                    <a:pt x="355931" y="223379"/>
                  </a:lnTo>
                  <a:lnTo>
                    <a:pt x="328502" y="223379"/>
                  </a:lnTo>
                  <a:lnTo>
                    <a:pt x="328502" y="351024"/>
                  </a:lnTo>
                  <a:lnTo>
                    <a:pt x="296609" y="351024"/>
                  </a:lnTo>
                  <a:lnTo>
                    <a:pt x="296609" y="223379"/>
                  </a:lnTo>
                  <a:lnTo>
                    <a:pt x="264715" y="223379"/>
                  </a:lnTo>
                  <a:lnTo>
                    <a:pt x="264715" y="351024"/>
                  </a:lnTo>
                  <a:lnTo>
                    <a:pt x="232822" y="351024"/>
                  </a:lnTo>
                  <a:lnTo>
                    <a:pt x="232822" y="223379"/>
                  </a:lnTo>
                  <a:lnTo>
                    <a:pt x="205394" y="223379"/>
                  </a:lnTo>
                  <a:lnTo>
                    <a:pt x="232822" y="120943"/>
                  </a:lnTo>
                  <a:lnTo>
                    <a:pt x="232822" y="70683"/>
                  </a:lnTo>
                  <a:lnTo>
                    <a:pt x="209221" y="162268"/>
                  </a:lnTo>
                  <a:lnTo>
                    <a:pt x="209221" y="171076"/>
                  </a:lnTo>
                  <a:lnTo>
                    <a:pt x="202077" y="178224"/>
                  </a:lnTo>
                  <a:lnTo>
                    <a:pt x="184471" y="178224"/>
                  </a:lnTo>
                  <a:lnTo>
                    <a:pt x="177327" y="171076"/>
                  </a:lnTo>
                  <a:lnTo>
                    <a:pt x="177327" y="162268"/>
                  </a:lnTo>
                  <a:lnTo>
                    <a:pt x="153088" y="70683"/>
                  </a:lnTo>
                  <a:lnTo>
                    <a:pt x="153088" y="351024"/>
                  </a:lnTo>
                  <a:lnTo>
                    <a:pt x="121195" y="351024"/>
                  </a:lnTo>
                  <a:lnTo>
                    <a:pt x="121195" y="175512"/>
                  </a:lnTo>
                  <a:lnTo>
                    <a:pt x="89301" y="175512"/>
                  </a:lnTo>
                  <a:lnTo>
                    <a:pt x="89301" y="351024"/>
                  </a:lnTo>
                  <a:lnTo>
                    <a:pt x="57408" y="351024"/>
                  </a:lnTo>
                  <a:lnTo>
                    <a:pt x="57408" y="69726"/>
                  </a:lnTo>
                  <a:lnTo>
                    <a:pt x="31718" y="169592"/>
                  </a:lnTo>
                  <a:lnTo>
                    <a:pt x="25116" y="174490"/>
                  </a:lnTo>
                  <a:lnTo>
                    <a:pt x="13554" y="174235"/>
                  </a:lnTo>
                  <a:lnTo>
                    <a:pt x="5071" y="171969"/>
                  </a:lnTo>
                  <a:lnTo>
                    <a:pt x="0" y="163274"/>
                  </a:lnTo>
                  <a:lnTo>
                    <a:pt x="34126" y="34879"/>
                  </a:lnTo>
                  <a:lnTo>
                    <a:pt x="65053" y="9197"/>
                  </a:lnTo>
                  <a:lnTo>
                    <a:pt x="105248" y="0"/>
                  </a:lnTo>
                  <a:lnTo>
                    <a:pt x="112640" y="345"/>
                  </a:lnTo>
                  <a:lnTo>
                    <a:pt x="154523" y="15369"/>
                  </a:lnTo>
                  <a:lnTo>
                    <a:pt x="192636" y="97489"/>
                  </a:lnTo>
                  <a:lnTo>
                    <a:pt x="209556" y="34926"/>
                  </a:lnTo>
                  <a:lnTo>
                    <a:pt x="240447" y="9215"/>
                  </a:lnTo>
                  <a:lnTo>
                    <a:pt x="280662" y="0"/>
                  </a:lnTo>
                  <a:lnTo>
                    <a:pt x="288110" y="180"/>
                  </a:lnTo>
                  <a:lnTo>
                    <a:pt x="330183" y="14725"/>
                  </a:lnTo>
                  <a:lnTo>
                    <a:pt x="368369" y="95733"/>
                  </a:lnTo>
                  <a:lnTo>
                    <a:pt x="384954" y="34879"/>
                  </a:lnTo>
                  <a:lnTo>
                    <a:pt x="415882" y="9197"/>
                  </a:lnTo>
                  <a:lnTo>
                    <a:pt x="456076" y="0"/>
                  </a:lnTo>
                  <a:lnTo>
                    <a:pt x="463468" y="345"/>
                  </a:lnTo>
                  <a:lnTo>
                    <a:pt x="505352" y="15369"/>
                  </a:lnTo>
                  <a:lnTo>
                    <a:pt x="543464" y="97489"/>
                  </a:lnTo>
                  <a:lnTo>
                    <a:pt x="560384" y="34926"/>
                  </a:lnTo>
                  <a:lnTo>
                    <a:pt x="591275" y="9215"/>
                  </a:lnTo>
                  <a:lnTo>
                    <a:pt x="631490" y="0"/>
                  </a:lnTo>
                  <a:lnTo>
                    <a:pt x="638936" y="180"/>
                  </a:lnTo>
                  <a:lnTo>
                    <a:pt x="681011" y="14725"/>
                  </a:lnTo>
                  <a:lnTo>
                    <a:pt x="719197" y="95733"/>
                  </a:lnTo>
                  <a:lnTo>
                    <a:pt x="735782" y="34879"/>
                  </a:lnTo>
                  <a:lnTo>
                    <a:pt x="766710" y="9197"/>
                  </a:lnTo>
                  <a:lnTo>
                    <a:pt x="806905" y="0"/>
                  </a:lnTo>
                  <a:lnTo>
                    <a:pt x="814436" y="142"/>
                  </a:lnTo>
                  <a:lnTo>
                    <a:pt x="856818" y="14731"/>
                  </a:lnTo>
                  <a:lnTo>
                    <a:pt x="909793" y="154211"/>
                  </a:lnTo>
                  <a:lnTo>
                    <a:pt x="912313" y="162667"/>
                  </a:lnTo>
                  <a:lnTo>
                    <a:pt x="907513" y="171555"/>
                  </a:lnTo>
                  <a:lnTo>
                    <a:pt x="899077" y="174076"/>
                  </a:lnTo>
                  <a:lnTo>
                    <a:pt x="897705" y="174235"/>
                  </a:lnTo>
                  <a:lnTo>
                    <a:pt x="894931" y="174076"/>
                  </a:lnTo>
                  <a:lnTo>
                    <a:pt x="887515" y="174331"/>
                  </a:lnTo>
                  <a:lnTo>
                    <a:pt x="880913" y="169433"/>
                  </a:lnTo>
                  <a:lnTo>
                    <a:pt x="854745" y="70683"/>
                  </a:lnTo>
                  <a:lnTo>
                    <a:pt x="854745" y="351024"/>
                  </a:lnTo>
                  <a:close/>
                </a:path>
              </a:pathLst>
            </a:custGeom>
            <a:solidFill>
              <a:srgbClr val="008000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23" name="object 23" descr="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963772" y="1808814"/>
              <a:ext cx="79733" cy="79778"/>
            </a:xfrm>
            <a:prstGeom prst="rect">
              <a:avLst/>
            </a:prstGeom>
          </p:spPr>
        </p:pic>
        <p:pic>
          <p:nvPicPr>
            <p:cNvPr id="24" name="object 24" descr="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139186" y="1808814"/>
              <a:ext cx="79733" cy="79778"/>
            </a:xfrm>
            <a:prstGeom prst="rect">
              <a:avLst/>
            </a:prstGeom>
          </p:spPr>
        </p:pic>
        <p:pic>
          <p:nvPicPr>
            <p:cNvPr id="25" name="object 25" descr="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788358" y="1808815"/>
              <a:ext cx="79733" cy="79778"/>
            </a:xfrm>
            <a:prstGeom prst="rect">
              <a:avLst/>
            </a:prstGeom>
          </p:spPr>
        </p:pic>
        <p:sp>
          <p:nvSpPr>
            <p:cNvPr id="26" name="object 26" descr=""/>
            <p:cNvSpPr/>
            <p:nvPr/>
          </p:nvSpPr>
          <p:spPr>
            <a:xfrm>
              <a:off x="1722976" y="1904550"/>
              <a:ext cx="561975" cy="351155"/>
            </a:xfrm>
            <a:custGeom>
              <a:avLst/>
              <a:gdLst/>
              <a:ahLst/>
              <a:cxnLst/>
              <a:rect l="l" t="t" r="r" b="b"/>
              <a:pathLst>
                <a:path w="561975" h="351155">
                  <a:moveTo>
                    <a:pt x="503916" y="351024"/>
                  </a:moveTo>
                  <a:lnTo>
                    <a:pt x="472023" y="351024"/>
                  </a:lnTo>
                  <a:lnTo>
                    <a:pt x="472023" y="223379"/>
                  </a:lnTo>
                  <a:lnTo>
                    <a:pt x="440130" y="223379"/>
                  </a:lnTo>
                  <a:lnTo>
                    <a:pt x="440130" y="351024"/>
                  </a:lnTo>
                  <a:lnTo>
                    <a:pt x="408236" y="351024"/>
                  </a:lnTo>
                  <a:lnTo>
                    <a:pt x="408236" y="223379"/>
                  </a:lnTo>
                  <a:lnTo>
                    <a:pt x="380808" y="223379"/>
                  </a:lnTo>
                  <a:lnTo>
                    <a:pt x="408236" y="120943"/>
                  </a:lnTo>
                  <a:lnTo>
                    <a:pt x="408236" y="70683"/>
                  </a:lnTo>
                  <a:lnTo>
                    <a:pt x="384635" y="162268"/>
                  </a:lnTo>
                  <a:lnTo>
                    <a:pt x="384635" y="171076"/>
                  </a:lnTo>
                  <a:lnTo>
                    <a:pt x="377491" y="178224"/>
                  </a:lnTo>
                  <a:lnTo>
                    <a:pt x="359886" y="178224"/>
                  </a:lnTo>
                  <a:lnTo>
                    <a:pt x="352741" y="171076"/>
                  </a:lnTo>
                  <a:lnTo>
                    <a:pt x="352741" y="162268"/>
                  </a:lnTo>
                  <a:lnTo>
                    <a:pt x="328502" y="70683"/>
                  </a:lnTo>
                  <a:lnTo>
                    <a:pt x="328502" y="351024"/>
                  </a:lnTo>
                  <a:lnTo>
                    <a:pt x="296609" y="351024"/>
                  </a:lnTo>
                  <a:lnTo>
                    <a:pt x="296609" y="175512"/>
                  </a:lnTo>
                  <a:lnTo>
                    <a:pt x="264715" y="175512"/>
                  </a:lnTo>
                  <a:lnTo>
                    <a:pt x="264715" y="351024"/>
                  </a:lnTo>
                  <a:lnTo>
                    <a:pt x="232822" y="351024"/>
                  </a:lnTo>
                  <a:lnTo>
                    <a:pt x="232822" y="69726"/>
                  </a:lnTo>
                  <a:lnTo>
                    <a:pt x="206988" y="167981"/>
                  </a:lnTo>
                  <a:lnTo>
                    <a:pt x="202539" y="172432"/>
                  </a:lnTo>
                  <a:lnTo>
                    <a:pt x="188283" y="176006"/>
                  </a:lnTo>
                  <a:lnTo>
                    <a:pt x="179624" y="170821"/>
                  </a:lnTo>
                  <a:lnTo>
                    <a:pt x="153088" y="69726"/>
                  </a:lnTo>
                  <a:lnTo>
                    <a:pt x="153088" y="120943"/>
                  </a:lnTo>
                  <a:lnTo>
                    <a:pt x="180517" y="223379"/>
                  </a:lnTo>
                  <a:lnTo>
                    <a:pt x="153088" y="223379"/>
                  </a:lnTo>
                  <a:lnTo>
                    <a:pt x="153088" y="351024"/>
                  </a:lnTo>
                  <a:lnTo>
                    <a:pt x="121195" y="351024"/>
                  </a:lnTo>
                  <a:lnTo>
                    <a:pt x="121195" y="223379"/>
                  </a:lnTo>
                  <a:lnTo>
                    <a:pt x="89301" y="223379"/>
                  </a:lnTo>
                  <a:lnTo>
                    <a:pt x="89301" y="351024"/>
                  </a:lnTo>
                  <a:lnTo>
                    <a:pt x="57408" y="351024"/>
                  </a:lnTo>
                  <a:lnTo>
                    <a:pt x="57408" y="223379"/>
                  </a:lnTo>
                  <a:lnTo>
                    <a:pt x="29979" y="223379"/>
                  </a:lnTo>
                  <a:lnTo>
                    <a:pt x="57408" y="120943"/>
                  </a:lnTo>
                  <a:lnTo>
                    <a:pt x="57408" y="70683"/>
                  </a:lnTo>
                  <a:lnTo>
                    <a:pt x="31718" y="169592"/>
                  </a:lnTo>
                  <a:lnTo>
                    <a:pt x="25116" y="174490"/>
                  </a:lnTo>
                  <a:lnTo>
                    <a:pt x="17700" y="174235"/>
                  </a:lnTo>
                  <a:lnTo>
                    <a:pt x="16329" y="174395"/>
                  </a:lnTo>
                  <a:lnTo>
                    <a:pt x="13554" y="174235"/>
                  </a:lnTo>
                  <a:lnTo>
                    <a:pt x="5071" y="171969"/>
                  </a:lnTo>
                  <a:lnTo>
                    <a:pt x="0" y="163274"/>
                  </a:lnTo>
                  <a:lnTo>
                    <a:pt x="34141" y="34926"/>
                  </a:lnTo>
                  <a:lnTo>
                    <a:pt x="65033" y="9215"/>
                  </a:lnTo>
                  <a:lnTo>
                    <a:pt x="105248" y="0"/>
                  </a:lnTo>
                  <a:lnTo>
                    <a:pt x="112694" y="180"/>
                  </a:lnTo>
                  <a:lnTo>
                    <a:pt x="154769" y="14719"/>
                  </a:lnTo>
                  <a:lnTo>
                    <a:pt x="192955" y="95733"/>
                  </a:lnTo>
                  <a:lnTo>
                    <a:pt x="209540" y="34879"/>
                  </a:lnTo>
                  <a:lnTo>
                    <a:pt x="240467" y="9197"/>
                  </a:lnTo>
                  <a:lnTo>
                    <a:pt x="280662" y="0"/>
                  </a:lnTo>
                  <a:lnTo>
                    <a:pt x="288054" y="345"/>
                  </a:lnTo>
                  <a:lnTo>
                    <a:pt x="329938" y="15369"/>
                  </a:lnTo>
                  <a:lnTo>
                    <a:pt x="368050" y="97489"/>
                  </a:lnTo>
                  <a:lnTo>
                    <a:pt x="384970" y="34926"/>
                  </a:lnTo>
                  <a:lnTo>
                    <a:pt x="415861" y="9215"/>
                  </a:lnTo>
                  <a:lnTo>
                    <a:pt x="456076" y="0"/>
                  </a:lnTo>
                  <a:lnTo>
                    <a:pt x="463689" y="133"/>
                  </a:lnTo>
                  <a:lnTo>
                    <a:pt x="506235" y="14719"/>
                  </a:lnTo>
                  <a:lnTo>
                    <a:pt x="559252" y="154131"/>
                  </a:lnTo>
                  <a:lnTo>
                    <a:pt x="561755" y="162795"/>
                  </a:lnTo>
                  <a:lnTo>
                    <a:pt x="556876" y="171634"/>
                  </a:lnTo>
                  <a:lnTo>
                    <a:pt x="548408" y="174076"/>
                  </a:lnTo>
                  <a:lnTo>
                    <a:pt x="536847" y="174331"/>
                  </a:lnTo>
                  <a:lnTo>
                    <a:pt x="530245" y="169433"/>
                  </a:lnTo>
                  <a:lnTo>
                    <a:pt x="503916" y="69726"/>
                  </a:lnTo>
                  <a:lnTo>
                    <a:pt x="503916" y="120943"/>
                  </a:lnTo>
                  <a:lnTo>
                    <a:pt x="531345" y="223379"/>
                  </a:lnTo>
                  <a:lnTo>
                    <a:pt x="503916" y="223379"/>
                  </a:lnTo>
                  <a:lnTo>
                    <a:pt x="503916" y="351024"/>
                  </a:lnTo>
                  <a:close/>
                </a:path>
              </a:pathLst>
            </a:custGeom>
            <a:solidFill>
              <a:srgbClr val="008000"/>
            </a:solidFill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27" name="object 27" descr=""/>
          <p:cNvGrpSpPr/>
          <p:nvPr/>
        </p:nvGrpSpPr>
        <p:grpSpPr>
          <a:xfrm>
            <a:off x="7156756" y="1745818"/>
            <a:ext cx="1460500" cy="1431290"/>
            <a:chOff x="7156756" y="1745818"/>
            <a:chExt cx="1460500" cy="1431290"/>
          </a:xfrm>
        </p:grpSpPr>
        <p:pic>
          <p:nvPicPr>
            <p:cNvPr id="28" name="object 28" descr="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7514012" y="2592888"/>
              <a:ext cx="134351" cy="182068"/>
            </a:xfrm>
            <a:prstGeom prst="rect">
              <a:avLst/>
            </a:prstGeom>
          </p:spPr>
        </p:pic>
        <p:sp>
          <p:nvSpPr>
            <p:cNvPr id="29" name="object 29" descr=""/>
            <p:cNvSpPr/>
            <p:nvPr/>
          </p:nvSpPr>
          <p:spPr>
            <a:xfrm>
              <a:off x="7156756" y="2788968"/>
              <a:ext cx="462915" cy="388620"/>
            </a:xfrm>
            <a:custGeom>
              <a:avLst/>
              <a:gdLst/>
              <a:ahLst/>
              <a:cxnLst/>
              <a:rect l="l" t="t" r="r" b="b"/>
              <a:pathLst>
                <a:path w="462915" h="388619">
                  <a:moveTo>
                    <a:pt x="185032" y="388071"/>
                  </a:moveTo>
                  <a:lnTo>
                    <a:pt x="181842" y="388071"/>
                  </a:lnTo>
                  <a:lnTo>
                    <a:pt x="167141" y="384730"/>
                  </a:lnTo>
                  <a:lnTo>
                    <a:pt x="155131" y="375705"/>
                  </a:lnTo>
                  <a:lnTo>
                    <a:pt x="147308" y="362492"/>
                  </a:lnTo>
                  <a:lnTo>
                    <a:pt x="145165" y="346586"/>
                  </a:lnTo>
                  <a:lnTo>
                    <a:pt x="146959" y="331304"/>
                  </a:lnTo>
                  <a:lnTo>
                    <a:pt x="149949" y="316470"/>
                  </a:lnTo>
                  <a:lnTo>
                    <a:pt x="154135" y="301935"/>
                  </a:lnTo>
                  <a:lnTo>
                    <a:pt x="159517" y="287550"/>
                  </a:lnTo>
                  <a:lnTo>
                    <a:pt x="142249" y="291739"/>
                  </a:lnTo>
                  <a:lnTo>
                    <a:pt x="124235" y="294730"/>
                  </a:lnTo>
                  <a:lnTo>
                    <a:pt x="105921" y="296525"/>
                  </a:lnTo>
                  <a:lnTo>
                    <a:pt x="72208" y="297448"/>
                  </a:lnTo>
                  <a:lnTo>
                    <a:pt x="56660" y="296126"/>
                  </a:lnTo>
                  <a:lnTo>
                    <a:pt x="12857" y="281642"/>
                  </a:lnTo>
                  <a:lnTo>
                    <a:pt x="0" y="255265"/>
                  </a:lnTo>
                  <a:lnTo>
                    <a:pt x="1644" y="239683"/>
                  </a:lnTo>
                  <a:lnTo>
                    <a:pt x="10066" y="226046"/>
                  </a:lnTo>
                  <a:lnTo>
                    <a:pt x="22375" y="216747"/>
                  </a:lnTo>
                  <a:lnTo>
                    <a:pt x="37076" y="212534"/>
                  </a:lnTo>
                  <a:lnTo>
                    <a:pt x="52674" y="214154"/>
                  </a:lnTo>
                  <a:lnTo>
                    <a:pt x="73504" y="217719"/>
                  </a:lnTo>
                  <a:lnTo>
                    <a:pt x="94932" y="218741"/>
                  </a:lnTo>
                  <a:lnTo>
                    <a:pt x="116361" y="217071"/>
                  </a:lnTo>
                  <a:lnTo>
                    <a:pt x="137191" y="212559"/>
                  </a:lnTo>
                  <a:lnTo>
                    <a:pt x="108911" y="195606"/>
                  </a:lnTo>
                  <a:lnTo>
                    <a:pt x="84368" y="173866"/>
                  </a:lnTo>
                  <a:lnTo>
                    <a:pt x="64310" y="147938"/>
                  </a:lnTo>
                  <a:lnTo>
                    <a:pt x="49484" y="118420"/>
                  </a:lnTo>
                  <a:lnTo>
                    <a:pt x="47865" y="102839"/>
                  </a:lnTo>
                  <a:lnTo>
                    <a:pt x="52076" y="88304"/>
                  </a:lnTo>
                  <a:lnTo>
                    <a:pt x="61370" y="76462"/>
                  </a:lnTo>
                  <a:lnTo>
                    <a:pt x="74999" y="68958"/>
                  </a:lnTo>
                  <a:lnTo>
                    <a:pt x="90572" y="67337"/>
                  </a:lnTo>
                  <a:lnTo>
                    <a:pt x="105098" y="71551"/>
                  </a:lnTo>
                  <a:lnTo>
                    <a:pt x="116934" y="80850"/>
                  </a:lnTo>
                  <a:lnTo>
                    <a:pt x="124434" y="94487"/>
                  </a:lnTo>
                  <a:lnTo>
                    <a:pt x="129791" y="104883"/>
                  </a:lnTo>
                  <a:lnTo>
                    <a:pt x="149351" y="126199"/>
                  </a:lnTo>
                  <a:lnTo>
                    <a:pt x="188345" y="147215"/>
                  </a:lnTo>
                  <a:lnTo>
                    <a:pt x="252008" y="156714"/>
                  </a:lnTo>
                  <a:lnTo>
                    <a:pt x="259184" y="151653"/>
                  </a:lnTo>
                  <a:lnTo>
                    <a:pt x="266360" y="146143"/>
                  </a:lnTo>
                  <a:lnTo>
                    <a:pt x="280712" y="134376"/>
                  </a:lnTo>
                  <a:lnTo>
                    <a:pt x="285496" y="131185"/>
                  </a:lnTo>
                  <a:lnTo>
                    <a:pt x="288685" y="126398"/>
                  </a:lnTo>
                  <a:lnTo>
                    <a:pt x="293469" y="123207"/>
                  </a:lnTo>
                  <a:lnTo>
                    <a:pt x="303037" y="113634"/>
                  </a:lnTo>
                  <a:lnTo>
                    <a:pt x="311559" y="76163"/>
                  </a:lnTo>
                  <a:lnTo>
                    <a:pt x="325612" y="59235"/>
                  </a:lnTo>
                  <a:lnTo>
                    <a:pt x="331343" y="51805"/>
                  </a:lnTo>
                  <a:lnTo>
                    <a:pt x="336476" y="43778"/>
                  </a:lnTo>
                  <a:lnTo>
                    <a:pt x="341310" y="35451"/>
                  </a:lnTo>
                  <a:lnTo>
                    <a:pt x="357007" y="15257"/>
                  </a:lnTo>
                  <a:lnTo>
                    <a:pt x="378386" y="3141"/>
                  </a:lnTo>
                  <a:lnTo>
                    <a:pt x="402754" y="0"/>
                  </a:lnTo>
                  <a:lnTo>
                    <a:pt x="427422" y="6731"/>
                  </a:lnTo>
                  <a:lnTo>
                    <a:pt x="447605" y="21515"/>
                  </a:lnTo>
                  <a:lnTo>
                    <a:pt x="459714" y="42432"/>
                  </a:lnTo>
                  <a:lnTo>
                    <a:pt x="462854" y="66639"/>
                  </a:lnTo>
                  <a:lnTo>
                    <a:pt x="456126" y="91296"/>
                  </a:lnTo>
                  <a:lnTo>
                    <a:pt x="426301" y="138190"/>
                  </a:lnTo>
                  <a:lnTo>
                    <a:pt x="392538" y="167085"/>
                  </a:lnTo>
                  <a:lnTo>
                    <a:pt x="366824" y="172670"/>
                  </a:lnTo>
                  <a:lnTo>
                    <a:pt x="358851" y="172670"/>
                  </a:lnTo>
                  <a:lnTo>
                    <a:pt x="323181" y="203509"/>
                  </a:lnTo>
                  <a:lnTo>
                    <a:pt x="287818" y="239019"/>
                  </a:lnTo>
                  <a:lnTo>
                    <a:pt x="256894" y="276981"/>
                  </a:lnTo>
                  <a:lnTo>
                    <a:pt x="234543" y="315173"/>
                  </a:lnTo>
                  <a:lnTo>
                    <a:pt x="220912" y="365858"/>
                  </a:lnTo>
                  <a:lnTo>
                    <a:pt x="212141" y="377500"/>
                  </a:lnTo>
                  <a:lnTo>
                    <a:pt x="199782" y="385254"/>
                  </a:lnTo>
                  <a:lnTo>
                    <a:pt x="185032" y="388071"/>
                  </a:lnTo>
                  <a:close/>
                </a:path>
              </a:pathLst>
            </a:custGeom>
            <a:solidFill>
              <a:srgbClr val="008000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30" name="object 30" descr="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8030688" y="2261185"/>
              <a:ext cx="111627" cy="111689"/>
            </a:xfrm>
            <a:prstGeom prst="rect">
              <a:avLst/>
            </a:prstGeom>
          </p:spPr>
        </p:pic>
        <p:sp>
          <p:nvSpPr>
            <p:cNvPr id="31" name="object 31" descr=""/>
            <p:cNvSpPr/>
            <p:nvPr/>
          </p:nvSpPr>
          <p:spPr>
            <a:xfrm>
              <a:off x="7587494" y="1745818"/>
              <a:ext cx="1029969" cy="1196340"/>
            </a:xfrm>
            <a:custGeom>
              <a:avLst/>
              <a:gdLst/>
              <a:ahLst/>
              <a:cxnLst/>
              <a:rect l="l" t="t" r="r" b="b"/>
              <a:pathLst>
                <a:path w="1029970" h="1196339">
                  <a:moveTo>
                    <a:pt x="625237" y="149859"/>
                  </a:moveTo>
                  <a:lnTo>
                    <a:pt x="542064" y="149859"/>
                  </a:lnTo>
                  <a:lnTo>
                    <a:pt x="548667" y="124459"/>
                  </a:lnTo>
                  <a:lnTo>
                    <a:pt x="551831" y="97789"/>
                  </a:lnTo>
                  <a:lnTo>
                    <a:pt x="551707" y="72389"/>
                  </a:lnTo>
                  <a:lnTo>
                    <a:pt x="548443" y="45719"/>
                  </a:lnTo>
                  <a:lnTo>
                    <a:pt x="548443" y="41909"/>
                  </a:lnTo>
                  <a:lnTo>
                    <a:pt x="550361" y="26669"/>
                  </a:lnTo>
                  <a:lnTo>
                    <a:pt x="557812" y="12699"/>
                  </a:lnTo>
                  <a:lnTo>
                    <a:pt x="569747" y="3809"/>
                  </a:lnTo>
                  <a:lnTo>
                    <a:pt x="585120" y="0"/>
                  </a:lnTo>
                  <a:lnTo>
                    <a:pt x="600818" y="1269"/>
                  </a:lnTo>
                  <a:lnTo>
                    <a:pt x="613824" y="8889"/>
                  </a:lnTo>
                  <a:lnTo>
                    <a:pt x="623243" y="20319"/>
                  </a:lnTo>
                  <a:lnTo>
                    <a:pt x="628177" y="34289"/>
                  </a:lnTo>
                  <a:lnTo>
                    <a:pt x="632226" y="95249"/>
                  </a:lnTo>
                  <a:lnTo>
                    <a:pt x="632310" y="96519"/>
                  </a:lnTo>
                  <a:lnTo>
                    <a:pt x="625651" y="148589"/>
                  </a:lnTo>
                  <a:lnTo>
                    <a:pt x="625237" y="149859"/>
                  </a:lnTo>
                  <a:close/>
                </a:path>
                <a:path w="1029970" h="1196339">
                  <a:moveTo>
                    <a:pt x="1028608" y="415289"/>
                  </a:moveTo>
                  <a:lnTo>
                    <a:pt x="313826" y="415289"/>
                  </a:lnTo>
                  <a:lnTo>
                    <a:pt x="329250" y="411479"/>
                  </a:lnTo>
                  <a:lnTo>
                    <a:pt x="342730" y="402589"/>
                  </a:lnTo>
                  <a:lnTo>
                    <a:pt x="360072" y="388619"/>
                  </a:lnTo>
                  <a:lnTo>
                    <a:pt x="378610" y="375919"/>
                  </a:lnTo>
                  <a:lnTo>
                    <a:pt x="398344" y="364489"/>
                  </a:lnTo>
                  <a:lnTo>
                    <a:pt x="419274" y="355599"/>
                  </a:lnTo>
                  <a:lnTo>
                    <a:pt x="432679" y="349249"/>
                  </a:lnTo>
                  <a:lnTo>
                    <a:pt x="443992" y="340359"/>
                  </a:lnTo>
                  <a:lnTo>
                    <a:pt x="452912" y="328929"/>
                  </a:lnTo>
                  <a:lnTo>
                    <a:pt x="459141" y="314959"/>
                  </a:lnTo>
                  <a:lnTo>
                    <a:pt x="459141" y="313689"/>
                  </a:lnTo>
                  <a:lnTo>
                    <a:pt x="460736" y="312419"/>
                  </a:lnTo>
                  <a:lnTo>
                    <a:pt x="460736" y="309879"/>
                  </a:lnTo>
                  <a:lnTo>
                    <a:pt x="464349" y="300989"/>
                  </a:lnTo>
                  <a:lnTo>
                    <a:pt x="468111" y="292099"/>
                  </a:lnTo>
                  <a:lnTo>
                    <a:pt x="472173" y="283209"/>
                  </a:lnTo>
                  <a:lnTo>
                    <a:pt x="476682" y="275589"/>
                  </a:lnTo>
                  <a:lnTo>
                    <a:pt x="479872" y="267969"/>
                  </a:lnTo>
                  <a:lnTo>
                    <a:pt x="481466" y="261619"/>
                  </a:lnTo>
                  <a:lnTo>
                    <a:pt x="481367" y="251459"/>
                  </a:lnTo>
                  <a:lnTo>
                    <a:pt x="478377" y="213359"/>
                  </a:lnTo>
                  <a:lnTo>
                    <a:pt x="478277" y="212089"/>
                  </a:lnTo>
                  <a:lnTo>
                    <a:pt x="470304" y="172719"/>
                  </a:lnTo>
                  <a:lnTo>
                    <a:pt x="456350" y="138429"/>
                  </a:lnTo>
                  <a:lnTo>
                    <a:pt x="435221" y="115569"/>
                  </a:lnTo>
                  <a:lnTo>
                    <a:pt x="433626" y="114299"/>
                  </a:lnTo>
                  <a:lnTo>
                    <a:pt x="432032" y="114299"/>
                  </a:lnTo>
                  <a:lnTo>
                    <a:pt x="430437" y="113029"/>
                  </a:lnTo>
                  <a:lnTo>
                    <a:pt x="420271" y="100329"/>
                  </a:lnTo>
                  <a:lnTo>
                    <a:pt x="416085" y="86359"/>
                  </a:lnTo>
                  <a:lnTo>
                    <a:pt x="417879" y="71119"/>
                  </a:lnTo>
                  <a:lnTo>
                    <a:pt x="425653" y="57149"/>
                  </a:lnTo>
                  <a:lnTo>
                    <a:pt x="437663" y="48259"/>
                  </a:lnTo>
                  <a:lnTo>
                    <a:pt x="451168" y="44449"/>
                  </a:lnTo>
                  <a:lnTo>
                    <a:pt x="464673" y="45719"/>
                  </a:lnTo>
                  <a:lnTo>
                    <a:pt x="499008" y="72389"/>
                  </a:lnTo>
                  <a:lnTo>
                    <a:pt x="532297" y="121919"/>
                  </a:lnTo>
                  <a:lnTo>
                    <a:pt x="542064" y="149859"/>
                  </a:lnTo>
                  <a:lnTo>
                    <a:pt x="625237" y="149859"/>
                  </a:lnTo>
                  <a:lnTo>
                    <a:pt x="611184" y="193039"/>
                  </a:lnTo>
                  <a:lnTo>
                    <a:pt x="591894" y="232409"/>
                  </a:lnTo>
                  <a:lnTo>
                    <a:pt x="570768" y="267969"/>
                  </a:lnTo>
                  <a:lnTo>
                    <a:pt x="562795" y="283209"/>
                  </a:lnTo>
                  <a:lnTo>
                    <a:pt x="558260" y="293369"/>
                  </a:lnTo>
                  <a:lnTo>
                    <a:pt x="556416" y="304799"/>
                  </a:lnTo>
                  <a:lnTo>
                    <a:pt x="556660" y="309879"/>
                  </a:lnTo>
                  <a:lnTo>
                    <a:pt x="556782" y="312419"/>
                  </a:lnTo>
                  <a:lnTo>
                    <a:pt x="556903" y="314959"/>
                  </a:lnTo>
                  <a:lnTo>
                    <a:pt x="582031" y="356869"/>
                  </a:lnTo>
                  <a:lnTo>
                    <a:pt x="606898" y="369569"/>
                  </a:lnTo>
                  <a:lnTo>
                    <a:pt x="619804" y="375919"/>
                  </a:lnTo>
                  <a:lnTo>
                    <a:pt x="632113" y="384809"/>
                  </a:lnTo>
                  <a:lnTo>
                    <a:pt x="644123" y="393699"/>
                  </a:lnTo>
                  <a:lnTo>
                    <a:pt x="662213" y="405129"/>
                  </a:lnTo>
                  <a:lnTo>
                    <a:pt x="682395" y="411479"/>
                  </a:lnTo>
                  <a:lnTo>
                    <a:pt x="703774" y="412749"/>
                  </a:lnTo>
                  <a:lnTo>
                    <a:pt x="1028371" y="412749"/>
                  </a:lnTo>
                  <a:lnTo>
                    <a:pt x="1028490" y="414019"/>
                  </a:lnTo>
                  <a:lnTo>
                    <a:pt x="1028608" y="415289"/>
                  </a:lnTo>
                  <a:close/>
                </a:path>
                <a:path w="1029970" h="1196339">
                  <a:moveTo>
                    <a:pt x="235017" y="369569"/>
                  </a:moveTo>
                  <a:lnTo>
                    <a:pt x="125854" y="369569"/>
                  </a:lnTo>
                  <a:lnTo>
                    <a:pt x="107042" y="327659"/>
                  </a:lnTo>
                  <a:lnTo>
                    <a:pt x="98545" y="283209"/>
                  </a:lnTo>
                  <a:lnTo>
                    <a:pt x="100514" y="238759"/>
                  </a:lnTo>
                  <a:lnTo>
                    <a:pt x="113097" y="195579"/>
                  </a:lnTo>
                  <a:lnTo>
                    <a:pt x="122665" y="182879"/>
                  </a:lnTo>
                  <a:lnTo>
                    <a:pt x="135821" y="175259"/>
                  </a:lnTo>
                  <a:lnTo>
                    <a:pt x="150771" y="172719"/>
                  </a:lnTo>
                  <a:lnTo>
                    <a:pt x="165721" y="176529"/>
                  </a:lnTo>
                  <a:lnTo>
                    <a:pt x="179052" y="185419"/>
                  </a:lnTo>
                  <a:lnTo>
                    <a:pt x="187448" y="198119"/>
                  </a:lnTo>
                  <a:lnTo>
                    <a:pt x="190164" y="213359"/>
                  </a:lnTo>
                  <a:lnTo>
                    <a:pt x="186452" y="228599"/>
                  </a:lnTo>
                  <a:lnTo>
                    <a:pt x="179251" y="261619"/>
                  </a:lnTo>
                  <a:lnTo>
                    <a:pt x="181380" y="292099"/>
                  </a:lnTo>
                  <a:lnTo>
                    <a:pt x="181468" y="293369"/>
                  </a:lnTo>
                  <a:lnTo>
                    <a:pt x="192955" y="323849"/>
                  </a:lnTo>
                  <a:lnTo>
                    <a:pt x="213561" y="350519"/>
                  </a:lnTo>
                  <a:lnTo>
                    <a:pt x="230355" y="365759"/>
                  </a:lnTo>
                  <a:lnTo>
                    <a:pt x="235017" y="369569"/>
                  </a:lnTo>
                  <a:close/>
                </a:path>
                <a:path w="1029970" h="1196339">
                  <a:moveTo>
                    <a:pt x="1028371" y="412749"/>
                  </a:moveTo>
                  <a:lnTo>
                    <a:pt x="703774" y="412749"/>
                  </a:lnTo>
                  <a:lnTo>
                    <a:pt x="725452" y="407669"/>
                  </a:lnTo>
                  <a:lnTo>
                    <a:pt x="750966" y="396239"/>
                  </a:lnTo>
                  <a:lnTo>
                    <a:pt x="754156" y="394969"/>
                  </a:lnTo>
                  <a:lnTo>
                    <a:pt x="755750" y="393699"/>
                  </a:lnTo>
                  <a:lnTo>
                    <a:pt x="758940" y="392429"/>
                  </a:lnTo>
                  <a:lnTo>
                    <a:pt x="779023" y="377189"/>
                  </a:lnTo>
                  <a:lnTo>
                    <a:pt x="807179" y="353059"/>
                  </a:lnTo>
                  <a:lnTo>
                    <a:pt x="834737" y="320039"/>
                  </a:lnTo>
                  <a:lnTo>
                    <a:pt x="853026" y="281939"/>
                  </a:lnTo>
                  <a:lnTo>
                    <a:pt x="853026" y="280669"/>
                  </a:lnTo>
                  <a:lnTo>
                    <a:pt x="854620" y="278129"/>
                  </a:lnTo>
                  <a:lnTo>
                    <a:pt x="854620" y="276859"/>
                  </a:lnTo>
                  <a:lnTo>
                    <a:pt x="863964" y="264159"/>
                  </a:lnTo>
                  <a:lnTo>
                    <a:pt x="876746" y="255269"/>
                  </a:lnTo>
                  <a:lnTo>
                    <a:pt x="891622" y="251459"/>
                  </a:lnTo>
                  <a:lnTo>
                    <a:pt x="907244" y="255269"/>
                  </a:lnTo>
                  <a:lnTo>
                    <a:pt x="919703" y="262889"/>
                  </a:lnTo>
                  <a:lnTo>
                    <a:pt x="927975" y="275589"/>
                  </a:lnTo>
                  <a:lnTo>
                    <a:pt x="931464" y="289559"/>
                  </a:lnTo>
                  <a:lnTo>
                    <a:pt x="929570" y="303529"/>
                  </a:lnTo>
                  <a:lnTo>
                    <a:pt x="923366" y="323849"/>
                  </a:lnTo>
                  <a:lnTo>
                    <a:pt x="914620" y="342899"/>
                  </a:lnTo>
                  <a:lnTo>
                    <a:pt x="903781" y="361949"/>
                  </a:lnTo>
                  <a:lnTo>
                    <a:pt x="891298" y="379729"/>
                  </a:lnTo>
                  <a:lnTo>
                    <a:pt x="979104" y="379729"/>
                  </a:lnTo>
                  <a:lnTo>
                    <a:pt x="1020466" y="394969"/>
                  </a:lnTo>
                  <a:lnTo>
                    <a:pt x="1028253" y="411479"/>
                  </a:lnTo>
                  <a:lnTo>
                    <a:pt x="1028371" y="412749"/>
                  </a:lnTo>
                  <a:close/>
                </a:path>
                <a:path w="1029970" h="1196339">
                  <a:moveTo>
                    <a:pt x="819702" y="730249"/>
                  </a:moveTo>
                  <a:lnTo>
                    <a:pt x="178478" y="730249"/>
                  </a:lnTo>
                  <a:lnTo>
                    <a:pt x="212440" y="698499"/>
                  </a:lnTo>
                  <a:lnTo>
                    <a:pt x="239674" y="661669"/>
                  </a:lnTo>
                  <a:lnTo>
                    <a:pt x="259433" y="619759"/>
                  </a:lnTo>
                  <a:lnTo>
                    <a:pt x="270970" y="575309"/>
                  </a:lnTo>
                  <a:lnTo>
                    <a:pt x="270994" y="566419"/>
                  </a:lnTo>
                  <a:lnTo>
                    <a:pt x="271169" y="558799"/>
                  </a:lnTo>
                  <a:lnTo>
                    <a:pt x="271642" y="549909"/>
                  </a:lnTo>
                  <a:lnTo>
                    <a:pt x="272564" y="542289"/>
                  </a:lnTo>
                  <a:lnTo>
                    <a:pt x="272564" y="533399"/>
                  </a:lnTo>
                  <a:lnTo>
                    <a:pt x="270970" y="525779"/>
                  </a:lnTo>
                  <a:lnTo>
                    <a:pt x="268602" y="513079"/>
                  </a:lnTo>
                  <a:lnTo>
                    <a:pt x="263993" y="501649"/>
                  </a:lnTo>
                  <a:lnTo>
                    <a:pt x="257290" y="490219"/>
                  </a:lnTo>
                  <a:lnTo>
                    <a:pt x="248644" y="481329"/>
                  </a:lnTo>
                  <a:lnTo>
                    <a:pt x="239076" y="476249"/>
                  </a:lnTo>
                  <a:lnTo>
                    <a:pt x="231103" y="474979"/>
                  </a:lnTo>
                  <a:lnTo>
                    <a:pt x="227913" y="473709"/>
                  </a:lnTo>
                  <a:lnTo>
                    <a:pt x="221535" y="473709"/>
                  </a:lnTo>
                  <a:lnTo>
                    <a:pt x="189940" y="469899"/>
                  </a:lnTo>
                  <a:lnTo>
                    <a:pt x="146984" y="461009"/>
                  </a:lnTo>
                  <a:lnTo>
                    <a:pt x="91469" y="443229"/>
                  </a:lnTo>
                  <a:lnTo>
                    <a:pt x="22200" y="414019"/>
                  </a:lnTo>
                  <a:lnTo>
                    <a:pt x="0" y="377189"/>
                  </a:lnTo>
                  <a:lnTo>
                    <a:pt x="3064" y="361949"/>
                  </a:lnTo>
                  <a:lnTo>
                    <a:pt x="33762" y="339089"/>
                  </a:lnTo>
                  <a:lnTo>
                    <a:pt x="50506" y="339089"/>
                  </a:lnTo>
                  <a:lnTo>
                    <a:pt x="58878" y="342899"/>
                  </a:lnTo>
                  <a:lnTo>
                    <a:pt x="76519" y="350519"/>
                  </a:lnTo>
                  <a:lnTo>
                    <a:pt x="93562" y="356869"/>
                  </a:lnTo>
                  <a:lnTo>
                    <a:pt x="110007" y="363219"/>
                  </a:lnTo>
                  <a:lnTo>
                    <a:pt x="125854" y="369569"/>
                  </a:lnTo>
                  <a:lnTo>
                    <a:pt x="235017" y="369569"/>
                  </a:lnTo>
                  <a:lnTo>
                    <a:pt x="265139" y="393699"/>
                  </a:lnTo>
                  <a:lnTo>
                    <a:pt x="313826" y="415289"/>
                  </a:lnTo>
                  <a:lnTo>
                    <a:pt x="1028608" y="415289"/>
                  </a:lnTo>
                  <a:lnTo>
                    <a:pt x="1029436" y="424179"/>
                  </a:lnTo>
                  <a:lnTo>
                    <a:pt x="1025176" y="438149"/>
                  </a:lnTo>
                  <a:lnTo>
                    <a:pt x="1015682" y="450849"/>
                  </a:lnTo>
                  <a:lnTo>
                    <a:pt x="1009403" y="455929"/>
                  </a:lnTo>
                  <a:lnTo>
                    <a:pt x="1002526" y="458469"/>
                  </a:lnTo>
                  <a:lnTo>
                    <a:pt x="912228" y="458469"/>
                  </a:lnTo>
                  <a:lnTo>
                    <a:pt x="852652" y="461009"/>
                  </a:lnTo>
                  <a:lnTo>
                    <a:pt x="805123" y="467359"/>
                  </a:lnTo>
                  <a:lnTo>
                    <a:pt x="497413" y="467359"/>
                  </a:lnTo>
                  <a:lnTo>
                    <a:pt x="458593" y="474979"/>
                  </a:lnTo>
                  <a:lnTo>
                    <a:pt x="426052" y="496569"/>
                  </a:lnTo>
                  <a:lnTo>
                    <a:pt x="403676" y="529589"/>
                  </a:lnTo>
                  <a:lnTo>
                    <a:pt x="395354" y="568959"/>
                  </a:lnTo>
                  <a:lnTo>
                    <a:pt x="403477" y="609599"/>
                  </a:lnTo>
                  <a:lnTo>
                    <a:pt x="425653" y="642619"/>
                  </a:lnTo>
                  <a:lnTo>
                    <a:pt x="458593" y="665479"/>
                  </a:lnTo>
                  <a:lnTo>
                    <a:pt x="499008" y="674369"/>
                  </a:lnTo>
                  <a:lnTo>
                    <a:pt x="718160" y="674369"/>
                  </a:lnTo>
                  <a:lnTo>
                    <a:pt x="718400" y="675639"/>
                  </a:lnTo>
                  <a:lnTo>
                    <a:pt x="749222" y="712469"/>
                  </a:lnTo>
                  <a:lnTo>
                    <a:pt x="800277" y="725169"/>
                  </a:lnTo>
                  <a:lnTo>
                    <a:pt x="819702" y="730249"/>
                  </a:lnTo>
                  <a:close/>
                </a:path>
                <a:path w="1029970" h="1196339">
                  <a:moveTo>
                    <a:pt x="979104" y="379729"/>
                  </a:moveTo>
                  <a:lnTo>
                    <a:pt x="891298" y="379729"/>
                  </a:lnTo>
                  <a:lnTo>
                    <a:pt x="923391" y="378459"/>
                  </a:lnTo>
                  <a:lnTo>
                    <a:pt x="964852" y="378459"/>
                  </a:lnTo>
                  <a:lnTo>
                    <a:pt x="979104" y="379729"/>
                  </a:lnTo>
                  <a:close/>
                </a:path>
                <a:path w="1029970" h="1196339">
                  <a:moveTo>
                    <a:pt x="995051" y="461009"/>
                  </a:moveTo>
                  <a:lnTo>
                    <a:pt x="986978" y="461009"/>
                  </a:lnTo>
                  <a:lnTo>
                    <a:pt x="961339" y="459739"/>
                  </a:lnTo>
                  <a:lnTo>
                    <a:pt x="912228" y="458469"/>
                  </a:lnTo>
                  <a:lnTo>
                    <a:pt x="1002526" y="458469"/>
                  </a:lnTo>
                  <a:lnTo>
                    <a:pt x="995051" y="461009"/>
                  </a:lnTo>
                  <a:close/>
                </a:path>
                <a:path w="1029970" h="1196339">
                  <a:moveTo>
                    <a:pt x="718160" y="674369"/>
                  </a:moveTo>
                  <a:lnTo>
                    <a:pt x="499008" y="674369"/>
                  </a:lnTo>
                  <a:lnTo>
                    <a:pt x="539423" y="666749"/>
                  </a:lnTo>
                  <a:lnTo>
                    <a:pt x="572363" y="643889"/>
                  </a:lnTo>
                  <a:lnTo>
                    <a:pt x="594539" y="610869"/>
                  </a:lnTo>
                  <a:lnTo>
                    <a:pt x="602662" y="570229"/>
                  </a:lnTo>
                  <a:lnTo>
                    <a:pt x="594290" y="529589"/>
                  </a:lnTo>
                  <a:lnTo>
                    <a:pt x="571566" y="496569"/>
                  </a:lnTo>
                  <a:lnTo>
                    <a:pt x="538077" y="473709"/>
                  </a:lnTo>
                  <a:lnTo>
                    <a:pt x="497413" y="467359"/>
                  </a:lnTo>
                  <a:lnTo>
                    <a:pt x="805123" y="467359"/>
                  </a:lnTo>
                  <a:lnTo>
                    <a:pt x="766340" y="485139"/>
                  </a:lnTo>
                  <a:lnTo>
                    <a:pt x="733898" y="534669"/>
                  </a:lnTo>
                  <a:lnTo>
                    <a:pt x="730236" y="566419"/>
                  </a:lnTo>
                  <a:lnTo>
                    <a:pt x="730285" y="585469"/>
                  </a:lnTo>
                  <a:lnTo>
                    <a:pt x="728242" y="605789"/>
                  </a:lnTo>
                  <a:lnTo>
                    <a:pt x="724405" y="624839"/>
                  </a:lnTo>
                  <a:lnTo>
                    <a:pt x="719073" y="643889"/>
                  </a:lnTo>
                  <a:lnTo>
                    <a:pt x="716656" y="655319"/>
                  </a:lnTo>
                  <a:lnTo>
                    <a:pt x="716547" y="661669"/>
                  </a:lnTo>
                  <a:lnTo>
                    <a:pt x="716482" y="665479"/>
                  </a:lnTo>
                  <a:lnTo>
                    <a:pt x="718160" y="674369"/>
                  </a:lnTo>
                  <a:close/>
                </a:path>
                <a:path w="1029970" h="1196339">
                  <a:moveTo>
                    <a:pt x="97050" y="867409"/>
                  </a:moveTo>
                  <a:lnTo>
                    <a:pt x="72433" y="866139"/>
                  </a:lnTo>
                  <a:lnTo>
                    <a:pt x="50207" y="855979"/>
                  </a:lnTo>
                  <a:lnTo>
                    <a:pt x="33363" y="836929"/>
                  </a:lnTo>
                  <a:lnTo>
                    <a:pt x="25190" y="812799"/>
                  </a:lnTo>
                  <a:lnTo>
                    <a:pt x="26586" y="788669"/>
                  </a:lnTo>
                  <a:lnTo>
                    <a:pt x="55689" y="749299"/>
                  </a:lnTo>
                  <a:lnTo>
                    <a:pt x="98745" y="726439"/>
                  </a:lnTo>
                  <a:lnTo>
                    <a:pt x="130040" y="716279"/>
                  </a:lnTo>
                  <a:lnTo>
                    <a:pt x="146984" y="716279"/>
                  </a:lnTo>
                  <a:lnTo>
                    <a:pt x="163329" y="720089"/>
                  </a:lnTo>
                  <a:lnTo>
                    <a:pt x="178478" y="730249"/>
                  </a:lnTo>
                  <a:lnTo>
                    <a:pt x="819702" y="730249"/>
                  </a:lnTo>
                  <a:lnTo>
                    <a:pt x="848840" y="737869"/>
                  </a:lnTo>
                  <a:lnTo>
                    <a:pt x="900691" y="755649"/>
                  </a:lnTo>
                  <a:lnTo>
                    <a:pt x="905913" y="758189"/>
                  </a:lnTo>
                  <a:lnTo>
                    <a:pt x="288112" y="758189"/>
                  </a:lnTo>
                  <a:lnTo>
                    <a:pt x="239724" y="767079"/>
                  </a:lnTo>
                  <a:lnTo>
                    <a:pt x="202399" y="778509"/>
                  </a:lnTo>
                  <a:lnTo>
                    <a:pt x="200455" y="796289"/>
                  </a:lnTo>
                  <a:lnTo>
                    <a:pt x="192830" y="814069"/>
                  </a:lnTo>
                  <a:lnTo>
                    <a:pt x="180422" y="828039"/>
                  </a:lnTo>
                  <a:lnTo>
                    <a:pt x="164126" y="838199"/>
                  </a:lnTo>
                  <a:lnTo>
                    <a:pt x="131834" y="853439"/>
                  </a:lnTo>
                  <a:lnTo>
                    <a:pt x="121070" y="859789"/>
                  </a:lnTo>
                  <a:lnTo>
                    <a:pt x="97050" y="867409"/>
                  </a:lnTo>
                  <a:close/>
                </a:path>
                <a:path w="1029970" h="1196339">
                  <a:moveTo>
                    <a:pt x="416085" y="1196339"/>
                  </a:moveTo>
                  <a:lnTo>
                    <a:pt x="408111" y="1196339"/>
                  </a:lnTo>
                  <a:lnTo>
                    <a:pt x="393361" y="1193799"/>
                  </a:lnTo>
                  <a:lnTo>
                    <a:pt x="381002" y="1184909"/>
                  </a:lnTo>
                  <a:lnTo>
                    <a:pt x="372231" y="1173479"/>
                  </a:lnTo>
                  <a:lnTo>
                    <a:pt x="368245" y="1159509"/>
                  </a:lnTo>
                  <a:lnTo>
                    <a:pt x="368321" y="1102359"/>
                  </a:lnTo>
                  <a:lnTo>
                    <a:pt x="374981" y="1051559"/>
                  </a:lnTo>
                  <a:lnTo>
                    <a:pt x="386386" y="1004569"/>
                  </a:lnTo>
                  <a:lnTo>
                    <a:pt x="400699" y="962659"/>
                  </a:lnTo>
                  <a:lnTo>
                    <a:pt x="416085" y="923289"/>
                  </a:lnTo>
                  <a:lnTo>
                    <a:pt x="424108" y="904239"/>
                  </a:lnTo>
                  <a:lnTo>
                    <a:pt x="431234" y="886459"/>
                  </a:lnTo>
                  <a:lnTo>
                    <a:pt x="437164" y="868679"/>
                  </a:lnTo>
                  <a:lnTo>
                    <a:pt x="441600" y="850899"/>
                  </a:lnTo>
                  <a:lnTo>
                    <a:pt x="441852" y="842009"/>
                  </a:lnTo>
                  <a:lnTo>
                    <a:pt x="441960" y="838199"/>
                  </a:lnTo>
                  <a:lnTo>
                    <a:pt x="442032" y="835659"/>
                  </a:lnTo>
                  <a:lnTo>
                    <a:pt x="442140" y="831849"/>
                  </a:lnTo>
                  <a:lnTo>
                    <a:pt x="442247" y="828039"/>
                  </a:lnTo>
                  <a:lnTo>
                    <a:pt x="433626" y="807719"/>
                  </a:lnTo>
                  <a:lnTo>
                    <a:pt x="417829" y="791209"/>
                  </a:lnTo>
                  <a:lnTo>
                    <a:pt x="396949" y="779779"/>
                  </a:lnTo>
                  <a:lnTo>
                    <a:pt x="396949" y="778509"/>
                  </a:lnTo>
                  <a:lnTo>
                    <a:pt x="395354" y="778509"/>
                  </a:lnTo>
                  <a:lnTo>
                    <a:pt x="341883" y="759459"/>
                  </a:lnTo>
                  <a:lnTo>
                    <a:pt x="288112" y="758189"/>
                  </a:lnTo>
                  <a:lnTo>
                    <a:pt x="905913" y="758189"/>
                  </a:lnTo>
                  <a:lnTo>
                    <a:pt x="926802" y="768349"/>
                  </a:lnTo>
                  <a:lnTo>
                    <a:pt x="654289" y="768349"/>
                  </a:lnTo>
                  <a:lnTo>
                    <a:pt x="633683" y="769619"/>
                  </a:lnTo>
                  <a:lnTo>
                    <a:pt x="613824" y="775969"/>
                  </a:lnTo>
                  <a:lnTo>
                    <a:pt x="599472" y="783589"/>
                  </a:lnTo>
                  <a:lnTo>
                    <a:pt x="585120" y="788669"/>
                  </a:lnTo>
                  <a:lnTo>
                    <a:pt x="578742" y="792479"/>
                  </a:lnTo>
                  <a:lnTo>
                    <a:pt x="565984" y="795019"/>
                  </a:lnTo>
                  <a:lnTo>
                    <a:pt x="550536" y="802639"/>
                  </a:lnTo>
                  <a:lnTo>
                    <a:pt x="524523" y="842009"/>
                  </a:lnTo>
                  <a:lnTo>
                    <a:pt x="519539" y="866139"/>
                  </a:lnTo>
                  <a:lnTo>
                    <a:pt x="516674" y="877569"/>
                  </a:lnTo>
                  <a:lnTo>
                    <a:pt x="513360" y="887729"/>
                  </a:lnTo>
                  <a:lnTo>
                    <a:pt x="510171" y="897889"/>
                  </a:lnTo>
                  <a:lnTo>
                    <a:pt x="511765" y="902969"/>
                  </a:lnTo>
                  <a:lnTo>
                    <a:pt x="520661" y="935989"/>
                  </a:lnTo>
                  <a:lnTo>
                    <a:pt x="536283" y="980439"/>
                  </a:lnTo>
                  <a:lnTo>
                    <a:pt x="554367" y="1017269"/>
                  </a:lnTo>
                  <a:lnTo>
                    <a:pt x="467114" y="1017269"/>
                  </a:lnTo>
                  <a:lnTo>
                    <a:pt x="457845" y="1050289"/>
                  </a:lnTo>
                  <a:lnTo>
                    <a:pt x="451566" y="1083309"/>
                  </a:lnTo>
                  <a:lnTo>
                    <a:pt x="448277" y="1117599"/>
                  </a:lnTo>
                  <a:lnTo>
                    <a:pt x="448178" y="1129029"/>
                  </a:lnTo>
                  <a:lnTo>
                    <a:pt x="448078" y="1140459"/>
                  </a:lnTo>
                  <a:lnTo>
                    <a:pt x="432729" y="1187449"/>
                  </a:lnTo>
                  <a:lnTo>
                    <a:pt x="420869" y="1195069"/>
                  </a:lnTo>
                  <a:lnTo>
                    <a:pt x="416085" y="1196339"/>
                  </a:lnTo>
                  <a:close/>
                </a:path>
                <a:path w="1029970" h="1196339">
                  <a:moveTo>
                    <a:pt x="874105" y="1008379"/>
                  </a:moveTo>
                  <a:lnTo>
                    <a:pt x="859404" y="1004569"/>
                  </a:lnTo>
                  <a:lnTo>
                    <a:pt x="847095" y="995679"/>
                  </a:lnTo>
                  <a:lnTo>
                    <a:pt x="838673" y="981709"/>
                  </a:lnTo>
                  <a:lnTo>
                    <a:pt x="819601" y="935989"/>
                  </a:lnTo>
                  <a:lnTo>
                    <a:pt x="795171" y="892809"/>
                  </a:lnTo>
                  <a:lnTo>
                    <a:pt x="765765" y="852169"/>
                  </a:lnTo>
                  <a:lnTo>
                    <a:pt x="731767" y="815339"/>
                  </a:lnTo>
                  <a:lnTo>
                    <a:pt x="693558" y="782319"/>
                  </a:lnTo>
                  <a:lnTo>
                    <a:pt x="654289" y="768349"/>
                  </a:lnTo>
                  <a:lnTo>
                    <a:pt x="926802" y="768349"/>
                  </a:lnTo>
                  <a:lnTo>
                    <a:pt x="950301" y="779779"/>
                  </a:lnTo>
                  <a:lnTo>
                    <a:pt x="962460" y="788669"/>
                  </a:lnTo>
                  <a:lnTo>
                    <a:pt x="969835" y="802639"/>
                  </a:lnTo>
                  <a:lnTo>
                    <a:pt x="971829" y="817879"/>
                  </a:lnTo>
                  <a:lnTo>
                    <a:pt x="970741" y="821689"/>
                  </a:lnTo>
                  <a:lnTo>
                    <a:pt x="843458" y="821689"/>
                  </a:lnTo>
                  <a:lnTo>
                    <a:pt x="864064" y="852169"/>
                  </a:lnTo>
                  <a:lnTo>
                    <a:pt x="882726" y="883919"/>
                  </a:lnTo>
                  <a:lnTo>
                    <a:pt x="899296" y="918209"/>
                  </a:lnTo>
                  <a:lnTo>
                    <a:pt x="913623" y="953769"/>
                  </a:lnTo>
                  <a:lnTo>
                    <a:pt x="916713" y="967739"/>
                  </a:lnTo>
                  <a:lnTo>
                    <a:pt x="914421" y="981709"/>
                  </a:lnTo>
                  <a:lnTo>
                    <a:pt x="907344" y="993139"/>
                  </a:lnTo>
                  <a:lnTo>
                    <a:pt x="896082" y="1003299"/>
                  </a:lnTo>
                  <a:lnTo>
                    <a:pt x="892892" y="1004569"/>
                  </a:lnTo>
                  <a:lnTo>
                    <a:pt x="891298" y="1005839"/>
                  </a:lnTo>
                  <a:lnTo>
                    <a:pt x="889703" y="1005839"/>
                  </a:lnTo>
                  <a:lnTo>
                    <a:pt x="874105" y="1008379"/>
                  </a:lnTo>
                  <a:close/>
                </a:path>
                <a:path w="1029970" h="1196339">
                  <a:moveTo>
                    <a:pt x="927003" y="854709"/>
                  </a:moveTo>
                  <a:lnTo>
                    <a:pt x="912028" y="849629"/>
                  </a:lnTo>
                  <a:lnTo>
                    <a:pt x="861124" y="826769"/>
                  </a:lnTo>
                  <a:lnTo>
                    <a:pt x="843458" y="821689"/>
                  </a:lnTo>
                  <a:lnTo>
                    <a:pt x="970741" y="821689"/>
                  </a:lnTo>
                  <a:lnTo>
                    <a:pt x="967842" y="831849"/>
                  </a:lnTo>
                  <a:lnTo>
                    <a:pt x="967842" y="834389"/>
                  </a:lnTo>
                  <a:lnTo>
                    <a:pt x="966247" y="834389"/>
                  </a:lnTo>
                  <a:lnTo>
                    <a:pt x="966247" y="835659"/>
                  </a:lnTo>
                  <a:lnTo>
                    <a:pt x="955757" y="847089"/>
                  </a:lnTo>
                  <a:lnTo>
                    <a:pt x="942128" y="853439"/>
                  </a:lnTo>
                  <a:lnTo>
                    <a:pt x="927003" y="854709"/>
                  </a:lnTo>
                  <a:close/>
                </a:path>
                <a:path w="1029970" h="1196339">
                  <a:moveTo>
                    <a:pt x="567380" y="1140459"/>
                  </a:moveTo>
                  <a:lnTo>
                    <a:pt x="517122" y="1103629"/>
                  </a:lnTo>
                  <a:lnTo>
                    <a:pt x="480794" y="1047749"/>
                  </a:lnTo>
                  <a:lnTo>
                    <a:pt x="467114" y="1017269"/>
                  </a:lnTo>
                  <a:lnTo>
                    <a:pt x="554367" y="1017269"/>
                  </a:lnTo>
                  <a:lnTo>
                    <a:pt x="559979" y="1028699"/>
                  </a:lnTo>
                  <a:lnTo>
                    <a:pt x="593094" y="1071879"/>
                  </a:lnTo>
                  <a:lnTo>
                    <a:pt x="602089" y="1084579"/>
                  </a:lnTo>
                  <a:lnTo>
                    <a:pt x="605253" y="1098549"/>
                  </a:lnTo>
                  <a:lnTo>
                    <a:pt x="602736" y="1113789"/>
                  </a:lnTo>
                  <a:lnTo>
                    <a:pt x="594688" y="1127759"/>
                  </a:lnTo>
                  <a:lnTo>
                    <a:pt x="582155" y="1136649"/>
                  </a:lnTo>
                  <a:lnTo>
                    <a:pt x="567380" y="1140459"/>
                  </a:lnTo>
                  <a:close/>
                </a:path>
              </a:pathLst>
            </a:custGeom>
            <a:solidFill>
              <a:srgbClr val="008000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32" name="object 32" descr=""/>
          <p:cNvSpPr txBox="1"/>
          <p:nvPr/>
        </p:nvSpPr>
        <p:spPr>
          <a:xfrm>
            <a:off x="147065" y="3281934"/>
            <a:ext cx="3702050" cy="338455"/>
          </a:xfrm>
          <a:prstGeom prst="rect">
            <a:avLst/>
          </a:prstGeom>
          <a:ln w="25400">
            <a:solidFill>
              <a:srgbClr val="000000"/>
            </a:solidFill>
          </a:ln>
        </p:spPr>
        <p:txBody>
          <a:bodyPr wrap="square" lIns="0" tIns="22225" rIns="0" bIns="0" rtlCol="0" vert="horz">
            <a:spAutoFit/>
          </a:bodyPr>
          <a:lstStyle/>
          <a:p>
            <a:pPr marL="980440">
              <a:lnSpc>
                <a:spcPct val="100000"/>
              </a:lnSpc>
              <a:spcBef>
                <a:spcPts val="175"/>
              </a:spcBef>
            </a:pPr>
            <a:r>
              <a:rPr dirty="0" sz="1600" spc="-55" b="1">
                <a:latin typeface="Tahoma"/>
                <a:cs typeface="Tahoma"/>
              </a:rPr>
              <a:t>Population </a:t>
            </a:r>
            <a:r>
              <a:rPr dirty="0" sz="1600" spc="-10" b="1">
                <a:latin typeface="Tahoma"/>
                <a:cs typeface="Tahoma"/>
              </a:rPr>
              <a:t>impact</a:t>
            </a:r>
            <a:endParaRPr sz="1600">
              <a:latin typeface="Tahoma"/>
              <a:cs typeface="Tahoma"/>
            </a:endParaRPr>
          </a:p>
        </p:txBody>
      </p:sp>
      <p:sp>
        <p:nvSpPr>
          <p:cNvPr id="33" name="object 33" descr=""/>
          <p:cNvSpPr txBox="1"/>
          <p:nvPr/>
        </p:nvSpPr>
        <p:spPr>
          <a:xfrm>
            <a:off x="9475469" y="3266694"/>
            <a:ext cx="2051685" cy="338455"/>
          </a:xfrm>
          <a:prstGeom prst="rect">
            <a:avLst/>
          </a:prstGeom>
          <a:ln w="25400">
            <a:solidFill>
              <a:srgbClr val="000000"/>
            </a:solidFill>
          </a:ln>
        </p:spPr>
        <p:txBody>
          <a:bodyPr wrap="square" lIns="0" tIns="22225" rIns="0" bIns="0" rtlCol="0" vert="horz">
            <a:spAutoFit/>
          </a:bodyPr>
          <a:lstStyle/>
          <a:p>
            <a:pPr marL="250190">
              <a:lnSpc>
                <a:spcPct val="100000"/>
              </a:lnSpc>
              <a:spcBef>
                <a:spcPts val="175"/>
              </a:spcBef>
            </a:pPr>
            <a:r>
              <a:rPr dirty="0" sz="1600" b="1">
                <a:latin typeface="Tahoma"/>
                <a:cs typeface="Tahoma"/>
              </a:rPr>
              <a:t>New</a:t>
            </a:r>
            <a:r>
              <a:rPr dirty="0" sz="1600" spc="-35" b="1">
                <a:latin typeface="Tahoma"/>
                <a:cs typeface="Tahoma"/>
              </a:rPr>
              <a:t> </a:t>
            </a:r>
            <a:r>
              <a:rPr dirty="0" sz="1600" spc="-10" b="1">
                <a:latin typeface="Tahoma"/>
                <a:cs typeface="Tahoma"/>
              </a:rPr>
              <a:t>treatments</a:t>
            </a:r>
            <a:endParaRPr sz="1600">
              <a:latin typeface="Tahoma"/>
              <a:cs typeface="Tahoma"/>
            </a:endParaRPr>
          </a:p>
        </p:txBody>
      </p:sp>
      <p:sp>
        <p:nvSpPr>
          <p:cNvPr id="34" name="object 34" descr=""/>
          <p:cNvSpPr txBox="1"/>
          <p:nvPr/>
        </p:nvSpPr>
        <p:spPr>
          <a:xfrm>
            <a:off x="6957821" y="3289553"/>
            <a:ext cx="1953895" cy="338455"/>
          </a:xfrm>
          <a:prstGeom prst="rect">
            <a:avLst/>
          </a:prstGeom>
          <a:ln w="25400">
            <a:solidFill>
              <a:srgbClr val="000000"/>
            </a:solidFill>
          </a:ln>
        </p:spPr>
        <p:txBody>
          <a:bodyPr wrap="square" lIns="0" tIns="22860" rIns="0" bIns="0" rtlCol="0" vert="horz">
            <a:spAutoFit/>
          </a:bodyPr>
          <a:lstStyle/>
          <a:p>
            <a:pPr marL="265430">
              <a:lnSpc>
                <a:spcPct val="100000"/>
              </a:lnSpc>
              <a:spcBef>
                <a:spcPts val="180"/>
              </a:spcBef>
            </a:pPr>
            <a:r>
              <a:rPr dirty="0" sz="1600" spc="-50" b="1">
                <a:latin typeface="Tahoma"/>
                <a:cs typeface="Tahoma"/>
              </a:rPr>
              <a:t>Early</a:t>
            </a:r>
            <a:r>
              <a:rPr dirty="0" sz="1600" spc="-35" b="1">
                <a:latin typeface="Tahoma"/>
                <a:cs typeface="Tahoma"/>
              </a:rPr>
              <a:t> </a:t>
            </a:r>
            <a:r>
              <a:rPr dirty="0" sz="1600" spc="-10" b="1">
                <a:latin typeface="Tahoma"/>
                <a:cs typeface="Tahoma"/>
              </a:rPr>
              <a:t>detection</a:t>
            </a:r>
            <a:endParaRPr sz="1600">
              <a:latin typeface="Tahoma"/>
              <a:cs typeface="Tahoma"/>
            </a:endParaRPr>
          </a:p>
        </p:txBody>
      </p:sp>
      <p:sp>
        <p:nvSpPr>
          <p:cNvPr id="35" name="object 35" descr=""/>
          <p:cNvSpPr txBox="1"/>
          <p:nvPr/>
        </p:nvSpPr>
        <p:spPr>
          <a:xfrm>
            <a:off x="4095750" y="3262121"/>
            <a:ext cx="2049780" cy="338455"/>
          </a:xfrm>
          <a:prstGeom prst="rect">
            <a:avLst/>
          </a:prstGeom>
          <a:ln w="25400">
            <a:solidFill>
              <a:srgbClr val="000000"/>
            </a:solidFill>
          </a:ln>
        </p:spPr>
        <p:txBody>
          <a:bodyPr wrap="square" lIns="0" tIns="22860" rIns="0" bIns="0" rtlCol="0" vert="horz">
            <a:spAutoFit/>
          </a:bodyPr>
          <a:lstStyle/>
          <a:p>
            <a:pPr marL="502920">
              <a:lnSpc>
                <a:spcPct val="100000"/>
              </a:lnSpc>
              <a:spcBef>
                <a:spcPts val="180"/>
              </a:spcBef>
            </a:pPr>
            <a:r>
              <a:rPr dirty="0" sz="1600" spc="-10" b="1">
                <a:latin typeface="Tahoma"/>
                <a:cs typeface="Tahoma"/>
              </a:rPr>
              <a:t>Prevention</a:t>
            </a:r>
            <a:endParaRPr sz="1600">
              <a:latin typeface="Tahoma"/>
              <a:cs typeface="Tahoma"/>
            </a:endParaRPr>
          </a:p>
        </p:txBody>
      </p:sp>
      <p:sp>
        <p:nvSpPr>
          <p:cNvPr id="36" name="object 36" descr=""/>
          <p:cNvSpPr txBox="1"/>
          <p:nvPr/>
        </p:nvSpPr>
        <p:spPr>
          <a:xfrm>
            <a:off x="247650" y="3754373"/>
            <a:ext cx="3385185" cy="1077595"/>
          </a:xfrm>
          <a:prstGeom prst="rect">
            <a:avLst/>
          </a:prstGeom>
          <a:solidFill>
            <a:srgbClr val="FFC000"/>
          </a:solidFill>
          <a:ln w="25400">
            <a:solidFill>
              <a:srgbClr val="000000"/>
            </a:solidFill>
          </a:ln>
        </p:spPr>
        <p:txBody>
          <a:bodyPr wrap="square" lIns="0" tIns="31115" rIns="0" bIns="0" rtlCol="0" vert="horz">
            <a:spAutoFit/>
          </a:bodyPr>
          <a:lstStyle/>
          <a:p>
            <a:pPr marL="90805" marR="126364">
              <a:lnSpc>
                <a:spcPct val="100000"/>
              </a:lnSpc>
              <a:spcBef>
                <a:spcPts val="245"/>
              </a:spcBef>
            </a:pPr>
            <a:r>
              <a:rPr dirty="0" sz="1400" spc="-75" b="1">
                <a:latin typeface="Arial"/>
                <a:cs typeface="Arial"/>
              </a:rPr>
              <a:t>By</a:t>
            </a:r>
            <a:r>
              <a:rPr dirty="0" sz="1400" spc="-35" b="1">
                <a:latin typeface="Arial"/>
                <a:cs typeface="Arial"/>
              </a:rPr>
              <a:t> </a:t>
            </a:r>
            <a:r>
              <a:rPr dirty="0" sz="1400" spc="-10" b="1">
                <a:latin typeface="Arial"/>
                <a:cs typeface="Arial"/>
              </a:rPr>
              <a:t>2050,</a:t>
            </a:r>
            <a:r>
              <a:rPr dirty="0" sz="1400" spc="-90" b="1">
                <a:latin typeface="Arial"/>
                <a:cs typeface="Arial"/>
              </a:rPr>
              <a:t> </a:t>
            </a:r>
            <a:r>
              <a:rPr dirty="0" sz="1400" spc="-50" b="1">
                <a:latin typeface="Arial"/>
                <a:cs typeface="Arial"/>
              </a:rPr>
              <a:t>one</a:t>
            </a:r>
            <a:r>
              <a:rPr dirty="0" sz="1400" spc="-80" b="1">
                <a:latin typeface="Arial"/>
                <a:cs typeface="Arial"/>
              </a:rPr>
              <a:t> </a:t>
            </a:r>
            <a:r>
              <a:rPr dirty="0" sz="1400" spc="-55" b="1">
                <a:latin typeface="Arial"/>
                <a:cs typeface="Arial"/>
              </a:rPr>
              <a:t>out</a:t>
            </a:r>
            <a:r>
              <a:rPr dirty="0" sz="1400" spc="-40" b="1">
                <a:latin typeface="Arial"/>
                <a:cs typeface="Arial"/>
              </a:rPr>
              <a:t> </a:t>
            </a:r>
            <a:r>
              <a:rPr dirty="0" sz="1400" spc="-20" b="1">
                <a:latin typeface="Arial"/>
                <a:cs typeface="Arial"/>
              </a:rPr>
              <a:t>of</a:t>
            </a:r>
            <a:r>
              <a:rPr dirty="0" sz="1400" spc="-80" b="1">
                <a:latin typeface="Arial"/>
                <a:cs typeface="Arial"/>
              </a:rPr>
              <a:t> </a:t>
            </a:r>
            <a:r>
              <a:rPr dirty="0" sz="1400" spc="-75" b="1">
                <a:latin typeface="Arial"/>
                <a:cs typeface="Arial"/>
              </a:rPr>
              <a:t>every</a:t>
            </a:r>
            <a:r>
              <a:rPr dirty="0" sz="1400" spc="-50" b="1">
                <a:latin typeface="Arial"/>
                <a:cs typeface="Arial"/>
              </a:rPr>
              <a:t> </a:t>
            </a:r>
            <a:r>
              <a:rPr dirty="0" sz="1400" spc="-10" b="1">
                <a:latin typeface="Arial"/>
                <a:cs typeface="Arial"/>
              </a:rPr>
              <a:t>four</a:t>
            </a:r>
            <a:r>
              <a:rPr dirty="0" sz="1400" spc="225" b="1">
                <a:latin typeface="Arial"/>
                <a:cs typeface="Arial"/>
              </a:rPr>
              <a:t> </a:t>
            </a:r>
            <a:r>
              <a:rPr dirty="0" sz="1400" spc="-10" b="1">
                <a:latin typeface="Arial"/>
                <a:cs typeface="Arial"/>
              </a:rPr>
              <a:t>people </a:t>
            </a:r>
            <a:r>
              <a:rPr dirty="0" sz="1400" spc="-65" b="1">
                <a:latin typeface="Arial"/>
                <a:cs typeface="Arial"/>
              </a:rPr>
              <a:t>who</a:t>
            </a:r>
            <a:r>
              <a:rPr dirty="0" sz="1400" spc="-15" b="1">
                <a:latin typeface="Arial"/>
                <a:cs typeface="Arial"/>
              </a:rPr>
              <a:t> </a:t>
            </a:r>
            <a:r>
              <a:rPr dirty="0" sz="1400" spc="-60" b="1">
                <a:latin typeface="Arial"/>
                <a:cs typeface="Arial"/>
              </a:rPr>
              <a:t>develop</a:t>
            </a:r>
            <a:r>
              <a:rPr dirty="0" sz="1400" spc="5" b="1">
                <a:latin typeface="Arial"/>
                <a:cs typeface="Arial"/>
              </a:rPr>
              <a:t> </a:t>
            </a:r>
            <a:r>
              <a:rPr dirty="0" sz="1400" spc="-55" b="1">
                <a:latin typeface="Arial"/>
                <a:cs typeface="Arial"/>
              </a:rPr>
              <a:t>dementia</a:t>
            </a:r>
            <a:r>
              <a:rPr dirty="0" sz="1400" spc="-65" b="1">
                <a:latin typeface="Arial"/>
                <a:cs typeface="Arial"/>
              </a:rPr>
              <a:t> </a:t>
            </a:r>
            <a:r>
              <a:rPr dirty="0" sz="1400" spc="-75" b="1">
                <a:latin typeface="Arial"/>
                <a:cs typeface="Arial"/>
              </a:rPr>
              <a:t>in</a:t>
            </a:r>
            <a:r>
              <a:rPr dirty="0" sz="1400" spc="-30" b="1">
                <a:latin typeface="Arial"/>
                <a:cs typeface="Arial"/>
              </a:rPr>
              <a:t> </a:t>
            </a:r>
            <a:r>
              <a:rPr dirty="0" sz="1400" spc="-40" b="1">
                <a:latin typeface="Arial"/>
                <a:cs typeface="Arial"/>
              </a:rPr>
              <a:t>Canada</a:t>
            </a:r>
            <a:r>
              <a:rPr dirty="0" sz="1400" spc="-65" b="1">
                <a:latin typeface="Arial"/>
                <a:cs typeface="Arial"/>
              </a:rPr>
              <a:t> </a:t>
            </a:r>
            <a:r>
              <a:rPr dirty="0" sz="1400" spc="-80" b="1">
                <a:latin typeface="Arial"/>
                <a:cs typeface="Arial"/>
              </a:rPr>
              <a:t>will</a:t>
            </a:r>
            <a:r>
              <a:rPr dirty="0" sz="1400" spc="-30" b="1">
                <a:latin typeface="Arial"/>
                <a:cs typeface="Arial"/>
              </a:rPr>
              <a:t> </a:t>
            </a:r>
            <a:r>
              <a:rPr dirty="0" sz="1400" spc="-25" b="1">
                <a:latin typeface="Arial"/>
                <a:cs typeface="Arial"/>
              </a:rPr>
              <a:t>be </a:t>
            </a:r>
            <a:r>
              <a:rPr dirty="0" sz="1400" spc="-35" b="1">
                <a:latin typeface="Arial"/>
                <a:cs typeface="Arial"/>
              </a:rPr>
              <a:t>of</a:t>
            </a:r>
            <a:r>
              <a:rPr dirty="0" sz="1400" spc="-60" b="1">
                <a:latin typeface="Arial"/>
                <a:cs typeface="Arial"/>
              </a:rPr>
              <a:t> </a:t>
            </a:r>
            <a:r>
              <a:rPr dirty="0" sz="1400" spc="-80" b="1">
                <a:latin typeface="Arial"/>
                <a:cs typeface="Arial"/>
              </a:rPr>
              <a:t>Asian</a:t>
            </a:r>
            <a:r>
              <a:rPr dirty="0" sz="1400" spc="-55" b="1">
                <a:latin typeface="Arial"/>
                <a:cs typeface="Arial"/>
              </a:rPr>
              <a:t> </a:t>
            </a:r>
            <a:r>
              <a:rPr dirty="0" sz="1400" spc="-10" b="1">
                <a:latin typeface="Arial"/>
                <a:cs typeface="Arial"/>
              </a:rPr>
              <a:t>origin.</a:t>
            </a:r>
            <a:endParaRPr sz="1400">
              <a:latin typeface="Arial"/>
              <a:cs typeface="Arial"/>
            </a:endParaRPr>
          </a:p>
          <a:p>
            <a:pPr marL="1102360">
              <a:lnSpc>
                <a:spcPct val="100000"/>
              </a:lnSpc>
              <a:spcBef>
                <a:spcPts val="1345"/>
              </a:spcBef>
            </a:pPr>
            <a:r>
              <a:rPr dirty="0" sz="1100" spc="-10">
                <a:latin typeface="Arial"/>
                <a:cs typeface="Arial"/>
              </a:rPr>
              <a:t>Alzheimer</a:t>
            </a:r>
            <a:r>
              <a:rPr dirty="0" sz="1100" spc="-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Society</a:t>
            </a:r>
            <a:r>
              <a:rPr dirty="0" sz="1100" spc="-1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of</a:t>
            </a:r>
            <a:r>
              <a:rPr dirty="0" sz="1100" spc="20">
                <a:latin typeface="Arial"/>
                <a:cs typeface="Arial"/>
              </a:rPr>
              <a:t> </a:t>
            </a:r>
            <a:r>
              <a:rPr dirty="0" sz="1100" spc="-10">
                <a:latin typeface="Arial"/>
                <a:cs typeface="Arial"/>
              </a:rPr>
              <a:t>Canada,</a:t>
            </a:r>
            <a:r>
              <a:rPr dirty="0" sz="1100" spc="-25">
                <a:latin typeface="Arial"/>
                <a:cs typeface="Arial"/>
              </a:rPr>
              <a:t> </a:t>
            </a:r>
            <a:r>
              <a:rPr dirty="0" sz="1100" spc="-20">
                <a:latin typeface="Arial"/>
                <a:cs typeface="Arial"/>
              </a:rPr>
              <a:t>2024</a:t>
            </a:r>
            <a:endParaRPr sz="1100">
              <a:latin typeface="Arial"/>
              <a:cs typeface="Arial"/>
            </a:endParaRPr>
          </a:p>
        </p:txBody>
      </p:sp>
      <p:sp>
        <p:nvSpPr>
          <p:cNvPr id="37" name="object 37" descr=""/>
          <p:cNvSpPr txBox="1"/>
          <p:nvPr/>
        </p:nvSpPr>
        <p:spPr>
          <a:xfrm>
            <a:off x="429455" y="6236499"/>
            <a:ext cx="8652510" cy="48260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239395" indent="-226695">
              <a:lnSpc>
                <a:spcPct val="100000"/>
              </a:lnSpc>
              <a:spcBef>
                <a:spcPts val="95"/>
              </a:spcBef>
              <a:buAutoNum type="arabicPeriod"/>
              <a:tabLst>
                <a:tab pos="239395" algn="l"/>
              </a:tabLst>
            </a:pPr>
            <a:r>
              <a:rPr dirty="0" sz="1000">
                <a:latin typeface="Arial"/>
                <a:cs typeface="Arial"/>
              </a:rPr>
              <a:t>Dyck et</a:t>
            </a:r>
            <a:r>
              <a:rPr dirty="0" sz="1000" spc="-2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al.</a:t>
            </a:r>
            <a:r>
              <a:rPr dirty="0" sz="1000" spc="-2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New</a:t>
            </a:r>
            <a:r>
              <a:rPr dirty="0" sz="1000" spc="-1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England</a:t>
            </a:r>
            <a:r>
              <a:rPr dirty="0" sz="1000" spc="-2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Journal</a:t>
            </a:r>
            <a:r>
              <a:rPr dirty="0" sz="1000" spc="-3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of</a:t>
            </a:r>
            <a:r>
              <a:rPr dirty="0" sz="1000" spc="-2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Medicine</a:t>
            </a:r>
            <a:r>
              <a:rPr dirty="0" sz="1000" spc="-15">
                <a:latin typeface="Arial"/>
                <a:cs typeface="Arial"/>
              </a:rPr>
              <a:t> </a:t>
            </a:r>
            <a:r>
              <a:rPr dirty="0" sz="1000" spc="-10">
                <a:latin typeface="Arial"/>
                <a:cs typeface="Arial"/>
              </a:rPr>
              <a:t>2023;388:9-</a:t>
            </a:r>
            <a:r>
              <a:rPr dirty="0" sz="1000" spc="-25">
                <a:latin typeface="Arial"/>
                <a:cs typeface="Arial"/>
              </a:rPr>
              <a:t>21.</a:t>
            </a:r>
            <a:endParaRPr sz="1000">
              <a:latin typeface="Arial"/>
              <a:cs typeface="Arial"/>
            </a:endParaRPr>
          </a:p>
          <a:p>
            <a:pPr marL="239395" marR="5080" indent="-226695">
              <a:lnSpc>
                <a:spcPct val="100000"/>
              </a:lnSpc>
              <a:buAutoNum type="arabicPeriod"/>
              <a:tabLst>
                <a:tab pos="241300" algn="l"/>
              </a:tabLst>
            </a:pPr>
            <a:r>
              <a:rPr dirty="0" sz="1000">
                <a:latin typeface="Arial"/>
                <a:cs typeface="Arial"/>
              </a:rPr>
              <a:t>Alzheimer Society</a:t>
            </a:r>
            <a:r>
              <a:rPr dirty="0" sz="1000" spc="-2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of</a:t>
            </a:r>
            <a:r>
              <a:rPr dirty="0" sz="1000" spc="-2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Canada.</a:t>
            </a:r>
            <a:r>
              <a:rPr dirty="0" sz="1000" spc="-2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(2024).</a:t>
            </a:r>
            <a:r>
              <a:rPr dirty="0" sz="1000" spc="-3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The</a:t>
            </a:r>
            <a:r>
              <a:rPr dirty="0" sz="1000" spc="-3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many</a:t>
            </a:r>
            <a:r>
              <a:rPr dirty="0" sz="1000" spc="-4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faces</a:t>
            </a:r>
            <a:r>
              <a:rPr dirty="0" sz="1000" spc="-3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of</a:t>
            </a:r>
            <a:r>
              <a:rPr dirty="0" sz="1000" spc="-3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dementia</a:t>
            </a:r>
            <a:r>
              <a:rPr dirty="0" sz="1000" spc="-3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in</a:t>
            </a:r>
            <a:r>
              <a:rPr dirty="0" sz="1000" spc="-2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Canada:</a:t>
            </a:r>
            <a:r>
              <a:rPr dirty="0" sz="1000" spc="-2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The</a:t>
            </a:r>
            <a:r>
              <a:rPr dirty="0" sz="1000" spc="-5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Landmark</a:t>
            </a:r>
            <a:r>
              <a:rPr dirty="0" sz="1000" spc="-3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Study</a:t>
            </a:r>
            <a:r>
              <a:rPr dirty="0" sz="1000" spc="-3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Report</a:t>
            </a:r>
            <a:r>
              <a:rPr dirty="0" sz="1000" spc="-20">
                <a:latin typeface="Arial"/>
                <a:cs typeface="Arial"/>
              </a:rPr>
              <a:t> </a:t>
            </a:r>
            <a:r>
              <a:rPr dirty="0" sz="1000" spc="-25">
                <a:latin typeface="Arial"/>
                <a:cs typeface="Arial"/>
              </a:rPr>
              <a:t>#2. </a:t>
            </a:r>
            <a:r>
              <a:rPr dirty="0" sz="1000" spc="-25">
                <a:latin typeface="Arial"/>
                <a:cs typeface="Arial"/>
              </a:rPr>
              <a:t>	</a:t>
            </a:r>
            <a:r>
              <a:rPr dirty="0" u="sng" sz="1000" spc="-10">
                <a:solidFill>
                  <a:srgbClr val="0563C1"/>
                </a:solidFill>
                <a:uFill>
                  <a:solidFill>
                    <a:srgbClr val="0563C1"/>
                  </a:solidFill>
                </a:uFill>
                <a:latin typeface="Arial"/>
                <a:cs typeface="Arial"/>
                <a:hlinkClick r:id="rId7"/>
              </a:rPr>
              <a:t>https://alzheimer.ca/sites/default/files/documents/ASC_The%20Many%20Faces%20of%20Dementia%20In%20Canada_Landmark%20Study_Vol2.pdf</a:t>
            </a:r>
            <a:endParaRPr sz="1000">
              <a:latin typeface="Arial"/>
              <a:cs typeface="Arial"/>
            </a:endParaRPr>
          </a:p>
        </p:txBody>
      </p:sp>
      <p:sp>
        <p:nvSpPr>
          <p:cNvPr id="38" name="object 38" descr=""/>
          <p:cNvSpPr txBox="1"/>
          <p:nvPr/>
        </p:nvSpPr>
        <p:spPr>
          <a:xfrm>
            <a:off x="6637781" y="3745229"/>
            <a:ext cx="2593975" cy="1077595"/>
          </a:xfrm>
          <a:prstGeom prst="rect">
            <a:avLst/>
          </a:prstGeom>
          <a:solidFill>
            <a:srgbClr val="FFC000"/>
          </a:solidFill>
          <a:ln w="25400">
            <a:solidFill>
              <a:srgbClr val="000000"/>
            </a:solidFill>
          </a:ln>
        </p:spPr>
        <p:txBody>
          <a:bodyPr wrap="square" lIns="0" tIns="31750" rIns="0" bIns="0" rtlCol="0" vert="horz">
            <a:spAutoFit/>
          </a:bodyPr>
          <a:lstStyle/>
          <a:p>
            <a:pPr marL="89535" marR="198755">
              <a:lnSpc>
                <a:spcPct val="100000"/>
              </a:lnSpc>
              <a:spcBef>
                <a:spcPts val="250"/>
              </a:spcBef>
            </a:pPr>
            <a:r>
              <a:rPr dirty="0" sz="1400" spc="-10" b="1">
                <a:latin typeface="Arial"/>
                <a:cs typeface="Arial"/>
              </a:rPr>
              <a:t>We</a:t>
            </a:r>
            <a:r>
              <a:rPr dirty="0" sz="1400" spc="-55" b="1">
                <a:latin typeface="Arial"/>
                <a:cs typeface="Arial"/>
              </a:rPr>
              <a:t> </a:t>
            </a:r>
            <a:r>
              <a:rPr dirty="0" sz="1400" spc="-45" b="1">
                <a:latin typeface="Arial"/>
                <a:cs typeface="Arial"/>
              </a:rPr>
              <a:t>are</a:t>
            </a:r>
            <a:r>
              <a:rPr dirty="0" sz="1400" spc="-70" b="1">
                <a:latin typeface="Arial"/>
                <a:cs typeface="Arial"/>
              </a:rPr>
              <a:t> on</a:t>
            </a:r>
            <a:r>
              <a:rPr dirty="0" sz="1400" spc="-45" b="1">
                <a:latin typeface="Arial"/>
                <a:cs typeface="Arial"/>
              </a:rPr>
              <a:t> the</a:t>
            </a:r>
            <a:r>
              <a:rPr dirty="0" sz="1400" spc="-65" b="1">
                <a:latin typeface="Arial"/>
                <a:cs typeface="Arial"/>
              </a:rPr>
              <a:t> </a:t>
            </a:r>
            <a:r>
              <a:rPr dirty="0" sz="1400" spc="-80" b="1">
                <a:latin typeface="Arial"/>
                <a:cs typeface="Arial"/>
              </a:rPr>
              <a:t>brink</a:t>
            </a:r>
            <a:r>
              <a:rPr dirty="0" sz="1400" spc="-35" b="1">
                <a:latin typeface="Arial"/>
                <a:cs typeface="Arial"/>
              </a:rPr>
              <a:t> </a:t>
            </a:r>
            <a:r>
              <a:rPr dirty="0" sz="1400" spc="-30" b="1">
                <a:latin typeface="Arial"/>
                <a:cs typeface="Arial"/>
              </a:rPr>
              <a:t>of</a:t>
            </a:r>
            <a:r>
              <a:rPr dirty="0" sz="1400" spc="10" b="1">
                <a:latin typeface="Arial"/>
                <a:cs typeface="Arial"/>
              </a:rPr>
              <a:t> </a:t>
            </a:r>
            <a:r>
              <a:rPr dirty="0" sz="1400" spc="-60" b="1">
                <a:latin typeface="Arial"/>
                <a:cs typeface="Arial"/>
              </a:rPr>
              <a:t>having </a:t>
            </a:r>
            <a:r>
              <a:rPr dirty="0" sz="1400" b="1">
                <a:latin typeface="Arial"/>
                <a:cs typeface="Arial"/>
              </a:rPr>
              <a:t>a</a:t>
            </a:r>
            <a:r>
              <a:rPr dirty="0" sz="1400" spc="-65" b="1">
                <a:latin typeface="Arial"/>
                <a:cs typeface="Arial"/>
              </a:rPr>
              <a:t> blood</a:t>
            </a:r>
            <a:r>
              <a:rPr dirty="0" sz="1400" spc="-25" b="1">
                <a:latin typeface="Arial"/>
                <a:cs typeface="Arial"/>
              </a:rPr>
              <a:t> </a:t>
            </a:r>
            <a:r>
              <a:rPr dirty="0" sz="1400" spc="-35" b="1">
                <a:latin typeface="Arial"/>
                <a:cs typeface="Arial"/>
              </a:rPr>
              <a:t>test</a:t>
            </a:r>
            <a:r>
              <a:rPr dirty="0" sz="1400" b="1">
                <a:latin typeface="Arial"/>
                <a:cs typeface="Arial"/>
              </a:rPr>
              <a:t> </a:t>
            </a:r>
            <a:r>
              <a:rPr dirty="0" sz="1400" spc="-70" b="1">
                <a:latin typeface="Arial"/>
                <a:cs typeface="Arial"/>
              </a:rPr>
              <a:t>for</a:t>
            </a:r>
            <a:r>
              <a:rPr dirty="0" sz="1400" spc="-45" b="1">
                <a:latin typeface="Arial"/>
                <a:cs typeface="Arial"/>
              </a:rPr>
              <a:t> </a:t>
            </a:r>
            <a:r>
              <a:rPr dirty="0" sz="1400" spc="-10" b="1">
                <a:latin typeface="Arial"/>
                <a:cs typeface="Arial"/>
              </a:rPr>
              <a:t>Alzheimer's disease.</a:t>
            </a:r>
            <a:endParaRPr sz="1400">
              <a:latin typeface="Arial"/>
              <a:cs typeface="Arial"/>
            </a:endParaRPr>
          </a:p>
          <a:p>
            <a:pPr marL="918844">
              <a:lnSpc>
                <a:spcPct val="100000"/>
              </a:lnSpc>
              <a:spcBef>
                <a:spcPts val="1345"/>
              </a:spcBef>
            </a:pPr>
            <a:r>
              <a:rPr dirty="0" sz="1100">
                <a:latin typeface="Arial"/>
                <a:cs typeface="Arial"/>
              </a:rPr>
              <a:t>Ashton</a:t>
            </a:r>
            <a:r>
              <a:rPr dirty="0" sz="1100" spc="-1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et</a:t>
            </a:r>
            <a:r>
              <a:rPr dirty="0" sz="1100" spc="3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al.,JAMA,</a:t>
            </a:r>
            <a:r>
              <a:rPr dirty="0" sz="1100" spc="-50">
                <a:latin typeface="Arial"/>
                <a:cs typeface="Arial"/>
              </a:rPr>
              <a:t> </a:t>
            </a:r>
            <a:r>
              <a:rPr dirty="0" sz="1100" spc="-20">
                <a:latin typeface="Arial"/>
                <a:cs typeface="Arial"/>
              </a:rPr>
              <a:t>2024</a:t>
            </a:r>
            <a:endParaRPr sz="1100">
              <a:latin typeface="Arial"/>
              <a:cs typeface="Arial"/>
            </a:endParaRPr>
          </a:p>
        </p:txBody>
      </p:sp>
      <p:sp>
        <p:nvSpPr>
          <p:cNvPr id="39" name="object 39" descr=""/>
          <p:cNvSpPr txBox="1"/>
          <p:nvPr/>
        </p:nvSpPr>
        <p:spPr>
          <a:xfrm>
            <a:off x="3957065" y="3754373"/>
            <a:ext cx="2425065" cy="1030605"/>
          </a:xfrm>
          <a:prstGeom prst="rect">
            <a:avLst/>
          </a:prstGeom>
          <a:solidFill>
            <a:srgbClr val="FFC000"/>
          </a:solidFill>
          <a:ln w="25400">
            <a:solidFill>
              <a:srgbClr val="000000"/>
            </a:solidFill>
          </a:ln>
        </p:spPr>
        <p:txBody>
          <a:bodyPr wrap="square" lIns="0" tIns="31115" rIns="0" bIns="0" rtlCol="0" vert="horz">
            <a:spAutoFit/>
          </a:bodyPr>
          <a:lstStyle/>
          <a:p>
            <a:pPr marL="90805" marR="373380">
              <a:lnSpc>
                <a:spcPct val="100000"/>
              </a:lnSpc>
              <a:spcBef>
                <a:spcPts val="245"/>
              </a:spcBef>
            </a:pPr>
            <a:r>
              <a:rPr dirty="0" sz="1400" spc="-80" b="1">
                <a:latin typeface="Arial"/>
                <a:cs typeface="Arial"/>
              </a:rPr>
              <a:t>Risk</a:t>
            </a:r>
            <a:r>
              <a:rPr dirty="0" sz="1400" b="1">
                <a:latin typeface="Arial"/>
                <a:cs typeface="Arial"/>
              </a:rPr>
              <a:t> </a:t>
            </a:r>
            <a:r>
              <a:rPr dirty="0" sz="1400" spc="-55" b="1">
                <a:latin typeface="Arial"/>
                <a:cs typeface="Arial"/>
              </a:rPr>
              <a:t>factors</a:t>
            </a:r>
            <a:r>
              <a:rPr dirty="0" sz="1400" spc="-10" b="1">
                <a:latin typeface="Arial"/>
                <a:cs typeface="Arial"/>
              </a:rPr>
              <a:t> </a:t>
            </a:r>
            <a:r>
              <a:rPr dirty="0" sz="1400" spc="-70" b="1">
                <a:latin typeface="Arial"/>
                <a:cs typeface="Arial"/>
              </a:rPr>
              <a:t>identified</a:t>
            </a:r>
            <a:r>
              <a:rPr dirty="0" sz="1400" spc="20" b="1">
                <a:latin typeface="Arial"/>
                <a:cs typeface="Arial"/>
              </a:rPr>
              <a:t> </a:t>
            </a:r>
            <a:r>
              <a:rPr dirty="0" sz="1400" spc="-35" b="1">
                <a:latin typeface="Arial"/>
                <a:cs typeface="Arial"/>
              </a:rPr>
              <a:t>for </a:t>
            </a:r>
            <a:r>
              <a:rPr dirty="0" sz="1400" spc="-60" b="1">
                <a:latin typeface="Arial"/>
                <a:cs typeface="Arial"/>
              </a:rPr>
              <a:t>young-</a:t>
            </a:r>
            <a:r>
              <a:rPr dirty="0" sz="1400" spc="-70" b="1">
                <a:latin typeface="Arial"/>
                <a:cs typeface="Arial"/>
              </a:rPr>
              <a:t>onset</a:t>
            </a:r>
            <a:r>
              <a:rPr dirty="0" sz="1400" spc="15" b="1">
                <a:latin typeface="Arial"/>
                <a:cs typeface="Arial"/>
              </a:rPr>
              <a:t> </a:t>
            </a:r>
            <a:r>
              <a:rPr dirty="0" sz="1400" spc="-10" b="1">
                <a:latin typeface="Arial"/>
                <a:cs typeface="Arial"/>
              </a:rPr>
              <a:t>dementia</a:t>
            </a:r>
            <a:endParaRPr sz="1400">
              <a:latin typeface="Arial"/>
              <a:cs typeface="Arial"/>
            </a:endParaRPr>
          </a:p>
          <a:p>
            <a:pPr algn="r" marR="84455">
              <a:lnSpc>
                <a:spcPct val="100000"/>
              </a:lnSpc>
              <a:spcBef>
                <a:spcPts val="1345"/>
              </a:spcBef>
            </a:pPr>
            <a:r>
              <a:rPr dirty="0" sz="1100">
                <a:latin typeface="Arial"/>
                <a:cs typeface="Arial"/>
              </a:rPr>
              <a:t>Hendriks</a:t>
            </a:r>
            <a:r>
              <a:rPr dirty="0" sz="1100" spc="-2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et</a:t>
            </a:r>
            <a:r>
              <a:rPr dirty="0" sz="1100" spc="2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al.,JAMA</a:t>
            </a:r>
            <a:r>
              <a:rPr dirty="0" sz="1100" spc="-70">
                <a:latin typeface="Arial"/>
                <a:cs typeface="Arial"/>
              </a:rPr>
              <a:t> </a:t>
            </a:r>
            <a:r>
              <a:rPr dirty="0" sz="1100" spc="-10">
                <a:latin typeface="Arial"/>
                <a:cs typeface="Arial"/>
              </a:rPr>
              <a:t>Neurology,</a:t>
            </a:r>
            <a:endParaRPr sz="1100">
              <a:latin typeface="Arial"/>
              <a:cs typeface="Arial"/>
            </a:endParaRPr>
          </a:p>
          <a:p>
            <a:pPr algn="r" marR="83820">
              <a:lnSpc>
                <a:spcPct val="100000"/>
              </a:lnSpc>
            </a:pPr>
            <a:r>
              <a:rPr dirty="0" sz="1100" spc="-20">
                <a:latin typeface="Arial"/>
                <a:cs typeface="Arial"/>
              </a:rPr>
              <a:t>2023</a:t>
            </a:r>
            <a:endParaRPr sz="1100">
              <a:latin typeface="Arial"/>
              <a:cs typeface="Arial"/>
            </a:endParaRPr>
          </a:p>
        </p:txBody>
      </p:sp>
      <p:sp>
        <p:nvSpPr>
          <p:cNvPr id="40" name="object 40" descr=""/>
          <p:cNvSpPr txBox="1"/>
          <p:nvPr/>
        </p:nvSpPr>
        <p:spPr>
          <a:xfrm>
            <a:off x="9402318" y="3745229"/>
            <a:ext cx="2595880" cy="1077595"/>
          </a:xfrm>
          <a:prstGeom prst="rect">
            <a:avLst/>
          </a:prstGeom>
          <a:solidFill>
            <a:srgbClr val="FFC000"/>
          </a:solidFill>
          <a:ln w="25400">
            <a:solidFill>
              <a:srgbClr val="000000"/>
            </a:solidFill>
          </a:ln>
        </p:spPr>
        <p:txBody>
          <a:bodyPr wrap="square" lIns="0" tIns="31750" rIns="0" bIns="0" rtlCol="0" vert="horz">
            <a:spAutoFit/>
          </a:bodyPr>
          <a:lstStyle/>
          <a:p>
            <a:pPr marL="90805" marR="268605">
              <a:lnSpc>
                <a:spcPct val="100000"/>
              </a:lnSpc>
              <a:spcBef>
                <a:spcPts val="250"/>
              </a:spcBef>
            </a:pPr>
            <a:r>
              <a:rPr dirty="0" sz="1400" spc="-30" b="1">
                <a:latin typeface="Arial"/>
                <a:cs typeface="Arial"/>
              </a:rPr>
              <a:t>New</a:t>
            </a:r>
            <a:r>
              <a:rPr dirty="0" sz="1400" spc="-35" b="1">
                <a:latin typeface="Arial"/>
                <a:cs typeface="Arial"/>
              </a:rPr>
              <a:t> </a:t>
            </a:r>
            <a:r>
              <a:rPr dirty="0" sz="1400" spc="-70" b="1">
                <a:latin typeface="Arial"/>
                <a:cs typeface="Arial"/>
              </a:rPr>
              <a:t>Alzheimer’s</a:t>
            </a:r>
            <a:r>
              <a:rPr dirty="0" sz="1400" spc="-60" b="1">
                <a:latin typeface="Arial"/>
                <a:cs typeface="Arial"/>
              </a:rPr>
              <a:t> </a:t>
            </a:r>
            <a:r>
              <a:rPr dirty="0" sz="1400" spc="-20" b="1">
                <a:latin typeface="Arial"/>
                <a:cs typeface="Arial"/>
              </a:rPr>
              <a:t>Drug </a:t>
            </a:r>
            <a:r>
              <a:rPr dirty="0" sz="1400" spc="-55" b="1">
                <a:latin typeface="Arial"/>
                <a:cs typeface="Arial"/>
              </a:rPr>
              <a:t>approved</a:t>
            </a:r>
            <a:r>
              <a:rPr dirty="0" sz="1400" spc="-25" b="1">
                <a:latin typeface="Arial"/>
                <a:cs typeface="Arial"/>
              </a:rPr>
              <a:t> </a:t>
            </a:r>
            <a:r>
              <a:rPr dirty="0" sz="1400" spc="-50" b="1">
                <a:latin typeface="Arial"/>
                <a:cs typeface="Arial"/>
              </a:rPr>
              <a:t>by</a:t>
            </a:r>
            <a:r>
              <a:rPr dirty="0" sz="1400" spc="-40" b="1">
                <a:latin typeface="Arial"/>
                <a:cs typeface="Arial"/>
              </a:rPr>
              <a:t> </a:t>
            </a:r>
            <a:r>
              <a:rPr dirty="0" sz="1400" b="1">
                <a:latin typeface="Arial"/>
                <a:cs typeface="Arial"/>
              </a:rPr>
              <a:t>US</a:t>
            </a:r>
            <a:r>
              <a:rPr dirty="0" sz="1400" spc="-75" b="1">
                <a:latin typeface="Arial"/>
                <a:cs typeface="Arial"/>
              </a:rPr>
              <a:t> </a:t>
            </a:r>
            <a:r>
              <a:rPr dirty="0" sz="1400" spc="-70" b="1">
                <a:latin typeface="Arial"/>
                <a:cs typeface="Arial"/>
              </a:rPr>
              <a:t>FDA</a:t>
            </a:r>
            <a:r>
              <a:rPr dirty="0" sz="1400" spc="-80" b="1">
                <a:latin typeface="Arial"/>
                <a:cs typeface="Arial"/>
              </a:rPr>
              <a:t> </a:t>
            </a:r>
            <a:r>
              <a:rPr dirty="0" sz="1400" spc="-55" b="1">
                <a:latin typeface="Arial"/>
                <a:cs typeface="Arial"/>
              </a:rPr>
              <a:t>Raises </a:t>
            </a:r>
            <a:r>
              <a:rPr dirty="0" sz="1400" spc="-10" b="1">
                <a:latin typeface="Arial"/>
                <a:cs typeface="Arial"/>
              </a:rPr>
              <a:t>Hopes</a:t>
            </a:r>
            <a:endParaRPr sz="1400">
              <a:latin typeface="Arial"/>
              <a:cs typeface="Arial"/>
            </a:endParaRPr>
          </a:p>
          <a:p>
            <a:pPr marL="1038225">
              <a:lnSpc>
                <a:spcPct val="100000"/>
              </a:lnSpc>
              <a:spcBef>
                <a:spcPts val="1345"/>
              </a:spcBef>
            </a:pPr>
            <a:r>
              <a:rPr dirty="0" sz="1100">
                <a:latin typeface="Arial"/>
                <a:cs typeface="Arial"/>
              </a:rPr>
              <a:t>Dyck</a:t>
            </a:r>
            <a:r>
              <a:rPr dirty="0" sz="1100" spc="-2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et</a:t>
            </a:r>
            <a:r>
              <a:rPr dirty="0" sz="1100" spc="1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al.,NEJM,</a:t>
            </a:r>
            <a:r>
              <a:rPr dirty="0" sz="1100" spc="-35">
                <a:latin typeface="Arial"/>
                <a:cs typeface="Arial"/>
              </a:rPr>
              <a:t> </a:t>
            </a:r>
            <a:r>
              <a:rPr dirty="0" sz="1100" spc="-20">
                <a:latin typeface="Arial"/>
                <a:cs typeface="Arial"/>
              </a:rPr>
              <a:t>2023</a:t>
            </a:r>
            <a:endParaRPr sz="11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 descr="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pic>
          <p:nvPicPr>
            <p:cNvPr id="3" name="object 3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4957571" y="0"/>
              <a:ext cx="7234427" cy="6857999"/>
            </a:xfrm>
            <a:prstGeom prst="rect">
              <a:avLst/>
            </a:prstGeom>
          </p:spPr>
        </p:pic>
        <p:sp>
          <p:nvSpPr>
            <p:cNvPr id="4" name="object 4" descr=""/>
            <p:cNvSpPr/>
            <p:nvPr/>
          </p:nvSpPr>
          <p:spPr>
            <a:xfrm>
              <a:off x="0" y="0"/>
              <a:ext cx="5114925" cy="6858000"/>
            </a:xfrm>
            <a:custGeom>
              <a:avLst/>
              <a:gdLst/>
              <a:ahLst/>
              <a:cxnLst/>
              <a:rect l="l" t="t" r="r" b="b"/>
              <a:pathLst>
                <a:path w="5114925" h="6858000">
                  <a:moveTo>
                    <a:pt x="5114544" y="0"/>
                  </a:moveTo>
                  <a:lnTo>
                    <a:pt x="0" y="0"/>
                  </a:lnTo>
                  <a:lnTo>
                    <a:pt x="0" y="6858000"/>
                  </a:lnTo>
                  <a:lnTo>
                    <a:pt x="5114544" y="6858000"/>
                  </a:lnTo>
                  <a:lnTo>
                    <a:pt x="5114544" y="0"/>
                  </a:lnTo>
                  <a:close/>
                </a:path>
              </a:pathLst>
            </a:custGeom>
            <a:solidFill>
              <a:srgbClr val="35933E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492450" y="2919334"/>
            <a:ext cx="4129404" cy="1575435"/>
          </a:xfrm>
          <a:prstGeom prst="rect"/>
        </p:spPr>
        <p:txBody>
          <a:bodyPr wrap="square" lIns="0" tIns="140335" rIns="0" bIns="0" rtlCol="0" vert="horz">
            <a:spAutoFit/>
          </a:bodyPr>
          <a:lstStyle/>
          <a:p>
            <a:pPr marL="446405" marR="5080" indent="-434340">
              <a:lnSpc>
                <a:spcPts val="5610"/>
              </a:lnSpc>
              <a:spcBef>
                <a:spcPts val="1105"/>
              </a:spcBef>
            </a:pPr>
            <a:r>
              <a:rPr dirty="0" sz="5500" spc="260"/>
              <a:t>Where</a:t>
            </a:r>
            <a:r>
              <a:rPr dirty="0" sz="5500" spc="-395"/>
              <a:t> </a:t>
            </a:r>
            <a:r>
              <a:rPr dirty="0" sz="5500" spc="260"/>
              <a:t>can</a:t>
            </a:r>
            <a:r>
              <a:rPr dirty="0" sz="5500" spc="-390"/>
              <a:t> </a:t>
            </a:r>
            <a:r>
              <a:rPr dirty="0" sz="5500" spc="160"/>
              <a:t>I </a:t>
            </a:r>
            <a:r>
              <a:rPr dirty="0" sz="5500" spc="355"/>
              <a:t>get</a:t>
            </a:r>
            <a:r>
              <a:rPr dirty="0" sz="5500" spc="-409"/>
              <a:t> </a:t>
            </a:r>
            <a:r>
              <a:rPr dirty="0" sz="5500" spc="235"/>
              <a:t>help?</a:t>
            </a:r>
            <a:endParaRPr sz="5500"/>
          </a:p>
        </p:txBody>
      </p:sp>
      <p:grpSp>
        <p:nvGrpSpPr>
          <p:cNvPr id="6" name="object 6" descr=""/>
          <p:cNvGrpSpPr/>
          <p:nvPr/>
        </p:nvGrpSpPr>
        <p:grpSpPr>
          <a:xfrm>
            <a:off x="8767571" y="3433571"/>
            <a:ext cx="3424554" cy="3424554"/>
            <a:chOff x="8767571" y="3433571"/>
            <a:chExt cx="3424554" cy="3424554"/>
          </a:xfrm>
        </p:grpSpPr>
        <p:pic>
          <p:nvPicPr>
            <p:cNvPr id="7" name="object 7" descr="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8767571" y="3433571"/>
              <a:ext cx="3424427" cy="3424427"/>
            </a:xfrm>
            <a:prstGeom prst="rect">
              <a:avLst/>
            </a:prstGeom>
          </p:spPr>
        </p:pic>
        <p:pic>
          <p:nvPicPr>
            <p:cNvPr id="8" name="object 8" descr="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1358371" y="6024371"/>
              <a:ext cx="731519" cy="731519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/>
          <p:nvPr/>
        </p:nvSpPr>
        <p:spPr>
          <a:xfrm>
            <a:off x="0" y="0"/>
            <a:ext cx="12192000" cy="6858000"/>
          </a:xfrm>
          <a:custGeom>
            <a:avLst/>
            <a:gdLst/>
            <a:ahLst/>
            <a:cxnLst/>
            <a:rect l="l" t="t" r="r" b="b"/>
            <a:pathLst>
              <a:path w="12192000" h="6858000">
                <a:moveTo>
                  <a:pt x="12192000" y="0"/>
                </a:moveTo>
                <a:lnTo>
                  <a:pt x="0" y="0"/>
                </a:lnTo>
                <a:lnTo>
                  <a:pt x="0" y="6858000"/>
                </a:lnTo>
                <a:lnTo>
                  <a:pt x="12192000" y="6858000"/>
                </a:lnTo>
                <a:lnTo>
                  <a:pt x="12192000" y="0"/>
                </a:lnTo>
                <a:close/>
              </a:path>
            </a:pathLst>
          </a:custGeom>
          <a:solidFill>
            <a:srgbClr val="3287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" name="object 3" descr=""/>
          <p:cNvSpPr/>
          <p:nvPr/>
        </p:nvSpPr>
        <p:spPr>
          <a:xfrm>
            <a:off x="0" y="0"/>
            <a:ext cx="12192000" cy="6858000"/>
          </a:xfrm>
          <a:custGeom>
            <a:avLst/>
            <a:gdLst/>
            <a:ahLst/>
            <a:cxnLst/>
            <a:rect l="l" t="t" r="r" b="b"/>
            <a:pathLst>
              <a:path w="12192000" h="6858000"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lnTo>
                  <a:pt x="0" y="0"/>
                </a:lnTo>
                <a:close/>
              </a:path>
            </a:pathLst>
          </a:custGeom>
          <a:ln w="12700">
            <a:solidFill>
              <a:srgbClr val="2F528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 txBox="1">
            <a:spLocks noGrp="1"/>
          </p:cNvSpPr>
          <p:nvPr>
            <p:ph type="ctrTitle"/>
          </p:nvPr>
        </p:nvSpPr>
        <p:spPr>
          <a:prstGeom prst="rect"/>
        </p:spPr>
        <p:txBody>
          <a:bodyPr wrap="square" lIns="0" tIns="706897" rIns="0" bIns="0" rtlCol="0" vert="horz">
            <a:spAutoFit/>
          </a:bodyPr>
          <a:lstStyle/>
          <a:p>
            <a:pPr algn="ctr">
              <a:lnSpc>
                <a:spcPts val="5015"/>
              </a:lnSpc>
              <a:spcBef>
                <a:spcPts val="105"/>
              </a:spcBef>
            </a:pPr>
            <a:r>
              <a:rPr dirty="0" sz="4400" spc="95" b="0">
                <a:latin typeface="Trebuchet MS"/>
                <a:cs typeface="Trebuchet MS"/>
              </a:rPr>
              <a:t>Dementia</a:t>
            </a:r>
            <a:r>
              <a:rPr dirty="0" sz="4400" spc="-210" b="0">
                <a:latin typeface="Trebuchet MS"/>
                <a:cs typeface="Trebuchet MS"/>
              </a:rPr>
              <a:t> </a:t>
            </a:r>
            <a:r>
              <a:rPr dirty="0" sz="4400" spc="110" b="0">
                <a:latin typeface="Trebuchet MS"/>
                <a:cs typeface="Trebuchet MS"/>
              </a:rPr>
              <a:t>Society</a:t>
            </a:r>
            <a:endParaRPr sz="4400">
              <a:latin typeface="Trebuchet MS"/>
              <a:cs typeface="Trebuchet MS"/>
            </a:endParaRPr>
          </a:p>
          <a:p>
            <a:pPr algn="ctr">
              <a:lnSpc>
                <a:spcPts val="5015"/>
              </a:lnSpc>
            </a:pPr>
            <a:r>
              <a:rPr dirty="0" sz="4400" b="0">
                <a:latin typeface="Trebuchet MS"/>
                <a:cs typeface="Trebuchet MS"/>
              </a:rPr>
              <a:t>of</a:t>
            </a:r>
            <a:r>
              <a:rPr dirty="0" sz="4400" spc="-110" b="0">
                <a:latin typeface="Trebuchet MS"/>
                <a:cs typeface="Trebuchet MS"/>
              </a:rPr>
              <a:t> </a:t>
            </a:r>
            <a:r>
              <a:rPr dirty="0" sz="4400" b="0">
                <a:latin typeface="Trebuchet MS"/>
                <a:cs typeface="Trebuchet MS"/>
              </a:rPr>
              <a:t>Ottawa</a:t>
            </a:r>
            <a:r>
              <a:rPr dirty="0" sz="4400" spc="-145" b="0">
                <a:latin typeface="Trebuchet MS"/>
                <a:cs typeface="Trebuchet MS"/>
              </a:rPr>
              <a:t> </a:t>
            </a:r>
            <a:r>
              <a:rPr dirty="0" sz="4400" spc="165" b="0">
                <a:latin typeface="Trebuchet MS"/>
                <a:cs typeface="Trebuchet MS"/>
              </a:rPr>
              <a:t>and</a:t>
            </a:r>
            <a:r>
              <a:rPr dirty="0" sz="4400" spc="-130" b="0">
                <a:latin typeface="Trebuchet MS"/>
                <a:cs typeface="Trebuchet MS"/>
              </a:rPr>
              <a:t> </a:t>
            </a:r>
            <a:r>
              <a:rPr dirty="0" sz="4400" spc="110" b="0">
                <a:latin typeface="Trebuchet MS"/>
                <a:cs typeface="Trebuchet MS"/>
              </a:rPr>
              <a:t>Renfrew</a:t>
            </a:r>
            <a:r>
              <a:rPr dirty="0" sz="4400" spc="-130" b="0">
                <a:latin typeface="Trebuchet MS"/>
                <a:cs typeface="Trebuchet MS"/>
              </a:rPr>
              <a:t> </a:t>
            </a:r>
            <a:r>
              <a:rPr dirty="0" sz="4400" spc="135" b="0">
                <a:latin typeface="Trebuchet MS"/>
                <a:cs typeface="Trebuchet MS"/>
              </a:rPr>
              <a:t>County</a:t>
            </a:r>
            <a:endParaRPr sz="4400">
              <a:latin typeface="Trebuchet MS"/>
              <a:cs typeface="Trebuchet MS"/>
            </a:endParaRPr>
          </a:p>
        </p:txBody>
      </p:sp>
      <p:sp>
        <p:nvSpPr>
          <p:cNvPr id="5" name="object 5" descr=""/>
          <p:cNvSpPr txBox="1"/>
          <p:nvPr/>
        </p:nvSpPr>
        <p:spPr>
          <a:xfrm>
            <a:off x="1449609" y="2498852"/>
            <a:ext cx="9389110" cy="1049655"/>
          </a:xfrm>
          <a:prstGeom prst="rect">
            <a:avLst/>
          </a:prstGeom>
        </p:spPr>
        <p:txBody>
          <a:bodyPr wrap="square" lIns="0" tIns="53975" rIns="0" bIns="0" rtlCol="0" vert="horz">
            <a:spAutoFit/>
          </a:bodyPr>
          <a:lstStyle/>
          <a:p>
            <a:pPr algn="ctr" marL="12700" marR="5080">
              <a:lnSpc>
                <a:spcPts val="2590"/>
              </a:lnSpc>
              <a:spcBef>
                <a:spcPts val="425"/>
              </a:spcBef>
            </a:pPr>
            <a:r>
              <a:rPr dirty="0" sz="2400" spc="80">
                <a:solidFill>
                  <a:srgbClr val="FFFFFF"/>
                </a:solidFill>
                <a:latin typeface="Trebuchet MS"/>
                <a:cs typeface="Trebuchet MS"/>
              </a:rPr>
              <a:t>Since</a:t>
            </a:r>
            <a:r>
              <a:rPr dirty="0" sz="2400" spc="-10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sz="2400" spc="60">
                <a:solidFill>
                  <a:srgbClr val="FFFFFF"/>
                </a:solidFill>
                <a:latin typeface="Trebuchet MS"/>
                <a:cs typeface="Trebuchet MS"/>
              </a:rPr>
              <a:t>1980</a:t>
            </a:r>
            <a:r>
              <a:rPr dirty="0" sz="2400" spc="-8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sz="2400" spc="125">
                <a:solidFill>
                  <a:srgbClr val="FFFFFF"/>
                </a:solidFill>
                <a:latin typeface="Trebuchet MS"/>
                <a:cs typeface="Trebuchet MS"/>
              </a:rPr>
              <a:t>we</a:t>
            </a:r>
            <a:r>
              <a:rPr dirty="0" sz="2400" spc="-8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sz="2400" spc="75">
                <a:solidFill>
                  <a:srgbClr val="FFFFFF"/>
                </a:solidFill>
                <a:latin typeface="Trebuchet MS"/>
                <a:cs typeface="Trebuchet MS"/>
              </a:rPr>
              <a:t>have</a:t>
            </a:r>
            <a:r>
              <a:rPr dirty="0" sz="2400" spc="-10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sz="2400" spc="100">
                <a:solidFill>
                  <a:srgbClr val="FFFFFF"/>
                </a:solidFill>
                <a:latin typeface="Trebuchet MS"/>
                <a:cs typeface="Trebuchet MS"/>
              </a:rPr>
              <a:t>been</a:t>
            </a:r>
            <a:r>
              <a:rPr dirty="0" sz="2400" spc="-7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sz="2400">
                <a:solidFill>
                  <a:srgbClr val="FFFFFF"/>
                </a:solidFill>
                <a:latin typeface="Trebuchet MS"/>
                <a:cs typeface="Trebuchet MS"/>
              </a:rPr>
              <a:t>the</a:t>
            </a:r>
            <a:r>
              <a:rPr dirty="0" sz="2400" spc="-95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sz="2400">
                <a:solidFill>
                  <a:srgbClr val="FFFFFF"/>
                </a:solidFill>
                <a:latin typeface="Trebuchet MS"/>
                <a:cs typeface="Trebuchet MS"/>
              </a:rPr>
              <a:t>local</a:t>
            </a:r>
            <a:r>
              <a:rPr dirty="0" sz="2400" spc="-95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sz="2400" spc="60">
                <a:solidFill>
                  <a:srgbClr val="FFFFFF"/>
                </a:solidFill>
                <a:latin typeface="Trebuchet MS"/>
                <a:cs typeface="Trebuchet MS"/>
              </a:rPr>
              <a:t>resource</a:t>
            </a:r>
            <a:r>
              <a:rPr dirty="0" sz="2400" spc="-11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sz="2400" spc="-10">
                <a:solidFill>
                  <a:srgbClr val="FFFFFF"/>
                </a:solidFill>
                <a:latin typeface="Trebuchet MS"/>
                <a:cs typeface="Trebuchet MS"/>
              </a:rPr>
              <a:t>for</a:t>
            </a:r>
            <a:r>
              <a:rPr dirty="0" sz="2400" spc="-9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sz="2400" spc="70">
                <a:solidFill>
                  <a:srgbClr val="FFFFFF"/>
                </a:solidFill>
                <a:latin typeface="Trebuchet MS"/>
                <a:cs typeface="Trebuchet MS"/>
              </a:rPr>
              <a:t>community-</a:t>
            </a:r>
            <a:r>
              <a:rPr dirty="0" sz="2400" spc="105">
                <a:solidFill>
                  <a:srgbClr val="FFFFFF"/>
                </a:solidFill>
                <a:latin typeface="Trebuchet MS"/>
                <a:cs typeface="Trebuchet MS"/>
              </a:rPr>
              <a:t>based </a:t>
            </a:r>
            <a:r>
              <a:rPr dirty="0" sz="2400">
                <a:solidFill>
                  <a:srgbClr val="FFFFFF"/>
                </a:solidFill>
                <a:latin typeface="Trebuchet MS"/>
                <a:cs typeface="Trebuchet MS"/>
              </a:rPr>
              <a:t>dementia</a:t>
            </a:r>
            <a:r>
              <a:rPr dirty="0" sz="2400" spc="-2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sz="2400">
                <a:solidFill>
                  <a:srgbClr val="FFFFFF"/>
                </a:solidFill>
                <a:latin typeface="Trebuchet MS"/>
                <a:cs typeface="Trebuchet MS"/>
              </a:rPr>
              <a:t>support,</a:t>
            </a:r>
            <a:r>
              <a:rPr dirty="0" sz="2400" spc="-3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sz="2400">
                <a:solidFill>
                  <a:srgbClr val="FFFFFF"/>
                </a:solidFill>
                <a:latin typeface="Trebuchet MS"/>
                <a:cs typeface="Trebuchet MS"/>
              </a:rPr>
              <a:t>education</a:t>
            </a:r>
            <a:r>
              <a:rPr dirty="0" sz="2400" spc="-25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sz="2400" spc="90">
                <a:solidFill>
                  <a:srgbClr val="FFFFFF"/>
                </a:solidFill>
                <a:latin typeface="Trebuchet MS"/>
                <a:cs typeface="Trebuchet MS"/>
              </a:rPr>
              <a:t>and</a:t>
            </a:r>
            <a:r>
              <a:rPr dirty="0" sz="2400" spc="-2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sz="2400" spc="90">
                <a:solidFill>
                  <a:srgbClr val="FFFFFF"/>
                </a:solidFill>
                <a:latin typeface="Trebuchet MS"/>
                <a:cs typeface="Trebuchet MS"/>
              </a:rPr>
              <a:t>programs</a:t>
            </a:r>
            <a:r>
              <a:rPr dirty="0" sz="2400" spc="-25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sz="2400" spc="-20">
                <a:solidFill>
                  <a:srgbClr val="FFFFFF"/>
                </a:solidFill>
                <a:latin typeface="Trebuchet MS"/>
                <a:cs typeface="Trebuchet MS"/>
              </a:rPr>
              <a:t>for</a:t>
            </a:r>
            <a:r>
              <a:rPr dirty="0" sz="2400" spc="-35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sz="2400" spc="65">
                <a:solidFill>
                  <a:srgbClr val="FFFFFF"/>
                </a:solidFill>
                <a:latin typeface="Trebuchet MS"/>
                <a:cs typeface="Trebuchet MS"/>
              </a:rPr>
              <a:t>those</a:t>
            </a:r>
            <a:r>
              <a:rPr dirty="0" sz="2400" spc="-25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sz="2400">
                <a:solidFill>
                  <a:srgbClr val="FFFFFF"/>
                </a:solidFill>
                <a:latin typeface="Trebuchet MS"/>
                <a:cs typeface="Trebuchet MS"/>
              </a:rPr>
              <a:t>living</a:t>
            </a:r>
            <a:r>
              <a:rPr dirty="0" sz="2400" spc="-4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sz="2400" spc="-20">
                <a:solidFill>
                  <a:srgbClr val="FFFFFF"/>
                </a:solidFill>
                <a:latin typeface="Trebuchet MS"/>
                <a:cs typeface="Trebuchet MS"/>
              </a:rPr>
              <a:t>with </a:t>
            </a:r>
            <a:r>
              <a:rPr dirty="0" sz="2400">
                <a:solidFill>
                  <a:srgbClr val="FFFFFF"/>
                </a:solidFill>
                <a:latin typeface="Trebuchet MS"/>
                <a:cs typeface="Trebuchet MS"/>
              </a:rPr>
              <a:t>dementia,</a:t>
            </a:r>
            <a:r>
              <a:rPr dirty="0" sz="2400" spc="-12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sz="2400" spc="-55">
                <a:solidFill>
                  <a:srgbClr val="FFFFFF"/>
                </a:solidFill>
                <a:latin typeface="Trebuchet MS"/>
                <a:cs typeface="Trebuchet MS"/>
              </a:rPr>
              <a:t>their</a:t>
            </a:r>
            <a:r>
              <a:rPr dirty="0" sz="2400" spc="-12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sz="2400" spc="50">
                <a:solidFill>
                  <a:srgbClr val="FFFFFF"/>
                </a:solidFill>
                <a:latin typeface="Trebuchet MS"/>
                <a:cs typeface="Trebuchet MS"/>
              </a:rPr>
              <a:t>caregivers</a:t>
            </a:r>
            <a:r>
              <a:rPr dirty="0" sz="2400" spc="-125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sz="2400" spc="90">
                <a:solidFill>
                  <a:srgbClr val="FFFFFF"/>
                </a:solidFill>
                <a:latin typeface="Trebuchet MS"/>
                <a:cs typeface="Trebuchet MS"/>
              </a:rPr>
              <a:t>and</a:t>
            </a:r>
            <a:r>
              <a:rPr dirty="0" sz="2400" spc="-125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sz="2400" spc="-10">
                <a:solidFill>
                  <a:srgbClr val="FFFFFF"/>
                </a:solidFill>
                <a:latin typeface="Trebuchet MS"/>
                <a:cs typeface="Trebuchet MS"/>
              </a:rPr>
              <a:t>families.</a:t>
            </a:r>
            <a:endParaRPr sz="2400">
              <a:latin typeface="Trebuchet MS"/>
              <a:cs typeface="Trebuchet MS"/>
            </a:endParaRPr>
          </a:p>
        </p:txBody>
      </p:sp>
      <p:pic>
        <p:nvPicPr>
          <p:cNvPr id="6" name="object 6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4285488"/>
            <a:ext cx="12192000" cy="1719071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 descr="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pic>
          <p:nvPicPr>
            <p:cNvPr id="3" name="object 3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3528060" y="0"/>
              <a:ext cx="8663939" cy="6857161"/>
            </a:xfrm>
            <a:prstGeom prst="rect">
              <a:avLst/>
            </a:prstGeom>
          </p:spPr>
        </p:pic>
        <p:sp>
          <p:nvSpPr>
            <p:cNvPr id="4" name="object 4" descr=""/>
            <p:cNvSpPr/>
            <p:nvPr/>
          </p:nvSpPr>
          <p:spPr>
            <a:xfrm>
              <a:off x="0" y="0"/>
              <a:ext cx="5114925" cy="6858000"/>
            </a:xfrm>
            <a:custGeom>
              <a:avLst/>
              <a:gdLst/>
              <a:ahLst/>
              <a:cxnLst/>
              <a:rect l="l" t="t" r="r" b="b"/>
              <a:pathLst>
                <a:path w="5114925" h="6858000">
                  <a:moveTo>
                    <a:pt x="5114544" y="0"/>
                  </a:moveTo>
                  <a:lnTo>
                    <a:pt x="0" y="0"/>
                  </a:lnTo>
                  <a:lnTo>
                    <a:pt x="0" y="6858000"/>
                  </a:lnTo>
                  <a:lnTo>
                    <a:pt x="5114544" y="6858000"/>
                  </a:lnTo>
                  <a:lnTo>
                    <a:pt x="5114544" y="0"/>
                  </a:lnTo>
                  <a:close/>
                </a:path>
              </a:pathLst>
            </a:custGeom>
            <a:solidFill>
              <a:srgbClr val="35933E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694662" y="2559493"/>
            <a:ext cx="3723640" cy="1575435"/>
          </a:xfrm>
          <a:prstGeom prst="rect"/>
        </p:spPr>
        <p:txBody>
          <a:bodyPr wrap="square" lIns="0" tIns="140335" rIns="0" bIns="0" rtlCol="0" vert="horz">
            <a:spAutoFit/>
          </a:bodyPr>
          <a:lstStyle/>
          <a:p>
            <a:pPr marL="12700" marR="5080" indent="553085">
              <a:lnSpc>
                <a:spcPts val="5610"/>
              </a:lnSpc>
              <a:spcBef>
                <a:spcPts val="1105"/>
              </a:spcBef>
            </a:pPr>
            <a:r>
              <a:rPr dirty="0" sz="5500" spc="370"/>
              <a:t>What</a:t>
            </a:r>
            <a:r>
              <a:rPr dirty="0" sz="5500" spc="-400"/>
              <a:t> </a:t>
            </a:r>
            <a:r>
              <a:rPr dirty="0" sz="5500" spc="120"/>
              <a:t>is </a:t>
            </a:r>
            <a:r>
              <a:rPr dirty="0" sz="5500" spc="200"/>
              <a:t>Dementia?</a:t>
            </a:r>
            <a:endParaRPr sz="5500"/>
          </a:p>
        </p:txBody>
      </p:sp>
      <p:grpSp>
        <p:nvGrpSpPr>
          <p:cNvPr id="6" name="object 6" descr=""/>
          <p:cNvGrpSpPr/>
          <p:nvPr/>
        </p:nvGrpSpPr>
        <p:grpSpPr>
          <a:xfrm>
            <a:off x="8767571" y="3433571"/>
            <a:ext cx="3424554" cy="3424554"/>
            <a:chOff x="8767571" y="3433571"/>
            <a:chExt cx="3424554" cy="3424554"/>
          </a:xfrm>
        </p:grpSpPr>
        <p:pic>
          <p:nvPicPr>
            <p:cNvPr id="7" name="object 7" descr="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8767571" y="3433571"/>
              <a:ext cx="3424427" cy="3424427"/>
            </a:xfrm>
            <a:prstGeom prst="rect">
              <a:avLst/>
            </a:prstGeom>
          </p:spPr>
        </p:pic>
        <p:pic>
          <p:nvPicPr>
            <p:cNvPr id="8" name="object 8" descr="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1358371" y="6024371"/>
              <a:ext cx="731519" cy="731519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1358371" y="6024371"/>
            <a:ext cx="682751" cy="682751"/>
          </a:xfrm>
          <a:prstGeom prst="rect">
            <a:avLst/>
          </a:prstGeom>
        </p:spPr>
      </p:pic>
      <p:sp>
        <p:nvSpPr>
          <p:cNvPr id="3" name="object 3" descr=""/>
          <p:cNvSpPr txBox="1"/>
          <p:nvPr/>
        </p:nvSpPr>
        <p:spPr>
          <a:xfrm>
            <a:off x="5828892" y="3082782"/>
            <a:ext cx="5272405" cy="265620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399415" marR="501015" indent="-387350">
              <a:lnSpc>
                <a:spcPct val="115199"/>
              </a:lnSpc>
              <a:spcBef>
                <a:spcPts val="100"/>
              </a:spcBef>
              <a:buFont typeface="Calibri"/>
              <a:buChar char="•"/>
              <a:tabLst>
                <a:tab pos="399415" algn="l"/>
              </a:tabLst>
            </a:pPr>
            <a:r>
              <a:rPr dirty="0" sz="2500" spc="-20">
                <a:latin typeface="Calibri"/>
                <a:cs typeface="Calibri"/>
              </a:rPr>
              <a:t>At</a:t>
            </a:r>
            <a:r>
              <a:rPr dirty="0" sz="2500" spc="-25">
                <a:latin typeface="Calibri"/>
                <a:cs typeface="Calibri"/>
              </a:rPr>
              <a:t> </a:t>
            </a:r>
            <a:r>
              <a:rPr dirty="0" sz="2500">
                <a:latin typeface="Calibri"/>
                <a:cs typeface="Calibri"/>
              </a:rPr>
              <a:t>the</a:t>
            </a:r>
            <a:r>
              <a:rPr dirty="0" sz="2500" spc="-20">
                <a:latin typeface="Calibri"/>
                <a:cs typeface="Calibri"/>
              </a:rPr>
              <a:t> </a:t>
            </a:r>
            <a:r>
              <a:rPr dirty="0" sz="2500">
                <a:latin typeface="Calibri"/>
                <a:cs typeface="Calibri"/>
              </a:rPr>
              <a:t>point</a:t>
            </a:r>
            <a:r>
              <a:rPr dirty="0" sz="2500" spc="-30">
                <a:latin typeface="Calibri"/>
                <a:cs typeface="Calibri"/>
              </a:rPr>
              <a:t> </a:t>
            </a:r>
            <a:r>
              <a:rPr dirty="0" sz="2500">
                <a:latin typeface="Calibri"/>
                <a:cs typeface="Calibri"/>
              </a:rPr>
              <a:t>of</a:t>
            </a:r>
            <a:r>
              <a:rPr dirty="0" sz="2500" spc="-40">
                <a:latin typeface="Calibri"/>
                <a:cs typeface="Calibri"/>
              </a:rPr>
              <a:t> </a:t>
            </a:r>
            <a:r>
              <a:rPr dirty="0" sz="2500">
                <a:latin typeface="Calibri"/>
                <a:cs typeface="Calibri"/>
              </a:rPr>
              <a:t>first</a:t>
            </a:r>
            <a:r>
              <a:rPr dirty="0" sz="2500" spc="-30">
                <a:latin typeface="Calibri"/>
                <a:cs typeface="Calibri"/>
              </a:rPr>
              <a:t> </a:t>
            </a:r>
            <a:r>
              <a:rPr dirty="0" sz="2500" spc="50">
                <a:latin typeface="Calibri"/>
                <a:cs typeface="Calibri"/>
              </a:rPr>
              <a:t>diagnosis</a:t>
            </a:r>
            <a:r>
              <a:rPr dirty="0" sz="2500" spc="-20">
                <a:latin typeface="Calibri"/>
                <a:cs typeface="Calibri"/>
              </a:rPr>
              <a:t> </a:t>
            </a:r>
            <a:r>
              <a:rPr dirty="0" sz="2500" spc="30">
                <a:latin typeface="Calibri"/>
                <a:cs typeface="Calibri"/>
              </a:rPr>
              <a:t>and </a:t>
            </a:r>
            <a:r>
              <a:rPr dirty="0" sz="2500">
                <a:latin typeface="Calibri"/>
                <a:cs typeface="Calibri"/>
              </a:rPr>
              <a:t>points</a:t>
            </a:r>
            <a:r>
              <a:rPr dirty="0" sz="2500" spc="60">
                <a:latin typeface="Calibri"/>
                <a:cs typeface="Calibri"/>
              </a:rPr>
              <a:t> </a:t>
            </a:r>
            <a:r>
              <a:rPr dirty="0" sz="2500">
                <a:latin typeface="Calibri"/>
                <a:cs typeface="Calibri"/>
              </a:rPr>
              <a:t>of</a:t>
            </a:r>
            <a:r>
              <a:rPr dirty="0" sz="2500" spc="30">
                <a:latin typeface="Calibri"/>
                <a:cs typeface="Calibri"/>
              </a:rPr>
              <a:t> </a:t>
            </a:r>
            <a:r>
              <a:rPr dirty="0" sz="2500" spc="-10">
                <a:latin typeface="Calibri"/>
                <a:cs typeface="Calibri"/>
              </a:rPr>
              <a:t>change.</a:t>
            </a:r>
            <a:endParaRPr sz="2500">
              <a:latin typeface="Calibri"/>
              <a:cs typeface="Calibri"/>
            </a:endParaRPr>
          </a:p>
          <a:p>
            <a:pPr marL="399415" marR="5080" indent="-387350">
              <a:lnSpc>
                <a:spcPts val="3460"/>
              </a:lnSpc>
              <a:spcBef>
                <a:spcPts val="175"/>
              </a:spcBef>
              <a:buChar char="•"/>
              <a:tabLst>
                <a:tab pos="399415" algn="l"/>
              </a:tabLst>
            </a:pPr>
            <a:r>
              <a:rPr dirty="0" sz="2500" spc="-50">
                <a:latin typeface="Calibri"/>
                <a:cs typeface="Calibri"/>
              </a:rPr>
              <a:t>When</a:t>
            </a:r>
            <a:r>
              <a:rPr dirty="0" sz="2500" spc="-60">
                <a:latin typeface="Calibri"/>
                <a:cs typeface="Calibri"/>
              </a:rPr>
              <a:t> </a:t>
            </a:r>
            <a:r>
              <a:rPr dirty="0" sz="2500" spc="50">
                <a:latin typeface="Calibri"/>
                <a:cs typeface="Calibri"/>
              </a:rPr>
              <a:t>psychological</a:t>
            </a:r>
            <a:r>
              <a:rPr dirty="0" sz="2500" spc="-50">
                <a:latin typeface="Calibri"/>
                <a:cs typeface="Calibri"/>
              </a:rPr>
              <a:t> </a:t>
            </a:r>
            <a:r>
              <a:rPr dirty="0" sz="2500" spc="50">
                <a:latin typeface="Calibri"/>
                <a:cs typeface="Calibri"/>
              </a:rPr>
              <a:t>and</a:t>
            </a:r>
            <a:r>
              <a:rPr dirty="0" sz="2500" spc="-70">
                <a:latin typeface="Calibri"/>
                <a:cs typeface="Calibri"/>
              </a:rPr>
              <a:t> </a:t>
            </a:r>
            <a:r>
              <a:rPr dirty="0" sz="2500" spc="-10">
                <a:latin typeface="Calibri"/>
                <a:cs typeface="Calibri"/>
              </a:rPr>
              <a:t>behavioural </a:t>
            </a:r>
            <a:r>
              <a:rPr dirty="0" sz="2500">
                <a:latin typeface="Calibri"/>
                <a:cs typeface="Calibri"/>
              </a:rPr>
              <a:t>symptoms</a:t>
            </a:r>
            <a:r>
              <a:rPr dirty="0" sz="2500" spc="325">
                <a:latin typeface="Calibri"/>
                <a:cs typeface="Calibri"/>
              </a:rPr>
              <a:t> </a:t>
            </a:r>
            <a:r>
              <a:rPr dirty="0" sz="2500" spc="-10">
                <a:latin typeface="Calibri"/>
                <a:cs typeface="Calibri"/>
              </a:rPr>
              <a:t>occur.</a:t>
            </a:r>
            <a:endParaRPr sz="2500">
              <a:latin typeface="Calibri"/>
              <a:cs typeface="Calibri"/>
            </a:endParaRPr>
          </a:p>
          <a:p>
            <a:pPr marL="399415" indent="-386715">
              <a:lnSpc>
                <a:spcPct val="100000"/>
              </a:lnSpc>
              <a:spcBef>
                <a:spcPts val="250"/>
              </a:spcBef>
              <a:buChar char="•"/>
              <a:tabLst>
                <a:tab pos="399415" algn="l"/>
              </a:tabLst>
            </a:pPr>
            <a:r>
              <a:rPr dirty="0" sz="2500" spc="-50">
                <a:latin typeface="Calibri"/>
                <a:cs typeface="Calibri"/>
              </a:rPr>
              <a:t>When</a:t>
            </a:r>
            <a:r>
              <a:rPr dirty="0" sz="2500" spc="65">
                <a:latin typeface="Calibri"/>
                <a:cs typeface="Calibri"/>
              </a:rPr>
              <a:t> </a:t>
            </a:r>
            <a:r>
              <a:rPr dirty="0" sz="2500">
                <a:latin typeface="Calibri"/>
                <a:cs typeface="Calibri"/>
              </a:rPr>
              <a:t>functioning</a:t>
            </a:r>
            <a:r>
              <a:rPr dirty="0" sz="2500" spc="50">
                <a:latin typeface="Calibri"/>
                <a:cs typeface="Calibri"/>
              </a:rPr>
              <a:t> is</a:t>
            </a:r>
            <a:r>
              <a:rPr dirty="0" sz="2500" spc="65">
                <a:latin typeface="Calibri"/>
                <a:cs typeface="Calibri"/>
              </a:rPr>
              <a:t> </a:t>
            </a:r>
            <a:r>
              <a:rPr dirty="0" sz="2500" spc="-10">
                <a:latin typeface="Calibri"/>
                <a:cs typeface="Calibri"/>
              </a:rPr>
              <a:t>declining</a:t>
            </a:r>
            <a:endParaRPr sz="2500">
              <a:latin typeface="Calibri"/>
              <a:cs typeface="Calibri"/>
            </a:endParaRPr>
          </a:p>
          <a:p>
            <a:pPr marL="399415" indent="-386715">
              <a:lnSpc>
                <a:spcPct val="100000"/>
              </a:lnSpc>
              <a:spcBef>
                <a:spcPts val="455"/>
              </a:spcBef>
              <a:buChar char="•"/>
              <a:tabLst>
                <a:tab pos="399415" algn="l"/>
              </a:tabLst>
            </a:pPr>
            <a:r>
              <a:rPr dirty="0" sz="2500" spc="-20">
                <a:latin typeface="Calibri"/>
                <a:cs typeface="Calibri"/>
              </a:rPr>
              <a:t>At</a:t>
            </a:r>
            <a:r>
              <a:rPr dirty="0" sz="2500" spc="55">
                <a:latin typeface="Calibri"/>
                <a:cs typeface="Calibri"/>
              </a:rPr>
              <a:t> </a:t>
            </a:r>
            <a:r>
              <a:rPr dirty="0" sz="2500">
                <a:latin typeface="Calibri"/>
                <a:cs typeface="Calibri"/>
              </a:rPr>
              <a:t>any</a:t>
            </a:r>
            <a:r>
              <a:rPr dirty="0" sz="2500" spc="30">
                <a:latin typeface="Calibri"/>
                <a:cs typeface="Calibri"/>
              </a:rPr>
              <a:t> </a:t>
            </a:r>
            <a:r>
              <a:rPr dirty="0" sz="2500">
                <a:latin typeface="Calibri"/>
                <a:cs typeface="Calibri"/>
              </a:rPr>
              <a:t>point</a:t>
            </a:r>
            <a:r>
              <a:rPr dirty="0" sz="2500" spc="60">
                <a:latin typeface="Calibri"/>
                <a:cs typeface="Calibri"/>
              </a:rPr>
              <a:t> </a:t>
            </a:r>
            <a:r>
              <a:rPr dirty="0" sz="2500">
                <a:latin typeface="Calibri"/>
                <a:cs typeface="Calibri"/>
              </a:rPr>
              <a:t>in</a:t>
            </a:r>
            <a:r>
              <a:rPr dirty="0" sz="2500" spc="35">
                <a:latin typeface="Calibri"/>
                <a:cs typeface="Calibri"/>
              </a:rPr>
              <a:t> </a:t>
            </a:r>
            <a:r>
              <a:rPr dirty="0" sz="2500">
                <a:latin typeface="Calibri"/>
                <a:cs typeface="Calibri"/>
              </a:rPr>
              <a:t>a</a:t>
            </a:r>
            <a:r>
              <a:rPr dirty="0" sz="2500" spc="50">
                <a:latin typeface="Calibri"/>
                <a:cs typeface="Calibri"/>
              </a:rPr>
              <a:t> </a:t>
            </a:r>
            <a:r>
              <a:rPr dirty="0" sz="2500">
                <a:latin typeface="Calibri"/>
                <a:cs typeface="Calibri"/>
              </a:rPr>
              <a:t>person's</a:t>
            </a:r>
            <a:r>
              <a:rPr dirty="0" sz="2500" spc="50">
                <a:latin typeface="Calibri"/>
                <a:cs typeface="Calibri"/>
              </a:rPr>
              <a:t> </a:t>
            </a:r>
            <a:r>
              <a:rPr dirty="0" sz="2500" spc="-10">
                <a:latin typeface="Calibri"/>
                <a:cs typeface="Calibri"/>
              </a:rPr>
              <a:t>journey</a:t>
            </a:r>
            <a:endParaRPr sz="2500">
              <a:latin typeface="Calibri"/>
              <a:cs typeface="Calibri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494992" rIns="0" bIns="0" rtlCol="0" vert="horz">
            <a:spAutoFit/>
          </a:bodyPr>
          <a:lstStyle/>
          <a:p>
            <a:pPr marL="436245" marR="5080" indent="-408940">
              <a:lnSpc>
                <a:spcPts val="4860"/>
              </a:lnSpc>
              <a:spcBef>
                <a:spcPts val="710"/>
              </a:spcBef>
            </a:pPr>
            <a:r>
              <a:rPr dirty="0" spc="265">
                <a:solidFill>
                  <a:srgbClr val="338841"/>
                </a:solidFill>
              </a:rPr>
              <a:t>When</a:t>
            </a:r>
            <a:r>
              <a:rPr dirty="0" spc="-325">
                <a:solidFill>
                  <a:srgbClr val="338841"/>
                </a:solidFill>
              </a:rPr>
              <a:t> </a:t>
            </a:r>
            <a:r>
              <a:rPr dirty="0" spc="240">
                <a:solidFill>
                  <a:srgbClr val="338841"/>
                </a:solidFill>
              </a:rPr>
              <a:t>do</a:t>
            </a:r>
            <a:r>
              <a:rPr dirty="0" spc="-300">
                <a:solidFill>
                  <a:srgbClr val="338841"/>
                </a:solidFill>
              </a:rPr>
              <a:t> </a:t>
            </a:r>
            <a:r>
              <a:rPr dirty="0" spc="140">
                <a:solidFill>
                  <a:srgbClr val="338841"/>
                </a:solidFill>
              </a:rPr>
              <a:t>Persons</a:t>
            </a:r>
            <a:r>
              <a:rPr dirty="0" spc="-320">
                <a:solidFill>
                  <a:srgbClr val="338841"/>
                </a:solidFill>
              </a:rPr>
              <a:t> </a:t>
            </a:r>
            <a:r>
              <a:rPr dirty="0" spc="110">
                <a:solidFill>
                  <a:srgbClr val="338841"/>
                </a:solidFill>
              </a:rPr>
              <a:t>Living</a:t>
            </a:r>
            <a:r>
              <a:rPr dirty="0" spc="-305">
                <a:solidFill>
                  <a:srgbClr val="338841"/>
                </a:solidFill>
              </a:rPr>
              <a:t> </a:t>
            </a:r>
            <a:r>
              <a:rPr dirty="0" spc="55">
                <a:solidFill>
                  <a:srgbClr val="338841"/>
                </a:solidFill>
              </a:rPr>
              <a:t>with</a:t>
            </a:r>
            <a:r>
              <a:rPr dirty="0" spc="-315">
                <a:solidFill>
                  <a:srgbClr val="338841"/>
                </a:solidFill>
              </a:rPr>
              <a:t> </a:t>
            </a:r>
            <a:r>
              <a:rPr dirty="0" spc="50">
                <a:solidFill>
                  <a:srgbClr val="338841"/>
                </a:solidFill>
              </a:rPr>
              <a:t>Dementia, </a:t>
            </a:r>
            <a:r>
              <a:rPr dirty="0" spc="70">
                <a:solidFill>
                  <a:srgbClr val="338841"/>
                </a:solidFill>
              </a:rPr>
              <a:t>Caregivers,</a:t>
            </a:r>
            <a:r>
              <a:rPr dirty="0" spc="-325">
                <a:solidFill>
                  <a:srgbClr val="338841"/>
                </a:solidFill>
              </a:rPr>
              <a:t> </a:t>
            </a:r>
            <a:r>
              <a:rPr dirty="0" spc="200">
                <a:solidFill>
                  <a:srgbClr val="338841"/>
                </a:solidFill>
              </a:rPr>
              <a:t>and</a:t>
            </a:r>
            <a:r>
              <a:rPr dirty="0" spc="-310">
                <a:solidFill>
                  <a:srgbClr val="338841"/>
                </a:solidFill>
              </a:rPr>
              <a:t> </a:t>
            </a:r>
            <a:r>
              <a:rPr dirty="0" spc="100">
                <a:solidFill>
                  <a:srgbClr val="338841"/>
                </a:solidFill>
              </a:rPr>
              <a:t>Families</a:t>
            </a:r>
            <a:r>
              <a:rPr dirty="0" spc="-285">
                <a:solidFill>
                  <a:srgbClr val="338841"/>
                </a:solidFill>
              </a:rPr>
              <a:t> </a:t>
            </a:r>
            <a:r>
              <a:rPr dirty="0" spc="240">
                <a:solidFill>
                  <a:srgbClr val="338841"/>
                </a:solidFill>
              </a:rPr>
              <a:t>Need</a:t>
            </a:r>
            <a:r>
              <a:rPr dirty="0" spc="-335">
                <a:solidFill>
                  <a:srgbClr val="338841"/>
                </a:solidFill>
              </a:rPr>
              <a:t> </a:t>
            </a:r>
            <a:r>
              <a:rPr dirty="0" spc="190">
                <a:solidFill>
                  <a:srgbClr val="338841"/>
                </a:solidFill>
              </a:rPr>
              <a:t>Help?</a:t>
            </a:r>
          </a:p>
        </p:txBody>
      </p:sp>
      <p:pic>
        <p:nvPicPr>
          <p:cNvPr id="5" name="object 5" descr="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749808" y="2781300"/>
            <a:ext cx="4561331" cy="3041903"/>
          </a:xfrm>
          <a:prstGeom prst="rect">
            <a:avLst/>
          </a:prstGeom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/>
          <p:nvPr/>
        </p:nvSpPr>
        <p:spPr>
          <a:xfrm>
            <a:off x="731519" y="3464052"/>
            <a:ext cx="1984375" cy="2499360"/>
          </a:xfrm>
          <a:custGeom>
            <a:avLst/>
            <a:gdLst/>
            <a:ahLst/>
            <a:cxnLst/>
            <a:rect l="l" t="t" r="r" b="b"/>
            <a:pathLst>
              <a:path w="1984375" h="2499360">
                <a:moveTo>
                  <a:pt x="1984248" y="0"/>
                </a:moveTo>
                <a:lnTo>
                  <a:pt x="0" y="0"/>
                </a:lnTo>
                <a:lnTo>
                  <a:pt x="0" y="2499360"/>
                </a:lnTo>
                <a:lnTo>
                  <a:pt x="1984248" y="2499360"/>
                </a:lnTo>
                <a:lnTo>
                  <a:pt x="1984248" y="0"/>
                </a:lnTo>
                <a:close/>
              </a:path>
            </a:pathLst>
          </a:custGeom>
          <a:solidFill>
            <a:srgbClr val="338841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" name="object 3" descr=""/>
          <p:cNvSpPr/>
          <p:nvPr/>
        </p:nvSpPr>
        <p:spPr>
          <a:xfrm>
            <a:off x="2854451" y="3464052"/>
            <a:ext cx="1984375" cy="2499360"/>
          </a:xfrm>
          <a:custGeom>
            <a:avLst/>
            <a:gdLst/>
            <a:ahLst/>
            <a:cxnLst/>
            <a:rect l="l" t="t" r="r" b="b"/>
            <a:pathLst>
              <a:path w="1984375" h="2499360">
                <a:moveTo>
                  <a:pt x="1984248" y="0"/>
                </a:moveTo>
                <a:lnTo>
                  <a:pt x="0" y="0"/>
                </a:lnTo>
                <a:lnTo>
                  <a:pt x="0" y="2499360"/>
                </a:lnTo>
                <a:lnTo>
                  <a:pt x="1458798" y="2499360"/>
                </a:lnTo>
                <a:lnTo>
                  <a:pt x="1506624" y="2497212"/>
                </a:lnTo>
                <a:lnTo>
                  <a:pt x="1553247" y="2490894"/>
                </a:lnTo>
                <a:lnTo>
                  <a:pt x="1598482" y="2480590"/>
                </a:lnTo>
                <a:lnTo>
                  <a:pt x="1642143" y="2466486"/>
                </a:lnTo>
                <a:lnTo>
                  <a:pt x="1684044" y="2448767"/>
                </a:lnTo>
                <a:lnTo>
                  <a:pt x="1724001" y="2427620"/>
                </a:lnTo>
                <a:lnTo>
                  <a:pt x="1761827" y="2403228"/>
                </a:lnTo>
                <a:lnTo>
                  <a:pt x="1797337" y="2375779"/>
                </a:lnTo>
                <a:lnTo>
                  <a:pt x="1830346" y="2345458"/>
                </a:lnTo>
                <a:lnTo>
                  <a:pt x="1860667" y="2312449"/>
                </a:lnTo>
                <a:lnTo>
                  <a:pt x="1888116" y="2276939"/>
                </a:lnTo>
                <a:lnTo>
                  <a:pt x="1912508" y="2239113"/>
                </a:lnTo>
                <a:lnTo>
                  <a:pt x="1933655" y="2199156"/>
                </a:lnTo>
                <a:lnTo>
                  <a:pt x="1951374" y="2157255"/>
                </a:lnTo>
                <a:lnTo>
                  <a:pt x="1965478" y="2113594"/>
                </a:lnTo>
                <a:lnTo>
                  <a:pt x="1975782" y="2068359"/>
                </a:lnTo>
                <a:lnTo>
                  <a:pt x="1982100" y="2021736"/>
                </a:lnTo>
                <a:lnTo>
                  <a:pt x="1984248" y="1973910"/>
                </a:lnTo>
                <a:lnTo>
                  <a:pt x="1984248" y="0"/>
                </a:lnTo>
                <a:close/>
              </a:path>
            </a:pathLst>
          </a:custGeom>
          <a:solidFill>
            <a:srgbClr val="338841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" name="object 4" descr=""/>
          <p:cNvSpPr/>
          <p:nvPr/>
        </p:nvSpPr>
        <p:spPr>
          <a:xfrm>
            <a:off x="7136892" y="3464052"/>
            <a:ext cx="1984375" cy="2499360"/>
          </a:xfrm>
          <a:custGeom>
            <a:avLst/>
            <a:gdLst/>
            <a:ahLst/>
            <a:cxnLst/>
            <a:rect l="l" t="t" r="r" b="b"/>
            <a:pathLst>
              <a:path w="1984375" h="2499360">
                <a:moveTo>
                  <a:pt x="1984248" y="0"/>
                </a:moveTo>
                <a:lnTo>
                  <a:pt x="0" y="0"/>
                </a:lnTo>
                <a:lnTo>
                  <a:pt x="0" y="2499360"/>
                </a:lnTo>
                <a:lnTo>
                  <a:pt x="1984248" y="2499360"/>
                </a:lnTo>
                <a:lnTo>
                  <a:pt x="1984248" y="0"/>
                </a:lnTo>
                <a:close/>
              </a:path>
            </a:pathLst>
          </a:custGeom>
          <a:solidFill>
            <a:srgbClr val="338841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" name="object 5" descr=""/>
          <p:cNvSpPr/>
          <p:nvPr/>
        </p:nvSpPr>
        <p:spPr>
          <a:xfrm>
            <a:off x="4977384" y="3464052"/>
            <a:ext cx="1984375" cy="2499360"/>
          </a:xfrm>
          <a:custGeom>
            <a:avLst/>
            <a:gdLst/>
            <a:ahLst/>
            <a:cxnLst/>
            <a:rect l="l" t="t" r="r" b="b"/>
            <a:pathLst>
              <a:path w="1984375" h="2499360">
                <a:moveTo>
                  <a:pt x="1984248" y="0"/>
                </a:moveTo>
                <a:lnTo>
                  <a:pt x="0" y="0"/>
                </a:lnTo>
                <a:lnTo>
                  <a:pt x="0" y="2499360"/>
                </a:lnTo>
                <a:lnTo>
                  <a:pt x="1984248" y="2499360"/>
                </a:lnTo>
                <a:lnTo>
                  <a:pt x="1984248" y="0"/>
                </a:lnTo>
                <a:close/>
              </a:path>
            </a:pathLst>
          </a:custGeom>
          <a:solidFill>
            <a:srgbClr val="338841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" name="object 6" descr=""/>
          <p:cNvSpPr/>
          <p:nvPr/>
        </p:nvSpPr>
        <p:spPr>
          <a:xfrm>
            <a:off x="9371076" y="3464052"/>
            <a:ext cx="1984375" cy="2499360"/>
          </a:xfrm>
          <a:custGeom>
            <a:avLst/>
            <a:gdLst/>
            <a:ahLst/>
            <a:cxnLst/>
            <a:rect l="l" t="t" r="r" b="b"/>
            <a:pathLst>
              <a:path w="1984375" h="2499360">
                <a:moveTo>
                  <a:pt x="1984248" y="0"/>
                </a:moveTo>
                <a:lnTo>
                  <a:pt x="0" y="0"/>
                </a:lnTo>
                <a:lnTo>
                  <a:pt x="0" y="2499360"/>
                </a:lnTo>
                <a:lnTo>
                  <a:pt x="1984248" y="2499360"/>
                </a:lnTo>
                <a:lnTo>
                  <a:pt x="1984248" y="0"/>
                </a:lnTo>
                <a:close/>
              </a:path>
            </a:pathLst>
          </a:custGeom>
          <a:solidFill>
            <a:srgbClr val="338841"/>
          </a:solidFill>
        </p:spPr>
        <p:txBody>
          <a:bodyPr wrap="square" lIns="0" tIns="0" rIns="0" bIns="0" rtlCol="0"/>
          <a:lstStyle/>
          <a:p/>
        </p:txBody>
      </p:sp>
      <p:sp>
        <p:nvSpPr>
          <p:cNvPr id="7" name="object 7" descr=""/>
          <p:cNvSpPr txBox="1"/>
          <p:nvPr/>
        </p:nvSpPr>
        <p:spPr>
          <a:xfrm>
            <a:off x="731519" y="3464052"/>
            <a:ext cx="1984375" cy="249936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>
              <a:lnSpc>
                <a:spcPct val="100000"/>
              </a:lnSpc>
            </a:pPr>
            <a:endParaRPr sz="16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6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6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6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1330"/>
              </a:spcBef>
            </a:pPr>
            <a:endParaRPr sz="1600">
              <a:latin typeface="Times New Roman"/>
              <a:cs typeface="Times New Roman"/>
            </a:endParaRPr>
          </a:p>
          <a:p>
            <a:pPr algn="ctr" marL="436245" marR="436245" indent="1270">
              <a:lnSpc>
                <a:spcPct val="100200"/>
              </a:lnSpc>
              <a:spcBef>
                <a:spcPts val="5"/>
              </a:spcBef>
            </a:pPr>
            <a:r>
              <a:rPr dirty="0" sz="1600" spc="-10">
                <a:solidFill>
                  <a:srgbClr val="FFFFFF"/>
                </a:solidFill>
                <a:latin typeface="Calibri"/>
                <a:cs typeface="Calibri"/>
              </a:rPr>
              <a:t>Dementia Awareness, </a:t>
            </a:r>
            <a:r>
              <a:rPr dirty="0" sz="1600">
                <a:solidFill>
                  <a:srgbClr val="FFFFFF"/>
                </a:solidFill>
                <a:latin typeface="Calibri"/>
                <a:cs typeface="Calibri"/>
              </a:rPr>
              <a:t>Prevention</a:t>
            </a:r>
            <a:r>
              <a:rPr dirty="0" sz="1600" spc="16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600" spc="-100">
                <a:solidFill>
                  <a:srgbClr val="FFFFFF"/>
                </a:solidFill>
                <a:latin typeface="Calibri"/>
                <a:cs typeface="Calibri"/>
              </a:rPr>
              <a:t>&amp; </a:t>
            </a:r>
            <a:r>
              <a:rPr dirty="0" sz="1600" spc="-10">
                <a:solidFill>
                  <a:srgbClr val="FFFFFF"/>
                </a:solidFill>
                <a:latin typeface="Calibri"/>
                <a:cs typeface="Calibri"/>
              </a:rPr>
              <a:t>Inclusions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8" name="object 8" descr=""/>
          <p:cNvSpPr txBox="1"/>
          <p:nvPr/>
        </p:nvSpPr>
        <p:spPr>
          <a:xfrm>
            <a:off x="4977384" y="3464052"/>
            <a:ext cx="1984375" cy="249936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>
              <a:lnSpc>
                <a:spcPct val="100000"/>
              </a:lnSpc>
            </a:pPr>
            <a:endParaRPr sz="16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6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6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6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6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229"/>
              </a:spcBef>
            </a:pPr>
            <a:endParaRPr sz="1600">
              <a:latin typeface="Times New Roman"/>
              <a:cs typeface="Times New Roman"/>
            </a:endParaRPr>
          </a:p>
          <a:p>
            <a:pPr marL="233045">
              <a:lnSpc>
                <a:spcPct val="100000"/>
              </a:lnSpc>
              <a:spcBef>
                <a:spcPts val="5"/>
              </a:spcBef>
            </a:pPr>
            <a:r>
              <a:rPr dirty="0" sz="1600">
                <a:solidFill>
                  <a:srgbClr val="FFFFFF"/>
                </a:solidFill>
                <a:latin typeface="Calibri"/>
                <a:cs typeface="Calibri"/>
              </a:rPr>
              <a:t>Tailored</a:t>
            </a:r>
            <a:r>
              <a:rPr dirty="0" sz="1600" spc="22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600" spc="-10">
                <a:solidFill>
                  <a:srgbClr val="FFFFFF"/>
                </a:solidFill>
                <a:latin typeface="Calibri"/>
                <a:cs typeface="Calibri"/>
              </a:rPr>
              <a:t>Coaching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9" name="object 9" descr=""/>
          <p:cNvSpPr txBox="1"/>
          <p:nvPr/>
        </p:nvSpPr>
        <p:spPr>
          <a:xfrm>
            <a:off x="7136892" y="3464052"/>
            <a:ext cx="1984375" cy="249936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>
              <a:lnSpc>
                <a:spcPct val="100000"/>
              </a:lnSpc>
            </a:pPr>
            <a:endParaRPr sz="16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6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6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6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1325"/>
              </a:spcBef>
            </a:pPr>
            <a:endParaRPr sz="1600">
              <a:latin typeface="Times New Roman"/>
              <a:cs typeface="Times New Roman"/>
            </a:endParaRPr>
          </a:p>
          <a:p>
            <a:pPr algn="ctr" marL="177800" marR="172085" indent="-1905">
              <a:lnSpc>
                <a:spcPct val="100299"/>
              </a:lnSpc>
              <a:spcBef>
                <a:spcPts val="5"/>
              </a:spcBef>
            </a:pPr>
            <a:r>
              <a:rPr dirty="0" sz="1600" spc="10">
                <a:solidFill>
                  <a:srgbClr val="FFFFFF"/>
                </a:solidFill>
                <a:latin typeface="Calibri"/>
                <a:cs typeface="Calibri"/>
              </a:rPr>
              <a:t>Practical</a:t>
            </a:r>
            <a:r>
              <a:rPr dirty="0" sz="1600" spc="19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600" spc="-50">
                <a:solidFill>
                  <a:srgbClr val="FFFFFF"/>
                </a:solidFill>
                <a:latin typeface="Calibri"/>
                <a:cs typeface="Calibri"/>
              </a:rPr>
              <a:t>&amp; </a:t>
            </a:r>
            <a:r>
              <a:rPr dirty="0" sz="1600" spc="10">
                <a:solidFill>
                  <a:srgbClr val="FFFFFF"/>
                </a:solidFill>
                <a:latin typeface="Calibri"/>
                <a:cs typeface="Calibri"/>
              </a:rPr>
              <a:t>Emotional</a:t>
            </a:r>
            <a:r>
              <a:rPr dirty="0" sz="1600" spc="14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600" spc="-10">
                <a:solidFill>
                  <a:srgbClr val="FFFFFF"/>
                </a:solidFill>
                <a:latin typeface="Calibri"/>
                <a:cs typeface="Calibri"/>
              </a:rPr>
              <a:t>Support </a:t>
            </a:r>
            <a:r>
              <a:rPr dirty="0" sz="1600">
                <a:solidFill>
                  <a:srgbClr val="FFFFFF"/>
                </a:solidFill>
                <a:latin typeface="Calibri"/>
                <a:cs typeface="Calibri"/>
              </a:rPr>
              <a:t>for</a:t>
            </a:r>
            <a:r>
              <a:rPr dirty="0" sz="1600" spc="-4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600" spc="-10">
                <a:solidFill>
                  <a:srgbClr val="FFFFFF"/>
                </a:solidFill>
                <a:latin typeface="Calibri"/>
                <a:cs typeface="Calibri"/>
              </a:rPr>
              <a:t>Caregivers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10" name="object 10" descr=""/>
          <p:cNvSpPr txBox="1"/>
          <p:nvPr/>
        </p:nvSpPr>
        <p:spPr>
          <a:xfrm>
            <a:off x="9371076" y="3464052"/>
            <a:ext cx="1984375" cy="249936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>
              <a:lnSpc>
                <a:spcPct val="100000"/>
              </a:lnSpc>
            </a:pPr>
            <a:endParaRPr sz="16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6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6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6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1335"/>
              </a:spcBef>
            </a:pPr>
            <a:endParaRPr sz="1600">
              <a:latin typeface="Times New Roman"/>
              <a:cs typeface="Times New Roman"/>
            </a:endParaRPr>
          </a:p>
          <a:p>
            <a:pPr algn="ctr" marL="447675" marR="441959" indent="-635">
              <a:lnSpc>
                <a:spcPct val="100000"/>
              </a:lnSpc>
            </a:pPr>
            <a:r>
              <a:rPr dirty="0" sz="1600" spc="55">
                <a:solidFill>
                  <a:srgbClr val="FFFFFF"/>
                </a:solidFill>
                <a:latin typeface="Calibri"/>
                <a:cs typeface="Calibri"/>
              </a:rPr>
              <a:t>Social</a:t>
            </a:r>
            <a:r>
              <a:rPr dirty="0" sz="1600" spc="-6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600" spc="-25">
                <a:solidFill>
                  <a:srgbClr val="FFFFFF"/>
                </a:solidFill>
                <a:latin typeface="Calibri"/>
                <a:cs typeface="Calibri"/>
              </a:rPr>
              <a:t>and </a:t>
            </a:r>
            <a:r>
              <a:rPr dirty="0" sz="1600" spc="-10">
                <a:solidFill>
                  <a:srgbClr val="FFFFFF"/>
                </a:solidFill>
                <a:latin typeface="Calibri"/>
                <a:cs typeface="Calibri"/>
              </a:rPr>
              <a:t>Recreational Activities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11" name="object 11" descr=""/>
          <p:cNvSpPr txBox="1">
            <a:spLocks noGrp="1"/>
          </p:cNvSpPr>
          <p:nvPr>
            <p:ph type="body" idx="1"/>
          </p:nvPr>
        </p:nvSpPr>
        <p:spPr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 marR="5080" indent="981075">
              <a:lnSpc>
                <a:spcPct val="100000"/>
              </a:lnSpc>
              <a:spcBef>
                <a:spcPts val="100"/>
              </a:spcBef>
            </a:pPr>
            <a:r>
              <a:rPr dirty="0" spc="75"/>
              <a:t>The</a:t>
            </a:r>
            <a:r>
              <a:rPr dirty="0" spc="-310"/>
              <a:t> </a:t>
            </a:r>
            <a:r>
              <a:rPr dirty="0" spc="135"/>
              <a:t>Dementia</a:t>
            </a:r>
            <a:r>
              <a:rPr dirty="0" spc="-330"/>
              <a:t> </a:t>
            </a:r>
            <a:r>
              <a:rPr dirty="0" spc="125"/>
              <a:t>Society Continuum</a:t>
            </a:r>
            <a:r>
              <a:rPr dirty="0" spc="-300"/>
              <a:t> </a:t>
            </a:r>
            <a:r>
              <a:rPr dirty="0" spc="125"/>
              <a:t>of</a:t>
            </a:r>
            <a:r>
              <a:rPr dirty="0" spc="-285"/>
              <a:t> </a:t>
            </a:r>
            <a:r>
              <a:rPr dirty="0" spc="135"/>
              <a:t>Dementia</a:t>
            </a:r>
            <a:r>
              <a:rPr dirty="0" spc="-335"/>
              <a:t> </a:t>
            </a:r>
            <a:r>
              <a:rPr dirty="0" spc="114"/>
              <a:t>Care</a:t>
            </a:r>
          </a:p>
        </p:txBody>
      </p:sp>
      <p:sp>
        <p:nvSpPr>
          <p:cNvPr id="12" name="object 12"/>
          <p:cNvSpPr txBox="1">
            <a:spLocks noGrp="1"/>
          </p:cNvSpPr>
          <p:nvPr>
            <p:ph type="title"/>
          </p:nvPr>
        </p:nvSpPr>
        <p:spPr>
          <a:xfrm>
            <a:off x="1058767" y="892299"/>
            <a:ext cx="10074275" cy="614045"/>
          </a:xfrm>
          <a:prstGeom prst="rect"/>
        </p:spPr>
        <p:txBody>
          <a:bodyPr wrap="square" lIns="0" tIns="16510" rIns="0" bIns="0" rtlCol="0" vert="horz">
            <a:spAutoFit/>
          </a:bodyPr>
          <a:lstStyle/>
          <a:p>
            <a:pPr marL="2664460" marR="5080" indent="-2651760">
              <a:lnSpc>
                <a:spcPct val="98200"/>
              </a:lnSpc>
              <a:spcBef>
                <a:spcPts val="130"/>
              </a:spcBef>
            </a:pPr>
            <a:r>
              <a:rPr dirty="0" sz="1500" b="0">
                <a:solidFill>
                  <a:srgbClr val="000000"/>
                </a:solidFill>
                <a:latin typeface="Calibri"/>
                <a:cs typeface="Calibri"/>
              </a:rPr>
              <a:t>The</a:t>
            </a:r>
            <a:r>
              <a:rPr dirty="0" sz="1500" spc="70" b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1500" b="0">
                <a:solidFill>
                  <a:srgbClr val="000000"/>
                </a:solidFill>
                <a:latin typeface="Calibri"/>
                <a:cs typeface="Calibri"/>
              </a:rPr>
              <a:t>Dementia</a:t>
            </a:r>
            <a:r>
              <a:rPr dirty="0" sz="1500" spc="90" b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1500" b="0">
                <a:solidFill>
                  <a:srgbClr val="000000"/>
                </a:solidFill>
                <a:latin typeface="Calibri"/>
                <a:cs typeface="Calibri"/>
              </a:rPr>
              <a:t>Society</a:t>
            </a:r>
            <a:r>
              <a:rPr dirty="0" sz="1500" spc="100" b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1500" b="0">
                <a:solidFill>
                  <a:srgbClr val="000000"/>
                </a:solidFill>
                <a:latin typeface="Calibri"/>
                <a:cs typeface="Calibri"/>
              </a:rPr>
              <a:t>of</a:t>
            </a:r>
            <a:r>
              <a:rPr dirty="0" sz="1500" spc="60" b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1500" b="0">
                <a:solidFill>
                  <a:srgbClr val="000000"/>
                </a:solidFill>
                <a:latin typeface="Calibri"/>
                <a:cs typeface="Calibri"/>
              </a:rPr>
              <a:t>Ottawa</a:t>
            </a:r>
            <a:r>
              <a:rPr dirty="0" sz="1500" spc="75" b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1500" b="0">
                <a:solidFill>
                  <a:srgbClr val="000000"/>
                </a:solidFill>
                <a:latin typeface="Calibri"/>
                <a:cs typeface="Calibri"/>
              </a:rPr>
              <a:t>and</a:t>
            </a:r>
            <a:r>
              <a:rPr dirty="0" sz="1500" spc="80" b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1500" b="0">
                <a:solidFill>
                  <a:srgbClr val="000000"/>
                </a:solidFill>
                <a:latin typeface="Calibri"/>
                <a:cs typeface="Calibri"/>
              </a:rPr>
              <a:t>Renfrew</a:t>
            </a:r>
            <a:r>
              <a:rPr dirty="0" sz="1500" spc="110" b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1500" b="0">
                <a:solidFill>
                  <a:srgbClr val="000000"/>
                </a:solidFill>
                <a:latin typeface="Calibri"/>
                <a:cs typeface="Calibri"/>
              </a:rPr>
              <a:t>County</a:t>
            </a:r>
            <a:r>
              <a:rPr dirty="0" sz="1500" spc="100" b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1500" b="0">
                <a:solidFill>
                  <a:srgbClr val="000000"/>
                </a:solidFill>
                <a:latin typeface="Calibri"/>
                <a:cs typeface="Calibri"/>
              </a:rPr>
              <a:t>delivers</a:t>
            </a:r>
            <a:r>
              <a:rPr dirty="0" sz="1500" spc="114" b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1500" b="0">
                <a:solidFill>
                  <a:srgbClr val="000000"/>
                </a:solidFill>
                <a:latin typeface="Calibri"/>
                <a:cs typeface="Calibri"/>
              </a:rPr>
              <a:t>the</a:t>
            </a:r>
            <a:r>
              <a:rPr dirty="0" sz="1500" spc="90" b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1500" b="0">
                <a:solidFill>
                  <a:srgbClr val="000000"/>
                </a:solidFill>
                <a:latin typeface="Calibri"/>
                <a:cs typeface="Calibri"/>
              </a:rPr>
              <a:t>practical</a:t>
            </a:r>
            <a:r>
              <a:rPr dirty="0" sz="1500" spc="120" b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1500" b="0">
                <a:solidFill>
                  <a:srgbClr val="000000"/>
                </a:solidFill>
                <a:latin typeface="Calibri"/>
                <a:cs typeface="Calibri"/>
              </a:rPr>
              <a:t>and</a:t>
            </a:r>
            <a:r>
              <a:rPr dirty="0" sz="1500" spc="80" b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1500" b="0">
                <a:solidFill>
                  <a:srgbClr val="000000"/>
                </a:solidFill>
                <a:latin typeface="Calibri"/>
                <a:cs typeface="Calibri"/>
              </a:rPr>
              <a:t>emotional</a:t>
            </a:r>
            <a:r>
              <a:rPr dirty="0" sz="1500" spc="75" b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1500" b="0">
                <a:solidFill>
                  <a:srgbClr val="000000"/>
                </a:solidFill>
                <a:latin typeface="Calibri"/>
                <a:cs typeface="Calibri"/>
              </a:rPr>
              <a:t>support,</a:t>
            </a:r>
            <a:r>
              <a:rPr dirty="0" sz="1500" spc="120" b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1500" b="0">
                <a:solidFill>
                  <a:srgbClr val="000000"/>
                </a:solidFill>
                <a:latin typeface="Calibri"/>
                <a:cs typeface="Calibri"/>
              </a:rPr>
              <a:t>education</a:t>
            </a:r>
            <a:r>
              <a:rPr dirty="0" sz="1500" spc="105" b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1500" b="0">
                <a:solidFill>
                  <a:srgbClr val="000000"/>
                </a:solidFill>
                <a:latin typeface="Calibri"/>
                <a:cs typeface="Calibri"/>
              </a:rPr>
              <a:t>and</a:t>
            </a:r>
            <a:r>
              <a:rPr dirty="0" sz="1500" spc="80" b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1500" b="0">
                <a:solidFill>
                  <a:srgbClr val="000000"/>
                </a:solidFill>
                <a:latin typeface="Calibri"/>
                <a:cs typeface="Calibri"/>
              </a:rPr>
              <a:t>programs</a:t>
            </a:r>
            <a:r>
              <a:rPr dirty="0" sz="1500" spc="65" b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1500" spc="-25" b="0">
                <a:solidFill>
                  <a:srgbClr val="000000"/>
                </a:solidFill>
                <a:latin typeface="Calibri"/>
                <a:cs typeface="Calibri"/>
              </a:rPr>
              <a:t>to </a:t>
            </a:r>
            <a:r>
              <a:rPr dirty="0" sz="1500" b="0">
                <a:solidFill>
                  <a:srgbClr val="000000"/>
                </a:solidFill>
                <a:latin typeface="Calibri"/>
                <a:cs typeface="Calibri"/>
              </a:rPr>
              <a:t>increase</a:t>
            </a:r>
            <a:r>
              <a:rPr dirty="0" sz="1500" spc="85" b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1500" b="0">
                <a:solidFill>
                  <a:srgbClr val="000000"/>
                </a:solidFill>
                <a:latin typeface="Calibri"/>
                <a:cs typeface="Calibri"/>
              </a:rPr>
              <a:t>quality</a:t>
            </a:r>
            <a:r>
              <a:rPr dirty="0" sz="1500" spc="50" b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1500" b="0">
                <a:solidFill>
                  <a:srgbClr val="000000"/>
                </a:solidFill>
                <a:latin typeface="Calibri"/>
                <a:cs typeface="Calibri"/>
              </a:rPr>
              <a:t>of</a:t>
            </a:r>
            <a:r>
              <a:rPr dirty="0" sz="1500" spc="30" b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1500" b="0">
                <a:solidFill>
                  <a:srgbClr val="000000"/>
                </a:solidFill>
                <a:latin typeface="Calibri"/>
                <a:cs typeface="Calibri"/>
              </a:rPr>
              <a:t>life</a:t>
            </a:r>
            <a:r>
              <a:rPr dirty="0" sz="1500" spc="55" b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1500" b="0">
                <a:solidFill>
                  <a:srgbClr val="000000"/>
                </a:solidFill>
                <a:latin typeface="Calibri"/>
                <a:cs typeface="Calibri"/>
              </a:rPr>
              <a:t>for</a:t>
            </a:r>
            <a:r>
              <a:rPr dirty="0" sz="1500" spc="40" b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1500" b="0">
                <a:solidFill>
                  <a:srgbClr val="000000"/>
                </a:solidFill>
                <a:latin typeface="Calibri"/>
                <a:cs typeface="Calibri"/>
              </a:rPr>
              <a:t>all</a:t>
            </a:r>
            <a:r>
              <a:rPr dirty="0" sz="1500" spc="40" b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1500" b="0">
                <a:solidFill>
                  <a:srgbClr val="000000"/>
                </a:solidFill>
                <a:latin typeface="Calibri"/>
                <a:cs typeface="Calibri"/>
              </a:rPr>
              <a:t>people</a:t>
            </a:r>
            <a:r>
              <a:rPr dirty="0" sz="1500" spc="70" b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1500" b="0">
                <a:solidFill>
                  <a:srgbClr val="000000"/>
                </a:solidFill>
                <a:latin typeface="Calibri"/>
                <a:cs typeface="Calibri"/>
              </a:rPr>
              <a:t>impacted</a:t>
            </a:r>
            <a:r>
              <a:rPr dirty="0" sz="1500" spc="70" b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1500" b="0">
                <a:solidFill>
                  <a:srgbClr val="000000"/>
                </a:solidFill>
                <a:latin typeface="Calibri"/>
                <a:cs typeface="Calibri"/>
              </a:rPr>
              <a:t>by</a:t>
            </a:r>
            <a:r>
              <a:rPr dirty="0" sz="1500" spc="50" b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1500" spc="-10" b="0">
                <a:solidFill>
                  <a:srgbClr val="000000"/>
                </a:solidFill>
                <a:latin typeface="Calibri"/>
                <a:cs typeface="Calibri"/>
              </a:rPr>
              <a:t>dementia</a:t>
            </a:r>
            <a:r>
              <a:rPr dirty="0" sz="2400" spc="-10" b="0">
                <a:solidFill>
                  <a:srgbClr val="000000"/>
                </a:solidFill>
                <a:latin typeface="Calibri"/>
                <a:cs typeface="Calibri"/>
              </a:rPr>
              <a:t>.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13" name="object 13" descr=""/>
          <p:cNvSpPr/>
          <p:nvPr/>
        </p:nvSpPr>
        <p:spPr>
          <a:xfrm>
            <a:off x="5513832" y="3666747"/>
            <a:ext cx="840105" cy="1027430"/>
          </a:xfrm>
          <a:custGeom>
            <a:avLst/>
            <a:gdLst/>
            <a:ahLst/>
            <a:cxnLst/>
            <a:rect l="l" t="t" r="r" b="b"/>
            <a:pathLst>
              <a:path w="840104" h="1027429">
                <a:moveTo>
                  <a:pt x="443179" y="233438"/>
                </a:moveTo>
                <a:lnTo>
                  <a:pt x="93294" y="233438"/>
                </a:lnTo>
                <a:lnTo>
                  <a:pt x="56991" y="240774"/>
                </a:lnTo>
                <a:lnTo>
                  <a:pt x="27335" y="260780"/>
                </a:lnTo>
                <a:lnTo>
                  <a:pt x="7335" y="290451"/>
                </a:lnTo>
                <a:lnTo>
                  <a:pt x="0" y="326783"/>
                </a:lnTo>
                <a:lnTo>
                  <a:pt x="0" y="933767"/>
                </a:lnTo>
                <a:lnTo>
                  <a:pt x="7335" y="970109"/>
                </a:lnTo>
                <a:lnTo>
                  <a:pt x="27335" y="999802"/>
                </a:lnTo>
                <a:lnTo>
                  <a:pt x="56991" y="1019830"/>
                </a:lnTo>
                <a:lnTo>
                  <a:pt x="93294" y="1027176"/>
                </a:lnTo>
                <a:lnTo>
                  <a:pt x="513156" y="1027176"/>
                </a:lnTo>
                <a:lnTo>
                  <a:pt x="549466" y="1019830"/>
                </a:lnTo>
                <a:lnTo>
                  <a:pt x="579126" y="999802"/>
                </a:lnTo>
                <a:lnTo>
                  <a:pt x="592186" y="980414"/>
                </a:lnTo>
                <a:lnTo>
                  <a:pt x="93294" y="980414"/>
                </a:lnTo>
                <a:lnTo>
                  <a:pt x="75150" y="976751"/>
                </a:lnTo>
                <a:lnTo>
                  <a:pt x="60321" y="966758"/>
                </a:lnTo>
                <a:lnTo>
                  <a:pt x="50317" y="951932"/>
                </a:lnTo>
                <a:lnTo>
                  <a:pt x="46647" y="933767"/>
                </a:lnTo>
                <a:lnTo>
                  <a:pt x="46647" y="326783"/>
                </a:lnTo>
                <a:lnTo>
                  <a:pt x="50317" y="308645"/>
                </a:lnTo>
                <a:lnTo>
                  <a:pt x="60321" y="293816"/>
                </a:lnTo>
                <a:lnTo>
                  <a:pt x="75150" y="283808"/>
                </a:lnTo>
                <a:lnTo>
                  <a:pt x="93294" y="280136"/>
                </a:lnTo>
                <a:lnTo>
                  <a:pt x="484011" y="280136"/>
                </a:lnTo>
                <a:lnTo>
                  <a:pt x="443179" y="233438"/>
                </a:lnTo>
                <a:close/>
              </a:path>
              <a:path w="840104" h="1027429">
                <a:moveTo>
                  <a:pt x="484011" y="280136"/>
                </a:moveTo>
                <a:lnTo>
                  <a:pt x="373202" y="280136"/>
                </a:lnTo>
                <a:lnTo>
                  <a:pt x="373202" y="420179"/>
                </a:lnTo>
                <a:lnTo>
                  <a:pt x="376872" y="438352"/>
                </a:lnTo>
                <a:lnTo>
                  <a:pt x="386878" y="453196"/>
                </a:lnTo>
                <a:lnTo>
                  <a:pt x="401711" y="463206"/>
                </a:lnTo>
                <a:lnTo>
                  <a:pt x="419862" y="466877"/>
                </a:lnTo>
                <a:lnTo>
                  <a:pt x="559816" y="466877"/>
                </a:lnTo>
                <a:lnTo>
                  <a:pt x="559816" y="933767"/>
                </a:lnTo>
                <a:lnTo>
                  <a:pt x="556145" y="951932"/>
                </a:lnTo>
                <a:lnTo>
                  <a:pt x="546139" y="966758"/>
                </a:lnTo>
                <a:lnTo>
                  <a:pt x="531307" y="976751"/>
                </a:lnTo>
                <a:lnTo>
                  <a:pt x="513156" y="980414"/>
                </a:lnTo>
                <a:lnTo>
                  <a:pt x="592186" y="980414"/>
                </a:lnTo>
                <a:lnTo>
                  <a:pt x="599127" y="970109"/>
                </a:lnTo>
                <a:lnTo>
                  <a:pt x="606463" y="933767"/>
                </a:lnTo>
                <a:lnTo>
                  <a:pt x="606463" y="420179"/>
                </a:lnTo>
                <a:lnTo>
                  <a:pt x="419862" y="420179"/>
                </a:lnTo>
                <a:lnTo>
                  <a:pt x="419862" y="283808"/>
                </a:lnTo>
                <a:lnTo>
                  <a:pt x="487222" y="283808"/>
                </a:lnTo>
                <a:lnTo>
                  <a:pt x="484011" y="280136"/>
                </a:lnTo>
                <a:close/>
              </a:path>
              <a:path w="840104" h="1027429">
                <a:moveTo>
                  <a:pt x="717261" y="46685"/>
                </a:moveTo>
                <a:lnTo>
                  <a:pt x="606463" y="46685"/>
                </a:lnTo>
                <a:lnTo>
                  <a:pt x="606463" y="186740"/>
                </a:lnTo>
                <a:lnTo>
                  <a:pt x="610133" y="204908"/>
                </a:lnTo>
                <a:lnTo>
                  <a:pt x="620137" y="219752"/>
                </a:lnTo>
                <a:lnTo>
                  <a:pt x="634966" y="229765"/>
                </a:lnTo>
                <a:lnTo>
                  <a:pt x="653110" y="233438"/>
                </a:lnTo>
                <a:lnTo>
                  <a:pt x="793064" y="233438"/>
                </a:lnTo>
                <a:lnTo>
                  <a:pt x="793064" y="700328"/>
                </a:lnTo>
                <a:lnTo>
                  <a:pt x="789395" y="718496"/>
                </a:lnTo>
                <a:lnTo>
                  <a:pt x="779394" y="733340"/>
                </a:lnTo>
                <a:lnTo>
                  <a:pt x="764565" y="743353"/>
                </a:lnTo>
                <a:lnTo>
                  <a:pt x="746417" y="747026"/>
                </a:lnTo>
                <a:lnTo>
                  <a:pt x="676440" y="747026"/>
                </a:lnTo>
                <a:lnTo>
                  <a:pt x="667367" y="748862"/>
                </a:lnTo>
                <a:lnTo>
                  <a:pt x="659950" y="753864"/>
                </a:lnTo>
                <a:lnTo>
                  <a:pt x="654946" y="761273"/>
                </a:lnTo>
                <a:lnTo>
                  <a:pt x="653110" y="770331"/>
                </a:lnTo>
                <a:lnTo>
                  <a:pt x="654946" y="779432"/>
                </a:lnTo>
                <a:lnTo>
                  <a:pt x="659950" y="786850"/>
                </a:lnTo>
                <a:lnTo>
                  <a:pt x="667367" y="791844"/>
                </a:lnTo>
                <a:lnTo>
                  <a:pt x="676440" y="793673"/>
                </a:lnTo>
                <a:lnTo>
                  <a:pt x="746417" y="793673"/>
                </a:lnTo>
                <a:lnTo>
                  <a:pt x="782727" y="786337"/>
                </a:lnTo>
                <a:lnTo>
                  <a:pt x="812387" y="766332"/>
                </a:lnTo>
                <a:lnTo>
                  <a:pt x="832388" y="736661"/>
                </a:lnTo>
                <a:lnTo>
                  <a:pt x="839724" y="700328"/>
                </a:lnTo>
                <a:lnTo>
                  <a:pt x="839724" y="186740"/>
                </a:lnTo>
                <a:lnTo>
                  <a:pt x="653110" y="186740"/>
                </a:lnTo>
                <a:lnTo>
                  <a:pt x="653110" y="50358"/>
                </a:lnTo>
                <a:lnTo>
                  <a:pt x="720472" y="50358"/>
                </a:lnTo>
                <a:lnTo>
                  <a:pt x="717261" y="46685"/>
                </a:lnTo>
                <a:close/>
              </a:path>
              <a:path w="840104" h="1027429">
                <a:moveTo>
                  <a:pt x="487222" y="283808"/>
                </a:moveTo>
                <a:lnTo>
                  <a:pt x="419954" y="283808"/>
                </a:lnTo>
                <a:lnTo>
                  <a:pt x="541464" y="420179"/>
                </a:lnTo>
                <a:lnTo>
                  <a:pt x="606463" y="420179"/>
                </a:lnTo>
                <a:lnTo>
                  <a:pt x="487222" y="283808"/>
                </a:lnTo>
                <a:close/>
              </a:path>
              <a:path w="840104" h="1027429">
                <a:moveTo>
                  <a:pt x="676440" y="0"/>
                </a:moveTo>
                <a:lnTo>
                  <a:pt x="326555" y="0"/>
                </a:lnTo>
                <a:lnTo>
                  <a:pt x="290244" y="7336"/>
                </a:lnTo>
                <a:lnTo>
                  <a:pt x="260584" y="27347"/>
                </a:lnTo>
                <a:lnTo>
                  <a:pt x="240583" y="57033"/>
                </a:lnTo>
                <a:lnTo>
                  <a:pt x="233248" y="93395"/>
                </a:lnTo>
                <a:lnTo>
                  <a:pt x="233248" y="163385"/>
                </a:lnTo>
                <a:lnTo>
                  <a:pt x="235084" y="172494"/>
                </a:lnTo>
                <a:lnTo>
                  <a:pt x="240088" y="179916"/>
                </a:lnTo>
                <a:lnTo>
                  <a:pt x="247505" y="184911"/>
                </a:lnTo>
                <a:lnTo>
                  <a:pt x="256578" y="186740"/>
                </a:lnTo>
                <a:lnTo>
                  <a:pt x="265650" y="184911"/>
                </a:lnTo>
                <a:lnTo>
                  <a:pt x="273067" y="179916"/>
                </a:lnTo>
                <a:lnTo>
                  <a:pt x="278071" y="172494"/>
                </a:lnTo>
                <a:lnTo>
                  <a:pt x="279908" y="163385"/>
                </a:lnTo>
                <a:lnTo>
                  <a:pt x="279908" y="93395"/>
                </a:lnTo>
                <a:lnTo>
                  <a:pt x="283576" y="75220"/>
                </a:lnTo>
                <a:lnTo>
                  <a:pt x="293577" y="60372"/>
                </a:lnTo>
                <a:lnTo>
                  <a:pt x="308406" y="50358"/>
                </a:lnTo>
                <a:lnTo>
                  <a:pt x="326555" y="46685"/>
                </a:lnTo>
                <a:lnTo>
                  <a:pt x="717261" y="46685"/>
                </a:lnTo>
                <a:lnTo>
                  <a:pt x="676440" y="0"/>
                </a:lnTo>
                <a:close/>
              </a:path>
              <a:path w="840104" h="1027429">
                <a:moveTo>
                  <a:pt x="720472" y="50358"/>
                </a:moveTo>
                <a:lnTo>
                  <a:pt x="653157" y="50358"/>
                </a:lnTo>
                <a:lnTo>
                  <a:pt x="774725" y="186740"/>
                </a:lnTo>
                <a:lnTo>
                  <a:pt x="839724" y="186740"/>
                </a:lnTo>
                <a:lnTo>
                  <a:pt x="720472" y="50358"/>
                </a:lnTo>
                <a:close/>
              </a:path>
            </a:pathLst>
          </a:custGeom>
          <a:solidFill>
            <a:srgbClr val="FDC61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4" name="object 14" descr=""/>
          <p:cNvSpPr/>
          <p:nvPr/>
        </p:nvSpPr>
        <p:spPr>
          <a:xfrm>
            <a:off x="9904480" y="3622547"/>
            <a:ext cx="1027430" cy="934719"/>
          </a:xfrm>
          <a:custGeom>
            <a:avLst/>
            <a:gdLst/>
            <a:ahLst/>
            <a:cxnLst/>
            <a:rect l="l" t="t" r="r" b="b"/>
            <a:pathLst>
              <a:path w="1027429" h="934720">
                <a:moveTo>
                  <a:pt x="513588" y="0"/>
                </a:moveTo>
                <a:lnTo>
                  <a:pt x="461073" y="2170"/>
                </a:lnTo>
                <a:lnTo>
                  <a:pt x="410076" y="8540"/>
                </a:lnTo>
                <a:lnTo>
                  <a:pt x="360855" y="18899"/>
                </a:lnTo>
                <a:lnTo>
                  <a:pt x="313667" y="33036"/>
                </a:lnTo>
                <a:lnTo>
                  <a:pt x="268772" y="50738"/>
                </a:lnTo>
                <a:lnTo>
                  <a:pt x="226427" y="71796"/>
                </a:lnTo>
                <a:lnTo>
                  <a:pt x="186889" y="95996"/>
                </a:lnTo>
                <a:lnTo>
                  <a:pt x="150418" y="123129"/>
                </a:lnTo>
                <a:lnTo>
                  <a:pt x="117271" y="152983"/>
                </a:lnTo>
                <a:lnTo>
                  <a:pt x="87707" y="185346"/>
                </a:lnTo>
                <a:lnTo>
                  <a:pt x="61983" y="220008"/>
                </a:lnTo>
                <a:lnTo>
                  <a:pt x="40357" y="256757"/>
                </a:lnTo>
                <a:lnTo>
                  <a:pt x="23088" y="295381"/>
                </a:lnTo>
                <a:lnTo>
                  <a:pt x="10433" y="335670"/>
                </a:lnTo>
                <a:lnTo>
                  <a:pt x="2750" y="376877"/>
                </a:lnTo>
                <a:lnTo>
                  <a:pt x="2651" y="377411"/>
                </a:lnTo>
                <a:lnTo>
                  <a:pt x="0" y="420395"/>
                </a:lnTo>
                <a:lnTo>
                  <a:pt x="3291" y="467824"/>
                </a:lnTo>
                <a:lnTo>
                  <a:pt x="3338" y="468491"/>
                </a:lnTo>
                <a:lnTo>
                  <a:pt x="13105" y="514983"/>
                </a:lnTo>
                <a:lnTo>
                  <a:pt x="28929" y="559578"/>
                </a:lnTo>
                <a:lnTo>
                  <a:pt x="50439" y="601982"/>
                </a:lnTo>
                <a:lnTo>
                  <a:pt x="77262" y="641902"/>
                </a:lnTo>
                <a:lnTo>
                  <a:pt x="109028" y="679045"/>
                </a:lnTo>
                <a:lnTo>
                  <a:pt x="145364" y="713117"/>
                </a:lnTo>
                <a:lnTo>
                  <a:pt x="93395" y="934211"/>
                </a:lnTo>
                <a:lnTo>
                  <a:pt x="285185" y="857478"/>
                </a:lnTo>
                <a:lnTo>
                  <a:pt x="159397" y="857478"/>
                </a:lnTo>
                <a:lnTo>
                  <a:pt x="190830" y="723798"/>
                </a:lnTo>
                <a:lnTo>
                  <a:pt x="191814" y="713117"/>
                </a:lnTo>
                <a:lnTo>
                  <a:pt x="191929" y="711880"/>
                </a:lnTo>
                <a:lnTo>
                  <a:pt x="192018" y="710912"/>
                </a:lnTo>
                <a:lnTo>
                  <a:pt x="189685" y="698419"/>
                </a:lnTo>
                <a:lnTo>
                  <a:pt x="184073" y="687013"/>
                </a:lnTo>
                <a:lnTo>
                  <a:pt x="175425" y="677392"/>
                </a:lnTo>
                <a:lnTo>
                  <a:pt x="137075" y="640721"/>
                </a:lnTo>
                <a:lnTo>
                  <a:pt x="105167" y="600959"/>
                </a:lnTo>
                <a:lnTo>
                  <a:pt x="79936" y="558576"/>
                </a:lnTo>
                <a:lnTo>
                  <a:pt x="61621" y="514041"/>
                </a:lnTo>
                <a:lnTo>
                  <a:pt x="50458" y="467824"/>
                </a:lnTo>
                <a:lnTo>
                  <a:pt x="46685" y="420395"/>
                </a:lnTo>
                <a:lnTo>
                  <a:pt x="49793" y="377411"/>
                </a:lnTo>
                <a:lnTo>
                  <a:pt x="59039" y="334818"/>
                </a:lnTo>
                <a:lnTo>
                  <a:pt x="73951" y="294500"/>
                </a:lnTo>
                <a:lnTo>
                  <a:pt x="94217" y="256205"/>
                </a:lnTo>
                <a:lnTo>
                  <a:pt x="119483" y="220216"/>
                </a:lnTo>
                <a:lnTo>
                  <a:pt x="149395" y="186815"/>
                </a:lnTo>
                <a:lnTo>
                  <a:pt x="183600" y="156286"/>
                </a:lnTo>
                <a:lnTo>
                  <a:pt x="221746" y="128910"/>
                </a:lnTo>
                <a:lnTo>
                  <a:pt x="263479" y="104971"/>
                </a:lnTo>
                <a:lnTo>
                  <a:pt x="308445" y="84751"/>
                </a:lnTo>
                <a:lnTo>
                  <a:pt x="356293" y="68532"/>
                </a:lnTo>
                <a:lnTo>
                  <a:pt x="406668" y="56597"/>
                </a:lnTo>
                <a:lnTo>
                  <a:pt x="459217" y="49229"/>
                </a:lnTo>
                <a:lnTo>
                  <a:pt x="513588" y="46710"/>
                </a:lnTo>
                <a:lnTo>
                  <a:pt x="748182" y="46710"/>
                </a:lnTo>
                <a:lnTo>
                  <a:pt x="713502" y="33036"/>
                </a:lnTo>
                <a:lnTo>
                  <a:pt x="666316" y="18899"/>
                </a:lnTo>
                <a:lnTo>
                  <a:pt x="617096" y="8540"/>
                </a:lnTo>
                <a:lnTo>
                  <a:pt x="566100" y="2170"/>
                </a:lnTo>
                <a:lnTo>
                  <a:pt x="513588" y="0"/>
                </a:lnTo>
                <a:close/>
              </a:path>
              <a:path w="1027429" h="934720">
                <a:moveTo>
                  <a:pt x="373100" y="776985"/>
                </a:moveTo>
                <a:lnTo>
                  <a:pt x="363588" y="776985"/>
                </a:lnTo>
                <a:lnTo>
                  <a:pt x="357695" y="778116"/>
                </a:lnTo>
                <a:lnTo>
                  <a:pt x="159397" y="857478"/>
                </a:lnTo>
                <a:lnTo>
                  <a:pt x="285185" y="857478"/>
                </a:lnTo>
                <a:lnTo>
                  <a:pt x="369493" y="823747"/>
                </a:lnTo>
                <a:lnTo>
                  <a:pt x="657504" y="823747"/>
                </a:lnTo>
                <a:lnTo>
                  <a:pt x="666316" y="821893"/>
                </a:lnTo>
                <a:lnTo>
                  <a:pt x="713502" y="807758"/>
                </a:lnTo>
                <a:lnTo>
                  <a:pt x="748194" y="794080"/>
                </a:lnTo>
                <a:lnTo>
                  <a:pt x="513588" y="794080"/>
                </a:lnTo>
                <a:lnTo>
                  <a:pt x="480166" y="793085"/>
                </a:lnTo>
                <a:lnTo>
                  <a:pt x="446743" y="790111"/>
                </a:lnTo>
                <a:lnTo>
                  <a:pt x="413427" y="785175"/>
                </a:lnTo>
                <a:lnTo>
                  <a:pt x="380326" y="778294"/>
                </a:lnTo>
                <a:lnTo>
                  <a:pt x="376758" y="777430"/>
                </a:lnTo>
                <a:lnTo>
                  <a:pt x="373100" y="776985"/>
                </a:lnTo>
                <a:close/>
              </a:path>
              <a:path w="1027429" h="934720">
                <a:moveTo>
                  <a:pt x="657504" y="823747"/>
                </a:moveTo>
                <a:lnTo>
                  <a:pt x="369493" y="823747"/>
                </a:lnTo>
                <a:lnTo>
                  <a:pt x="404265" y="831007"/>
                </a:lnTo>
                <a:lnTo>
                  <a:pt x="439916" y="836355"/>
                </a:lnTo>
                <a:lnTo>
                  <a:pt x="476380" y="839660"/>
                </a:lnTo>
                <a:lnTo>
                  <a:pt x="513588" y="840790"/>
                </a:lnTo>
                <a:lnTo>
                  <a:pt x="566100" y="838620"/>
                </a:lnTo>
                <a:lnTo>
                  <a:pt x="617096" y="832251"/>
                </a:lnTo>
                <a:lnTo>
                  <a:pt x="657504" y="823747"/>
                </a:lnTo>
                <a:close/>
              </a:path>
              <a:path w="1027429" h="934720">
                <a:moveTo>
                  <a:pt x="748182" y="46710"/>
                </a:moveTo>
                <a:lnTo>
                  <a:pt x="513588" y="46710"/>
                </a:lnTo>
                <a:lnTo>
                  <a:pt x="567962" y="49229"/>
                </a:lnTo>
                <a:lnTo>
                  <a:pt x="620514" y="56597"/>
                </a:lnTo>
                <a:lnTo>
                  <a:pt x="670889" y="68532"/>
                </a:lnTo>
                <a:lnTo>
                  <a:pt x="718736" y="84751"/>
                </a:lnTo>
                <a:lnTo>
                  <a:pt x="763700" y="104971"/>
                </a:lnTo>
                <a:lnTo>
                  <a:pt x="805430" y="128910"/>
                </a:lnTo>
                <a:lnTo>
                  <a:pt x="843572" y="156286"/>
                </a:lnTo>
                <a:lnTo>
                  <a:pt x="877773" y="186815"/>
                </a:lnTo>
                <a:lnTo>
                  <a:pt x="907681" y="220216"/>
                </a:lnTo>
                <a:lnTo>
                  <a:pt x="932942" y="256205"/>
                </a:lnTo>
                <a:lnTo>
                  <a:pt x="953204" y="294500"/>
                </a:lnTo>
                <a:lnTo>
                  <a:pt x="968114" y="334818"/>
                </a:lnTo>
                <a:lnTo>
                  <a:pt x="977318" y="376877"/>
                </a:lnTo>
                <a:lnTo>
                  <a:pt x="980465" y="420395"/>
                </a:lnTo>
                <a:lnTo>
                  <a:pt x="977357" y="463383"/>
                </a:lnTo>
                <a:lnTo>
                  <a:pt x="968114" y="505972"/>
                </a:lnTo>
                <a:lnTo>
                  <a:pt x="953204" y="546290"/>
                </a:lnTo>
                <a:lnTo>
                  <a:pt x="932942" y="584585"/>
                </a:lnTo>
                <a:lnTo>
                  <a:pt x="907681" y="620574"/>
                </a:lnTo>
                <a:lnTo>
                  <a:pt x="877773" y="653975"/>
                </a:lnTo>
                <a:lnTo>
                  <a:pt x="843572" y="684504"/>
                </a:lnTo>
                <a:lnTo>
                  <a:pt x="805430" y="711880"/>
                </a:lnTo>
                <a:lnTo>
                  <a:pt x="763700" y="735819"/>
                </a:lnTo>
                <a:lnTo>
                  <a:pt x="718736" y="756039"/>
                </a:lnTo>
                <a:lnTo>
                  <a:pt x="670889" y="772258"/>
                </a:lnTo>
                <a:lnTo>
                  <a:pt x="620514" y="784193"/>
                </a:lnTo>
                <a:lnTo>
                  <a:pt x="567962" y="791561"/>
                </a:lnTo>
                <a:lnTo>
                  <a:pt x="513588" y="794080"/>
                </a:lnTo>
                <a:lnTo>
                  <a:pt x="748194" y="794080"/>
                </a:lnTo>
                <a:lnTo>
                  <a:pt x="800743" y="769001"/>
                </a:lnTo>
                <a:lnTo>
                  <a:pt x="840280" y="744802"/>
                </a:lnTo>
                <a:lnTo>
                  <a:pt x="876752" y="717670"/>
                </a:lnTo>
                <a:lnTo>
                  <a:pt x="909899" y="687817"/>
                </a:lnTo>
                <a:lnTo>
                  <a:pt x="939465" y="655455"/>
                </a:lnTo>
                <a:lnTo>
                  <a:pt x="965190" y="620793"/>
                </a:lnTo>
                <a:lnTo>
                  <a:pt x="986816" y="584044"/>
                </a:lnTo>
                <a:lnTo>
                  <a:pt x="1004086" y="545418"/>
                </a:lnTo>
                <a:lnTo>
                  <a:pt x="1016742" y="505128"/>
                </a:lnTo>
                <a:lnTo>
                  <a:pt x="1024425" y="463912"/>
                </a:lnTo>
                <a:lnTo>
                  <a:pt x="1027176" y="420395"/>
                </a:lnTo>
                <a:lnTo>
                  <a:pt x="1024524" y="377411"/>
                </a:lnTo>
                <a:lnTo>
                  <a:pt x="1016742" y="335670"/>
                </a:lnTo>
                <a:lnTo>
                  <a:pt x="1004086" y="295381"/>
                </a:lnTo>
                <a:lnTo>
                  <a:pt x="986816" y="256757"/>
                </a:lnTo>
                <a:lnTo>
                  <a:pt x="965312" y="220216"/>
                </a:lnTo>
                <a:lnTo>
                  <a:pt x="965190" y="220008"/>
                </a:lnTo>
                <a:lnTo>
                  <a:pt x="939465" y="185346"/>
                </a:lnTo>
                <a:lnTo>
                  <a:pt x="909899" y="152983"/>
                </a:lnTo>
                <a:lnTo>
                  <a:pt x="876752" y="123129"/>
                </a:lnTo>
                <a:lnTo>
                  <a:pt x="840280" y="95996"/>
                </a:lnTo>
                <a:lnTo>
                  <a:pt x="800743" y="71796"/>
                </a:lnTo>
                <a:lnTo>
                  <a:pt x="758397" y="50738"/>
                </a:lnTo>
                <a:lnTo>
                  <a:pt x="748182" y="46710"/>
                </a:lnTo>
                <a:close/>
              </a:path>
              <a:path w="1027429" h="934720">
                <a:moveTo>
                  <a:pt x="280136" y="350329"/>
                </a:moveTo>
                <a:lnTo>
                  <a:pt x="252881" y="355839"/>
                </a:lnTo>
                <a:lnTo>
                  <a:pt x="230612" y="370860"/>
                </a:lnTo>
                <a:lnTo>
                  <a:pt x="215592" y="393133"/>
                </a:lnTo>
                <a:lnTo>
                  <a:pt x="210083" y="420395"/>
                </a:lnTo>
                <a:lnTo>
                  <a:pt x="215592" y="447673"/>
                </a:lnTo>
                <a:lnTo>
                  <a:pt x="230612" y="469944"/>
                </a:lnTo>
                <a:lnTo>
                  <a:pt x="252881" y="484957"/>
                </a:lnTo>
                <a:lnTo>
                  <a:pt x="280136" y="490461"/>
                </a:lnTo>
                <a:lnTo>
                  <a:pt x="307391" y="484957"/>
                </a:lnTo>
                <a:lnTo>
                  <a:pt x="329660" y="469944"/>
                </a:lnTo>
                <a:lnTo>
                  <a:pt x="344680" y="447673"/>
                </a:lnTo>
                <a:lnTo>
                  <a:pt x="350189" y="420395"/>
                </a:lnTo>
                <a:lnTo>
                  <a:pt x="344680" y="393133"/>
                </a:lnTo>
                <a:lnTo>
                  <a:pt x="329660" y="370860"/>
                </a:lnTo>
                <a:lnTo>
                  <a:pt x="307391" y="355839"/>
                </a:lnTo>
                <a:lnTo>
                  <a:pt x="280136" y="350329"/>
                </a:lnTo>
                <a:close/>
              </a:path>
              <a:path w="1027429" h="934720">
                <a:moveTo>
                  <a:pt x="513588" y="350329"/>
                </a:moveTo>
                <a:lnTo>
                  <a:pt x="486327" y="355839"/>
                </a:lnTo>
                <a:lnTo>
                  <a:pt x="464059" y="370860"/>
                </a:lnTo>
                <a:lnTo>
                  <a:pt x="449042" y="393133"/>
                </a:lnTo>
                <a:lnTo>
                  <a:pt x="443534" y="420395"/>
                </a:lnTo>
                <a:lnTo>
                  <a:pt x="449042" y="447673"/>
                </a:lnTo>
                <a:lnTo>
                  <a:pt x="464059" y="469944"/>
                </a:lnTo>
                <a:lnTo>
                  <a:pt x="486327" y="484957"/>
                </a:lnTo>
                <a:lnTo>
                  <a:pt x="513588" y="490461"/>
                </a:lnTo>
                <a:lnTo>
                  <a:pt x="540835" y="484957"/>
                </a:lnTo>
                <a:lnTo>
                  <a:pt x="563100" y="469944"/>
                </a:lnTo>
                <a:lnTo>
                  <a:pt x="578119" y="447673"/>
                </a:lnTo>
                <a:lnTo>
                  <a:pt x="583628" y="420395"/>
                </a:lnTo>
                <a:lnTo>
                  <a:pt x="578119" y="393133"/>
                </a:lnTo>
                <a:lnTo>
                  <a:pt x="563100" y="370860"/>
                </a:lnTo>
                <a:lnTo>
                  <a:pt x="540835" y="355839"/>
                </a:lnTo>
                <a:lnTo>
                  <a:pt x="513588" y="350329"/>
                </a:lnTo>
                <a:close/>
              </a:path>
              <a:path w="1027429" h="934720">
                <a:moveTo>
                  <a:pt x="747026" y="350329"/>
                </a:moveTo>
                <a:lnTo>
                  <a:pt x="719771" y="355839"/>
                </a:lnTo>
                <a:lnTo>
                  <a:pt x="697503" y="370860"/>
                </a:lnTo>
                <a:lnTo>
                  <a:pt x="682482" y="393133"/>
                </a:lnTo>
                <a:lnTo>
                  <a:pt x="676973" y="420395"/>
                </a:lnTo>
                <a:lnTo>
                  <a:pt x="682482" y="447673"/>
                </a:lnTo>
                <a:lnTo>
                  <a:pt x="697503" y="469944"/>
                </a:lnTo>
                <a:lnTo>
                  <a:pt x="719771" y="484957"/>
                </a:lnTo>
                <a:lnTo>
                  <a:pt x="747026" y="490461"/>
                </a:lnTo>
                <a:lnTo>
                  <a:pt x="774279" y="484957"/>
                </a:lnTo>
                <a:lnTo>
                  <a:pt x="796544" y="469944"/>
                </a:lnTo>
                <a:lnTo>
                  <a:pt x="811559" y="447673"/>
                </a:lnTo>
                <a:lnTo>
                  <a:pt x="817067" y="420395"/>
                </a:lnTo>
                <a:lnTo>
                  <a:pt x="811559" y="393133"/>
                </a:lnTo>
                <a:lnTo>
                  <a:pt x="796544" y="370860"/>
                </a:lnTo>
                <a:lnTo>
                  <a:pt x="774279" y="355839"/>
                </a:lnTo>
                <a:lnTo>
                  <a:pt x="747026" y="350329"/>
                </a:lnTo>
                <a:close/>
              </a:path>
            </a:pathLst>
          </a:custGeom>
          <a:solidFill>
            <a:srgbClr val="FDC61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5" name="object 15" descr=""/>
          <p:cNvSpPr/>
          <p:nvPr/>
        </p:nvSpPr>
        <p:spPr>
          <a:xfrm>
            <a:off x="7725156" y="3782562"/>
            <a:ext cx="882015" cy="910590"/>
          </a:xfrm>
          <a:custGeom>
            <a:avLst/>
            <a:gdLst/>
            <a:ahLst/>
            <a:cxnLst/>
            <a:rect l="l" t="t" r="r" b="b"/>
            <a:pathLst>
              <a:path w="882015" h="910589">
                <a:moveTo>
                  <a:pt x="0" y="267258"/>
                </a:moveTo>
                <a:lnTo>
                  <a:pt x="68345" y="508302"/>
                </a:lnTo>
                <a:lnTo>
                  <a:pt x="218706" y="713705"/>
                </a:lnTo>
                <a:lnTo>
                  <a:pt x="369067" y="856628"/>
                </a:lnTo>
                <a:lnTo>
                  <a:pt x="437413" y="910234"/>
                </a:lnTo>
                <a:lnTo>
                  <a:pt x="694118" y="725951"/>
                </a:lnTo>
                <a:lnTo>
                  <a:pt x="825939" y="597547"/>
                </a:lnTo>
                <a:lnTo>
                  <a:pt x="874505" y="464743"/>
                </a:lnTo>
                <a:lnTo>
                  <a:pt x="881443" y="267258"/>
                </a:lnTo>
                <a:lnTo>
                  <a:pt x="877568" y="217248"/>
                </a:lnTo>
                <a:lnTo>
                  <a:pt x="866208" y="168888"/>
                </a:lnTo>
                <a:lnTo>
                  <a:pt x="847763" y="123727"/>
                </a:lnTo>
                <a:lnTo>
                  <a:pt x="822631" y="83308"/>
                </a:lnTo>
                <a:lnTo>
                  <a:pt x="791210" y="49180"/>
                </a:lnTo>
                <a:lnTo>
                  <a:pt x="753900" y="22888"/>
                </a:lnTo>
                <a:lnTo>
                  <a:pt x="711099" y="5979"/>
                </a:lnTo>
                <a:lnTo>
                  <a:pt x="663206" y="0"/>
                </a:lnTo>
                <a:lnTo>
                  <a:pt x="621227" y="4584"/>
                </a:lnTo>
                <a:lnTo>
                  <a:pt x="580499" y="17803"/>
                </a:lnTo>
                <a:lnTo>
                  <a:pt x="542360" y="38859"/>
                </a:lnTo>
                <a:lnTo>
                  <a:pt x="508152" y="66952"/>
                </a:lnTo>
                <a:lnTo>
                  <a:pt x="479213" y="101284"/>
                </a:lnTo>
                <a:lnTo>
                  <a:pt x="456884" y="141055"/>
                </a:lnTo>
                <a:lnTo>
                  <a:pt x="442504" y="185466"/>
                </a:lnTo>
                <a:lnTo>
                  <a:pt x="437413" y="233718"/>
                </a:lnTo>
                <a:lnTo>
                  <a:pt x="432632" y="185466"/>
                </a:lnTo>
                <a:lnTo>
                  <a:pt x="419006" y="141055"/>
                </a:lnTo>
                <a:lnTo>
                  <a:pt x="397608" y="101284"/>
                </a:lnTo>
                <a:lnTo>
                  <a:pt x="369512" y="66952"/>
                </a:lnTo>
                <a:lnTo>
                  <a:pt x="335792" y="38859"/>
                </a:lnTo>
                <a:lnTo>
                  <a:pt x="297520" y="17803"/>
                </a:lnTo>
                <a:lnTo>
                  <a:pt x="255772" y="4584"/>
                </a:lnTo>
                <a:lnTo>
                  <a:pt x="211620" y="0"/>
                </a:lnTo>
                <a:lnTo>
                  <a:pt x="166180" y="5979"/>
                </a:lnTo>
                <a:lnTo>
                  <a:pt x="125147" y="22888"/>
                </a:lnTo>
                <a:lnTo>
                  <a:pt x="89030" y="49180"/>
                </a:lnTo>
                <a:lnTo>
                  <a:pt x="58337" y="83308"/>
                </a:lnTo>
                <a:lnTo>
                  <a:pt x="33578" y="123727"/>
                </a:lnTo>
                <a:lnTo>
                  <a:pt x="15263" y="168888"/>
                </a:lnTo>
                <a:lnTo>
                  <a:pt x="3900" y="217248"/>
                </a:lnTo>
                <a:lnTo>
                  <a:pt x="0" y="267258"/>
                </a:lnTo>
              </a:path>
            </a:pathLst>
          </a:custGeom>
          <a:ln w="34277">
            <a:solidFill>
              <a:srgbClr val="FDC61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6" name="object 16" descr=""/>
          <p:cNvSpPr txBox="1"/>
          <p:nvPr/>
        </p:nvSpPr>
        <p:spPr>
          <a:xfrm>
            <a:off x="3396127" y="4894266"/>
            <a:ext cx="899794" cy="26924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600" spc="-10">
                <a:solidFill>
                  <a:srgbClr val="FFFFFF"/>
                </a:solidFill>
                <a:latin typeface="Calibri"/>
                <a:cs typeface="Calibri"/>
              </a:rPr>
              <a:t>Education</a:t>
            </a:r>
            <a:endParaRPr sz="1600">
              <a:latin typeface="Calibri"/>
              <a:cs typeface="Calibri"/>
            </a:endParaRPr>
          </a:p>
        </p:txBody>
      </p:sp>
      <p:pic>
        <p:nvPicPr>
          <p:cNvPr id="17" name="object 17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263396" y="3666744"/>
            <a:ext cx="920495" cy="1027175"/>
          </a:xfrm>
          <a:prstGeom prst="rect">
            <a:avLst/>
          </a:prstGeom>
        </p:spPr>
      </p:pic>
      <p:pic>
        <p:nvPicPr>
          <p:cNvPr id="18" name="object 18" descr="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3476244" y="3703320"/>
            <a:ext cx="740663" cy="1069847"/>
          </a:xfrm>
          <a:prstGeom prst="rect">
            <a:avLst/>
          </a:prstGeom>
        </p:spPr>
      </p:pic>
      <p:pic>
        <p:nvPicPr>
          <p:cNvPr id="19" name="object 19" descr="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1358371" y="6024371"/>
            <a:ext cx="682751" cy="682751"/>
          </a:xfrm>
          <a:prstGeom prst="rect">
            <a:avLst/>
          </a:prstGeom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 descr=""/>
          <p:cNvGrpSpPr/>
          <p:nvPr/>
        </p:nvGrpSpPr>
        <p:grpSpPr>
          <a:xfrm>
            <a:off x="1162811" y="3227832"/>
            <a:ext cx="9866630" cy="2539365"/>
            <a:chOff x="1162811" y="3227832"/>
            <a:chExt cx="9866630" cy="2539365"/>
          </a:xfrm>
        </p:grpSpPr>
        <p:sp>
          <p:nvSpPr>
            <p:cNvPr id="3" name="object 3" descr=""/>
            <p:cNvSpPr/>
            <p:nvPr/>
          </p:nvSpPr>
          <p:spPr>
            <a:xfrm>
              <a:off x="1162811" y="3227832"/>
              <a:ext cx="9866630" cy="2539365"/>
            </a:xfrm>
            <a:custGeom>
              <a:avLst/>
              <a:gdLst/>
              <a:ahLst/>
              <a:cxnLst/>
              <a:rect l="l" t="t" r="r" b="b"/>
              <a:pathLst>
                <a:path w="9866630" h="2539365">
                  <a:moveTo>
                    <a:pt x="9866376" y="0"/>
                  </a:moveTo>
                  <a:lnTo>
                    <a:pt x="0" y="0"/>
                  </a:lnTo>
                  <a:lnTo>
                    <a:pt x="0" y="2538984"/>
                  </a:lnTo>
                  <a:lnTo>
                    <a:pt x="9866376" y="2538984"/>
                  </a:lnTo>
                  <a:lnTo>
                    <a:pt x="9866376" y="0"/>
                  </a:lnTo>
                  <a:close/>
                </a:path>
              </a:pathLst>
            </a:custGeom>
            <a:solidFill>
              <a:srgbClr val="D0CECE">
                <a:alpha val="74510"/>
              </a:srgbClr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4" name="object 4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278635" y="3364992"/>
              <a:ext cx="9537190" cy="2327147"/>
            </a:xfrm>
            <a:prstGeom prst="rect">
              <a:avLst/>
            </a:prstGeom>
          </p:spPr>
        </p:pic>
      </p:grpSp>
      <p:sp>
        <p:nvSpPr>
          <p:cNvPr id="5" name="object 5" descr=""/>
          <p:cNvSpPr/>
          <p:nvPr/>
        </p:nvSpPr>
        <p:spPr>
          <a:xfrm>
            <a:off x="0" y="0"/>
            <a:ext cx="12192000" cy="2106295"/>
          </a:xfrm>
          <a:custGeom>
            <a:avLst/>
            <a:gdLst/>
            <a:ahLst/>
            <a:cxnLst/>
            <a:rect l="l" t="t" r="r" b="b"/>
            <a:pathLst>
              <a:path w="12192000" h="2106295">
                <a:moveTo>
                  <a:pt x="12192000" y="0"/>
                </a:moveTo>
                <a:lnTo>
                  <a:pt x="0" y="0"/>
                </a:lnTo>
                <a:lnTo>
                  <a:pt x="0" y="1053083"/>
                </a:lnTo>
                <a:lnTo>
                  <a:pt x="1083" y="1101287"/>
                </a:lnTo>
                <a:lnTo>
                  <a:pt x="4303" y="1148935"/>
                </a:lnTo>
                <a:lnTo>
                  <a:pt x="9613" y="1195980"/>
                </a:lnTo>
                <a:lnTo>
                  <a:pt x="16966" y="1242375"/>
                </a:lnTo>
                <a:lnTo>
                  <a:pt x="26316" y="1288075"/>
                </a:lnTo>
                <a:lnTo>
                  <a:pt x="37616" y="1333033"/>
                </a:lnTo>
                <a:lnTo>
                  <a:pt x="50821" y="1377202"/>
                </a:lnTo>
                <a:lnTo>
                  <a:pt x="65882" y="1420536"/>
                </a:lnTo>
                <a:lnTo>
                  <a:pt x="82755" y="1462989"/>
                </a:lnTo>
                <a:lnTo>
                  <a:pt x="101392" y="1504513"/>
                </a:lnTo>
                <a:lnTo>
                  <a:pt x="121748" y="1545064"/>
                </a:lnTo>
                <a:lnTo>
                  <a:pt x="143775" y="1584593"/>
                </a:lnTo>
                <a:lnTo>
                  <a:pt x="167427" y="1623054"/>
                </a:lnTo>
                <a:lnTo>
                  <a:pt x="192658" y="1660402"/>
                </a:lnTo>
                <a:lnTo>
                  <a:pt x="219421" y="1696589"/>
                </a:lnTo>
                <a:lnTo>
                  <a:pt x="247669" y="1731570"/>
                </a:lnTo>
                <a:lnTo>
                  <a:pt x="277357" y="1765297"/>
                </a:lnTo>
                <a:lnTo>
                  <a:pt x="308438" y="1797724"/>
                </a:lnTo>
                <a:lnTo>
                  <a:pt x="340865" y="1828805"/>
                </a:lnTo>
                <a:lnTo>
                  <a:pt x="374592" y="1858493"/>
                </a:lnTo>
                <a:lnTo>
                  <a:pt x="409572" y="1886742"/>
                </a:lnTo>
                <a:lnTo>
                  <a:pt x="445759" y="1913506"/>
                </a:lnTo>
                <a:lnTo>
                  <a:pt x="483107" y="1938737"/>
                </a:lnTo>
                <a:lnTo>
                  <a:pt x="521569" y="1962389"/>
                </a:lnTo>
                <a:lnTo>
                  <a:pt x="561098" y="1984417"/>
                </a:lnTo>
                <a:lnTo>
                  <a:pt x="601648" y="2004772"/>
                </a:lnTo>
                <a:lnTo>
                  <a:pt x="643173" y="2023410"/>
                </a:lnTo>
                <a:lnTo>
                  <a:pt x="685626" y="2040283"/>
                </a:lnTo>
                <a:lnTo>
                  <a:pt x="728960" y="2055345"/>
                </a:lnTo>
                <a:lnTo>
                  <a:pt x="773130" y="2068550"/>
                </a:lnTo>
                <a:lnTo>
                  <a:pt x="818088" y="2079851"/>
                </a:lnTo>
                <a:lnTo>
                  <a:pt x="863788" y="2089201"/>
                </a:lnTo>
                <a:lnTo>
                  <a:pt x="910185" y="2096554"/>
                </a:lnTo>
                <a:lnTo>
                  <a:pt x="957230" y="2101864"/>
                </a:lnTo>
                <a:lnTo>
                  <a:pt x="1004879" y="2105084"/>
                </a:lnTo>
                <a:lnTo>
                  <a:pt x="1053083" y="2106167"/>
                </a:lnTo>
                <a:lnTo>
                  <a:pt x="12192000" y="2106167"/>
                </a:lnTo>
                <a:lnTo>
                  <a:pt x="12192000" y="0"/>
                </a:lnTo>
                <a:close/>
              </a:path>
            </a:pathLst>
          </a:custGeom>
          <a:solidFill>
            <a:srgbClr val="35933E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 txBox="1">
            <a:spLocks noGrp="1"/>
          </p:cNvSpPr>
          <p:nvPr>
            <p:ph type="ctrTitle"/>
          </p:nvPr>
        </p:nvSpPr>
        <p:spPr>
          <a:prstGeom prst="rect"/>
        </p:spPr>
        <p:txBody>
          <a:bodyPr wrap="square" lIns="0" tIns="90170" rIns="0" bIns="0" rtlCol="0" vert="horz">
            <a:spAutoFit/>
          </a:bodyPr>
          <a:lstStyle/>
          <a:p>
            <a:pPr marL="12700" marR="5080" indent="56515">
              <a:lnSpc>
                <a:spcPts val="4860"/>
              </a:lnSpc>
              <a:spcBef>
                <a:spcPts val="710"/>
              </a:spcBef>
            </a:pPr>
            <a:r>
              <a:rPr dirty="0" spc="75"/>
              <a:t>The</a:t>
            </a:r>
            <a:r>
              <a:rPr dirty="0" spc="-310"/>
              <a:t> </a:t>
            </a:r>
            <a:r>
              <a:rPr dirty="0" spc="135"/>
              <a:t>Dementia</a:t>
            </a:r>
            <a:r>
              <a:rPr dirty="0" spc="-330"/>
              <a:t> </a:t>
            </a:r>
            <a:r>
              <a:rPr dirty="0" spc="135"/>
              <a:t>Society</a:t>
            </a:r>
            <a:r>
              <a:rPr dirty="0" spc="-315"/>
              <a:t> </a:t>
            </a:r>
            <a:r>
              <a:rPr dirty="0" spc="185"/>
              <a:t>Website </a:t>
            </a:r>
            <a:r>
              <a:rPr dirty="0" spc="-30"/>
              <a:t>Learn,</a:t>
            </a:r>
            <a:r>
              <a:rPr dirty="0" spc="-305"/>
              <a:t> </a:t>
            </a:r>
            <a:r>
              <a:rPr dirty="0" spc="130"/>
              <a:t>Discover</a:t>
            </a:r>
            <a:r>
              <a:rPr dirty="0" spc="-300"/>
              <a:t> </a:t>
            </a:r>
            <a:r>
              <a:rPr dirty="0" spc="200"/>
              <a:t>and</a:t>
            </a:r>
            <a:r>
              <a:rPr dirty="0" spc="-300"/>
              <a:t> </a:t>
            </a:r>
            <a:r>
              <a:rPr dirty="0" spc="55"/>
              <a:t>Participate</a:t>
            </a:r>
          </a:p>
        </p:txBody>
      </p:sp>
      <p:sp>
        <p:nvSpPr>
          <p:cNvPr id="7" name="object 7" descr=""/>
          <p:cNvSpPr txBox="1"/>
          <p:nvPr/>
        </p:nvSpPr>
        <p:spPr>
          <a:xfrm>
            <a:off x="4020275" y="2567208"/>
            <a:ext cx="4151629" cy="285115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1700">
                <a:latin typeface="Calibri"/>
                <a:cs typeface="Calibri"/>
              </a:rPr>
              <a:t>Explore</a:t>
            </a:r>
            <a:r>
              <a:rPr dirty="0" sz="1700" spc="65">
                <a:latin typeface="Calibri"/>
                <a:cs typeface="Calibri"/>
              </a:rPr>
              <a:t> </a:t>
            </a:r>
            <a:r>
              <a:rPr dirty="0" sz="1700">
                <a:latin typeface="Calibri"/>
                <a:cs typeface="Calibri"/>
              </a:rPr>
              <a:t>our</a:t>
            </a:r>
            <a:r>
              <a:rPr dirty="0" sz="1700" spc="70">
                <a:latin typeface="Calibri"/>
                <a:cs typeface="Calibri"/>
              </a:rPr>
              <a:t> </a:t>
            </a:r>
            <a:r>
              <a:rPr dirty="0" sz="1700">
                <a:latin typeface="Calibri"/>
                <a:cs typeface="Calibri"/>
              </a:rPr>
              <a:t>Programs,</a:t>
            </a:r>
            <a:r>
              <a:rPr dirty="0" sz="1700" spc="70">
                <a:latin typeface="Calibri"/>
                <a:cs typeface="Calibri"/>
              </a:rPr>
              <a:t> </a:t>
            </a:r>
            <a:r>
              <a:rPr dirty="0" sz="1700">
                <a:latin typeface="Calibri"/>
                <a:cs typeface="Calibri"/>
              </a:rPr>
              <a:t>Activities</a:t>
            </a:r>
            <a:r>
              <a:rPr dirty="0" sz="1700" spc="65">
                <a:latin typeface="Calibri"/>
                <a:cs typeface="Calibri"/>
              </a:rPr>
              <a:t> </a:t>
            </a:r>
            <a:r>
              <a:rPr dirty="0" sz="1700" spc="55">
                <a:latin typeface="Calibri"/>
                <a:cs typeface="Calibri"/>
              </a:rPr>
              <a:t>and</a:t>
            </a:r>
            <a:r>
              <a:rPr dirty="0" sz="1700" spc="75">
                <a:latin typeface="Calibri"/>
                <a:cs typeface="Calibri"/>
              </a:rPr>
              <a:t> </a:t>
            </a:r>
            <a:r>
              <a:rPr dirty="0" sz="1700" spc="-10">
                <a:latin typeface="Calibri"/>
                <a:cs typeface="Calibri"/>
              </a:rPr>
              <a:t>Services.</a:t>
            </a:r>
            <a:endParaRPr sz="1700">
              <a:latin typeface="Calibri"/>
              <a:cs typeface="Calibri"/>
            </a:endParaRPr>
          </a:p>
        </p:txBody>
      </p:sp>
      <p:pic>
        <p:nvPicPr>
          <p:cNvPr id="8" name="object 8" descr="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1358371" y="6024371"/>
            <a:ext cx="682751" cy="682751"/>
          </a:xfrm>
          <a:prstGeom prst="rect">
            <a:avLst/>
          </a:prstGeom>
        </p:spPr>
      </p:pic>
      <p:sp>
        <p:nvSpPr>
          <p:cNvPr id="9" name="object 9" descr=""/>
          <p:cNvSpPr txBox="1"/>
          <p:nvPr/>
        </p:nvSpPr>
        <p:spPr>
          <a:xfrm>
            <a:off x="4977274" y="6097658"/>
            <a:ext cx="2250440" cy="2540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500">
                <a:latin typeface="Calibri"/>
                <a:cs typeface="Calibri"/>
              </a:rPr>
              <a:t>Visit</a:t>
            </a:r>
            <a:r>
              <a:rPr dirty="0" sz="1500" spc="-30">
                <a:latin typeface="Calibri"/>
                <a:cs typeface="Calibri"/>
              </a:rPr>
              <a:t> </a:t>
            </a:r>
            <a:r>
              <a:rPr dirty="0" sz="1500" spc="-10">
                <a:latin typeface="Calibri"/>
                <a:cs typeface="Calibri"/>
                <a:hlinkClick r:id="rId4"/>
              </a:rPr>
              <a:t>www.DementiaHelp.ca</a:t>
            </a:r>
            <a:endParaRPr sz="15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633727" y="2523744"/>
            <a:ext cx="8924543" cy="3253810"/>
          </a:xfrm>
          <a:prstGeom prst="rect">
            <a:avLst/>
          </a:prstGeom>
        </p:spPr>
      </p:pic>
      <p:sp>
        <p:nvSpPr>
          <p:cNvPr id="3" name="object 3" descr=""/>
          <p:cNvSpPr txBox="1"/>
          <p:nvPr/>
        </p:nvSpPr>
        <p:spPr>
          <a:xfrm>
            <a:off x="4089275" y="6057712"/>
            <a:ext cx="4011929" cy="2540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500">
                <a:latin typeface="Calibri"/>
                <a:cs typeface="Calibri"/>
              </a:rPr>
              <a:t>https://DementiaHelp.ca/dementia-learning-</a:t>
            </a:r>
            <a:r>
              <a:rPr dirty="0" sz="1500" spc="-20">
                <a:latin typeface="Calibri"/>
                <a:cs typeface="Calibri"/>
              </a:rPr>
              <a:t>hub/</a:t>
            </a:r>
            <a:endParaRPr sz="1500">
              <a:latin typeface="Calibri"/>
              <a:cs typeface="Calibri"/>
            </a:endParaRPr>
          </a:p>
        </p:txBody>
      </p:sp>
      <p:sp>
        <p:nvSpPr>
          <p:cNvPr id="4" name="object 4" descr=""/>
          <p:cNvSpPr/>
          <p:nvPr/>
        </p:nvSpPr>
        <p:spPr>
          <a:xfrm>
            <a:off x="0" y="0"/>
            <a:ext cx="12192000" cy="2106295"/>
          </a:xfrm>
          <a:custGeom>
            <a:avLst/>
            <a:gdLst/>
            <a:ahLst/>
            <a:cxnLst/>
            <a:rect l="l" t="t" r="r" b="b"/>
            <a:pathLst>
              <a:path w="12192000" h="2106295">
                <a:moveTo>
                  <a:pt x="12192000" y="0"/>
                </a:moveTo>
                <a:lnTo>
                  <a:pt x="0" y="0"/>
                </a:lnTo>
                <a:lnTo>
                  <a:pt x="0" y="1053083"/>
                </a:lnTo>
                <a:lnTo>
                  <a:pt x="1083" y="1101287"/>
                </a:lnTo>
                <a:lnTo>
                  <a:pt x="4303" y="1148935"/>
                </a:lnTo>
                <a:lnTo>
                  <a:pt x="9613" y="1195980"/>
                </a:lnTo>
                <a:lnTo>
                  <a:pt x="16966" y="1242375"/>
                </a:lnTo>
                <a:lnTo>
                  <a:pt x="26316" y="1288075"/>
                </a:lnTo>
                <a:lnTo>
                  <a:pt x="37616" y="1333033"/>
                </a:lnTo>
                <a:lnTo>
                  <a:pt x="50821" y="1377202"/>
                </a:lnTo>
                <a:lnTo>
                  <a:pt x="65882" y="1420536"/>
                </a:lnTo>
                <a:lnTo>
                  <a:pt x="82755" y="1462989"/>
                </a:lnTo>
                <a:lnTo>
                  <a:pt x="101392" y="1504513"/>
                </a:lnTo>
                <a:lnTo>
                  <a:pt x="121748" y="1545064"/>
                </a:lnTo>
                <a:lnTo>
                  <a:pt x="143775" y="1584593"/>
                </a:lnTo>
                <a:lnTo>
                  <a:pt x="167427" y="1623054"/>
                </a:lnTo>
                <a:lnTo>
                  <a:pt x="192658" y="1660402"/>
                </a:lnTo>
                <a:lnTo>
                  <a:pt x="219421" y="1696589"/>
                </a:lnTo>
                <a:lnTo>
                  <a:pt x="247669" y="1731570"/>
                </a:lnTo>
                <a:lnTo>
                  <a:pt x="277357" y="1765297"/>
                </a:lnTo>
                <a:lnTo>
                  <a:pt x="308438" y="1797724"/>
                </a:lnTo>
                <a:lnTo>
                  <a:pt x="340865" y="1828805"/>
                </a:lnTo>
                <a:lnTo>
                  <a:pt x="374592" y="1858493"/>
                </a:lnTo>
                <a:lnTo>
                  <a:pt x="409572" y="1886742"/>
                </a:lnTo>
                <a:lnTo>
                  <a:pt x="445759" y="1913506"/>
                </a:lnTo>
                <a:lnTo>
                  <a:pt x="483107" y="1938737"/>
                </a:lnTo>
                <a:lnTo>
                  <a:pt x="521569" y="1962389"/>
                </a:lnTo>
                <a:lnTo>
                  <a:pt x="561098" y="1984417"/>
                </a:lnTo>
                <a:lnTo>
                  <a:pt x="601648" y="2004772"/>
                </a:lnTo>
                <a:lnTo>
                  <a:pt x="643173" y="2023410"/>
                </a:lnTo>
                <a:lnTo>
                  <a:pt x="685626" y="2040283"/>
                </a:lnTo>
                <a:lnTo>
                  <a:pt x="728960" y="2055345"/>
                </a:lnTo>
                <a:lnTo>
                  <a:pt x="773130" y="2068550"/>
                </a:lnTo>
                <a:lnTo>
                  <a:pt x="818088" y="2079851"/>
                </a:lnTo>
                <a:lnTo>
                  <a:pt x="863788" y="2089201"/>
                </a:lnTo>
                <a:lnTo>
                  <a:pt x="910185" y="2096554"/>
                </a:lnTo>
                <a:lnTo>
                  <a:pt x="957230" y="2101864"/>
                </a:lnTo>
                <a:lnTo>
                  <a:pt x="1004879" y="2105084"/>
                </a:lnTo>
                <a:lnTo>
                  <a:pt x="1053083" y="2106167"/>
                </a:lnTo>
                <a:lnTo>
                  <a:pt x="12192000" y="2106167"/>
                </a:lnTo>
                <a:lnTo>
                  <a:pt x="12192000" y="0"/>
                </a:lnTo>
                <a:close/>
              </a:path>
            </a:pathLst>
          </a:custGeom>
          <a:solidFill>
            <a:srgbClr val="35933E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452173" rIns="0" bIns="0" rtlCol="0" vert="horz">
            <a:spAutoFit/>
          </a:bodyPr>
          <a:lstStyle/>
          <a:p>
            <a:pPr marL="1644650">
              <a:lnSpc>
                <a:spcPct val="100000"/>
              </a:lnSpc>
              <a:spcBef>
                <a:spcPts val="100"/>
              </a:spcBef>
            </a:pPr>
            <a:r>
              <a:rPr dirty="0" spc="80"/>
              <a:t>Our</a:t>
            </a:r>
            <a:r>
              <a:rPr dirty="0" spc="-290"/>
              <a:t> </a:t>
            </a:r>
            <a:r>
              <a:rPr dirty="0" spc="135"/>
              <a:t>Dementia</a:t>
            </a:r>
            <a:r>
              <a:rPr dirty="0" spc="-320"/>
              <a:t> </a:t>
            </a:r>
            <a:r>
              <a:rPr dirty="0" spc="120"/>
              <a:t>Learning</a:t>
            </a:r>
            <a:r>
              <a:rPr dirty="0" spc="-325"/>
              <a:t> </a:t>
            </a:r>
            <a:r>
              <a:rPr dirty="0" spc="195"/>
              <a:t>Hub</a:t>
            </a:r>
          </a:p>
        </p:txBody>
      </p:sp>
      <p:pic>
        <p:nvPicPr>
          <p:cNvPr id="6" name="object 6" descr="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1358371" y="6024371"/>
            <a:ext cx="682751" cy="682751"/>
          </a:xfrm>
          <a:prstGeom prst="rect">
            <a:avLst/>
          </a:prstGeom>
        </p:spPr>
      </p:pic>
      <p:pic>
        <p:nvPicPr>
          <p:cNvPr id="7" name="object 7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0809731" y="2551188"/>
            <a:ext cx="1103375" cy="1103363"/>
          </a:xfrm>
          <a:prstGeom prst="rect">
            <a:avLst/>
          </a:prstGeom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141475" y="4023359"/>
            <a:ext cx="1089659" cy="1089659"/>
          </a:xfrm>
          <a:prstGeom prst="rect">
            <a:avLst/>
          </a:prstGeom>
        </p:spPr>
      </p:pic>
      <p:pic>
        <p:nvPicPr>
          <p:cNvPr id="3" name="object 3" descr="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130808" y="2872740"/>
            <a:ext cx="1109471" cy="1089659"/>
          </a:xfrm>
          <a:prstGeom prst="rect">
            <a:avLst/>
          </a:prstGeom>
        </p:spPr>
      </p:pic>
      <p:pic>
        <p:nvPicPr>
          <p:cNvPr id="4" name="object 4" descr="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2731008" y="4623816"/>
            <a:ext cx="2308859" cy="1638299"/>
          </a:xfrm>
          <a:prstGeom prst="rect">
            <a:avLst/>
          </a:prstGeom>
        </p:spPr>
      </p:pic>
      <p:pic>
        <p:nvPicPr>
          <p:cNvPr id="5" name="object 5" descr="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5161788" y="4604003"/>
            <a:ext cx="2851878" cy="1646885"/>
          </a:xfrm>
          <a:prstGeom prst="rect">
            <a:avLst/>
          </a:prstGeom>
        </p:spPr>
      </p:pic>
      <p:pic>
        <p:nvPicPr>
          <p:cNvPr id="6" name="object 6" descr="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8148828" y="4619244"/>
            <a:ext cx="2322575" cy="1627631"/>
          </a:xfrm>
          <a:prstGeom prst="rect">
            <a:avLst/>
          </a:prstGeom>
        </p:spPr>
      </p:pic>
      <p:pic>
        <p:nvPicPr>
          <p:cNvPr id="7" name="object 7" descr="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1141475" y="5172455"/>
            <a:ext cx="1089659" cy="1089659"/>
          </a:xfrm>
          <a:prstGeom prst="rect">
            <a:avLst/>
          </a:prstGeom>
        </p:spPr>
      </p:pic>
      <p:sp>
        <p:nvSpPr>
          <p:cNvPr id="8" name="object 8" descr=""/>
          <p:cNvSpPr txBox="1"/>
          <p:nvPr/>
        </p:nvSpPr>
        <p:spPr>
          <a:xfrm>
            <a:off x="2763686" y="2882323"/>
            <a:ext cx="8184515" cy="176911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 marR="5080">
              <a:lnSpc>
                <a:spcPct val="114700"/>
              </a:lnSpc>
              <a:spcBef>
                <a:spcPts val="95"/>
              </a:spcBef>
            </a:pPr>
            <a:r>
              <a:rPr dirty="0" sz="1700">
                <a:latin typeface="Calibri"/>
                <a:cs typeface="Calibri"/>
              </a:rPr>
              <a:t>Arts</a:t>
            </a:r>
            <a:r>
              <a:rPr dirty="0" sz="1700" spc="65">
                <a:latin typeface="Calibri"/>
                <a:cs typeface="Calibri"/>
              </a:rPr>
              <a:t> </a:t>
            </a:r>
            <a:r>
              <a:rPr dirty="0" sz="1700">
                <a:latin typeface="Calibri"/>
                <a:cs typeface="Calibri"/>
              </a:rPr>
              <a:t>and</a:t>
            </a:r>
            <a:r>
              <a:rPr dirty="0" sz="1700" spc="55">
                <a:latin typeface="Calibri"/>
                <a:cs typeface="Calibri"/>
              </a:rPr>
              <a:t> </a:t>
            </a:r>
            <a:r>
              <a:rPr dirty="0" sz="1700" spc="-10">
                <a:latin typeface="Calibri"/>
                <a:cs typeface="Calibri"/>
              </a:rPr>
              <a:t>Minds</a:t>
            </a:r>
            <a:r>
              <a:rPr dirty="0" sz="1700" spc="35">
                <a:latin typeface="Calibri"/>
                <a:cs typeface="Calibri"/>
              </a:rPr>
              <a:t> </a:t>
            </a:r>
            <a:r>
              <a:rPr dirty="0" sz="1700">
                <a:latin typeface="Calibri"/>
                <a:cs typeface="Calibri"/>
              </a:rPr>
              <a:t>series</a:t>
            </a:r>
            <a:r>
              <a:rPr dirty="0" sz="1700" spc="65">
                <a:latin typeface="Calibri"/>
                <a:cs typeface="Calibri"/>
              </a:rPr>
              <a:t> </a:t>
            </a:r>
            <a:r>
              <a:rPr dirty="0" sz="1700">
                <a:latin typeface="Calibri"/>
                <a:cs typeface="Calibri"/>
              </a:rPr>
              <a:t>is</a:t>
            </a:r>
            <a:r>
              <a:rPr dirty="0" sz="1700" spc="65">
                <a:latin typeface="Calibri"/>
                <a:cs typeface="Calibri"/>
              </a:rPr>
              <a:t> </a:t>
            </a:r>
            <a:r>
              <a:rPr dirty="0" sz="1700">
                <a:latin typeface="Calibri"/>
                <a:cs typeface="Calibri"/>
              </a:rPr>
              <a:t>an</a:t>
            </a:r>
            <a:r>
              <a:rPr dirty="0" sz="1700" spc="60">
                <a:latin typeface="Calibri"/>
                <a:cs typeface="Calibri"/>
              </a:rPr>
              <a:t> </a:t>
            </a:r>
            <a:r>
              <a:rPr dirty="0" sz="1700">
                <a:latin typeface="Calibri"/>
                <a:cs typeface="Calibri"/>
              </a:rPr>
              <a:t>opportunity</a:t>
            </a:r>
            <a:r>
              <a:rPr dirty="0" sz="1700" spc="30">
                <a:latin typeface="Calibri"/>
                <a:cs typeface="Calibri"/>
              </a:rPr>
              <a:t> </a:t>
            </a:r>
            <a:r>
              <a:rPr dirty="0" sz="1700">
                <a:latin typeface="Calibri"/>
                <a:cs typeface="Calibri"/>
              </a:rPr>
              <a:t>for</a:t>
            </a:r>
            <a:r>
              <a:rPr dirty="0" sz="1700" spc="85">
                <a:latin typeface="Calibri"/>
                <a:cs typeface="Calibri"/>
              </a:rPr>
              <a:t> </a:t>
            </a:r>
            <a:r>
              <a:rPr dirty="0" sz="1700">
                <a:latin typeface="Calibri"/>
                <a:cs typeface="Calibri"/>
              </a:rPr>
              <a:t>people</a:t>
            </a:r>
            <a:r>
              <a:rPr dirty="0" sz="1700" spc="45">
                <a:latin typeface="Calibri"/>
                <a:cs typeface="Calibri"/>
              </a:rPr>
              <a:t> </a:t>
            </a:r>
            <a:r>
              <a:rPr dirty="0" sz="1700">
                <a:latin typeface="Calibri"/>
                <a:cs typeface="Calibri"/>
              </a:rPr>
              <a:t>living</a:t>
            </a:r>
            <a:r>
              <a:rPr dirty="0" sz="1700" spc="45">
                <a:latin typeface="Calibri"/>
                <a:cs typeface="Calibri"/>
              </a:rPr>
              <a:t> </a:t>
            </a:r>
            <a:r>
              <a:rPr dirty="0" sz="1700">
                <a:latin typeface="Calibri"/>
                <a:cs typeface="Calibri"/>
              </a:rPr>
              <a:t>with</a:t>
            </a:r>
            <a:r>
              <a:rPr dirty="0" sz="1700" spc="65">
                <a:latin typeface="Calibri"/>
                <a:cs typeface="Calibri"/>
              </a:rPr>
              <a:t> </a:t>
            </a:r>
            <a:r>
              <a:rPr dirty="0" sz="1700">
                <a:latin typeface="Calibri"/>
                <a:cs typeface="Calibri"/>
              </a:rPr>
              <a:t>dementia</a:t>
            </a:r>
            <a:r>
              <a:rPr dirty="0" sz="1700" spc="30">
                <a:latin typeface="Calibri"/>
                <a:cs typeface="Calibri"/>
              </a:rPr>
              <a:t> </a:t>
            </a:r>
            <a:r>
              <a:rPr dirty="0" sz="1700">
                <a:latin typeface="Calibri"/>
                <a:cs typeface="Calibri"/>
              </a:rPr>
              <a:t>and</a:t>
            </a:r>
            <a:r>
              <a:rPr dirty="0" sz="1700" spc="40">
                <a:latin typeface="Calibri"/>
                <a:cs typeface="Calibri"/>
              </a:rPr>
              <a:t> </a:t>
            </a:r>
            <a:r>
              <a:rPr dirty="0" sz="1700">
                <a:latin typeface="Calibri"/>
                <a:cs typeface="Calibri"/>
              </a:rPr>
              <a:t>a</a:t>
            </a:r>
            <a:r>
              <a:rPr dirty="0" sz="1700" spc="80">
                <a:latin typeface="Calibri"/>
                <a:cs typeface="Calibri"/>
              </a:rPr>
              <a:t> </a:t>
            </a:r>
            <a:r>
              <a:rPr dirty="0" sz="1700">
                <a:latin typeface="Calibri"/>
                <a:cs typeface="Calibri"/>
              </a:rPr>
              <a:t>companion</a:t>
            </a:r>
            <a:r>
              <a:rPr dirty="0" sz="1700" spc="10">
                <a:latin typeface="Calibri"/>
                <a:cs typeface="Calibri"/>
              </a:rPr>
              <a:t> </a:t>
            </a:r>
            <a:r>
              <a:rPr dirty="0" sz="1700" spc="-25">
                <a:latin typeface="Calibri"/>
                <a:cs typeface="Calibri"/>
              </a:rPr>
              <a:t>to </a:t>
            </a:r>
            <a:r>
              <a:rPr dirty="0" sz="1700">
                <a:latin typeface="Calibri"/>
                <a:cs typeface="Calibri"/>
              </a:rPr>
              <a:t>create,</a:t>
            </a:r>
            <a:r>
              <a:rPr dirty="0" sz="1700" spc="30">
                <a:latin typeface="Calibri"/>
                <a:cs typeface="Calibri"/>
              </a:rPr>
              <a:t> </a:t>
            </a:r>
            <a:r>
              <a:rPr dirty="0" sz="1700">
                <a:latin typeface="Calibri"/>
                <a:cs typeface="Calibri"/>
              </a:rPr>
              <a:t>explore</a:t>
            </a:r>
            <a:r>
              <a:rPr dirty="0" sz="1700" spc="40">
                <a:latin typeface="Calibri"/>
                <a:cs typeface="Calibri"/>
              </a:rPr>
              <a:t> </a:t>
            </a:r>
            <a:r>
              <a:rPr dirty="0" sz="1700">
                <a:latin typeface="Calibri"/>
                <a:cs typeface="Calibri"/>
              </a:rPr>
              <a:t>and</a:t>
            </a:r>
            <a:r>
              <a:rPr dirty="0" sz="1700" spc="40">
                <a:latin typeface="Calibri"/>
                <a:cs typeface="Calibri"/>
              </a:rPr>
              <a:t> </a:t>
            </a:r>
            <a:r>
              <a:rPr dirty="0" sz="1700">
                <a:latin typeface="Calibri"/>
                <a:cs typeface="Calibri"/>
              </a:rPr>
              <a:t>experience</a:t>
            </a:r>
            <a:r>
              <a:rPr dirty="0" sz="1700" spc="20">
                <a:latin typeface="Calibri"/>
                <a:cs typeface="Calibri"/>
              </a:rPr>
              <a:t> </a:t>
            </a:r>
            <a:r>
              <a:rPr dirty="0" sz="1700" spc="-20">
                <a:latin typeface="Calibri"/>
                <a:cs typeface="Calibri"/>
              </a:rPr>
              <a:t>art.</a:t>
            </a:r>
            <a:endParaRPr sz="1700">
              <a:latin typeface="Calibri"/>
              <a:cs typeface="Calibri"/>
            </a:endParaRPr>
          </a:p>
          <a:p>
            <a:pPr marL="12700" marR="53975">
              <a:lnSpc>
                <a:spcPct val="115300"/>
              </a:lnSpc>
              <a:spcBef>
                <a:spcPts val="1000"/>
              </a:spcBef>
            </a:pPr>
            <a:r>
              <a:rPr dirty="0" sz="1700">
                <a:latin typeface="Calibri"/>
                <a:cs typeface="Calibri"/>
              </a:rPr>
              <a:t>Musical</a:t>
            </a:r>
            <a:r>
              <a:rPr dirty="0" sz="1700" spc="70">
                <a:latin typeface="Calibri"/>
                <a:cs typeface="Calibri"/>
              </a:rPr>
              <a:t> </a:t>
            </a:r>
            <a:r>
              <a:rPr dirty="0" sz="1700">
                <a:latin typeface="Calibri"/>
                <a:cs typeface="Calibri"/>
              </a:rPr>
              <a:t>Connections</a:t>
            </a:r>
            <a:r>
              <a:rPr dirty="0" sz="1700" spc="40">
                <a:latin typeface="Calibri"/>
                <a:cs typeface="Calibri"/>
              </a:rPr>
              <a:t> </a:t>
            </a:r>
            <a:r>
              <a:rPr dirty="0" sz="1700">
                <a:latin typeface="Calibri"/>
                <a:cs typeface="Calibri"/>
              </a:rPr>
              <a:t>series</a:t>
            </a:r>
            <a:r>
              <a:rPr dirty="0" sz="1700" spc="75">
                <a:latin typeface="Calibri"/>
                <a:cs typeface="Calibri"/>
              </a:rPr>
              <a:t> </a:t>
            </a:r>
            <a:r>
              <a:rPr dirty="0" sz="1700">
                <a:latin typeface="Calibri"/>
                <a:cs typeface="Calibri"/>
              </a:rPr>
              <a:t>provides</a:t>
            </a:r>
            <a:r>
              <a:rPr dirty="0" sz="1700" spc="40">
                <a:latin typeface="Calibri"/>
                <a:cs typeface="Calibri"/>
              </a:rPr>
              <a:t> </a:t>
            </a:r>
            <a:r>
              <a:rPr dirty="0" sz="1700">
                <a:latin typeface="Calibri"/>
                <a:cs typeface="Calibri"/>
              </a:rPr>
              <a:t>opportunities</a:t>
            </a:r>
            <a:r>
              <a:rPr dirty="0" sz="1700" spc="40">
                <a:latin typeface="Calibri"/>
                <a:cs typeface="Calibri"/>
              </a:rPr>
              <a:t> </a:t>
            </a:r>
            <a:r>
              <a:rPr dirty="0" sz="1700">
                <a:latin typeface="Calibri"/>
                <a:cs typeface="Calibri"/>
              </a:rPr>
              <a:t>to</a:t>
            </a:r>
            <a:r>
              <a:rPr dirty="0" sz="1700" spc="85">
                <a:latin typeface="Calibri"/>
                <a:cs typeface="Calibri"/>
              </a:rPr>
              <a:t> </a:t>
            </a:r>
            <a:r>
              <a:rPr dirty="0" sz="1700">
                <a:latin typeface="Calibri"/>
                <a:cs typeface="Calibri"/>
              </a:rPr>
              <a:t>experience</a:t>
            </a:r>
            <a:r>
              <a:rPr dirty="0" sz="1700" spc="25">
                <a:latin typeface="Calibri"/>
                <a:cs typeface="Calibri"/>
              </a:rPr>
              <a:t> </a:t>
            </a:r>
            <a:r>
              <a:rPr dirty="0" sz="1700">
                <a:latin typeface="Calibri"/>
                <a:cs typeface="Calibri"/>
              </a:rPr>
              <a:t>a</a:t>
            </a:r>
            <a:r>
              <a:rPr dirty="0" sz="1700" spc="85">
                <a:latin typeface="Calibri"/>
                <a:cs typeface="Calibri"/>
              </a:rPr>
              <a:t> </a:t>
            </a:r>
            <a:r>
              <a:rPr dirty="0" sz="1700">
                <a:latin typeface="Calibri"/>
                <a:cs typeface="Calibri"/>
              </a:rPr>
              <a:t>live,</a:t>
            </a:r>
            <a:r>
              <a:rPr dirty="0" sz="1700" spc="90">
                <a:latin typeface="Calibri"/>
                <a:cs typeface="Calibri"/>
              </a:rPr>
              <a:t> </a:t>
            </a:r>
            <a:r>
              <a:rPr dirty="0" sz="1700">
                <a:latin typeface="Calibri"/>
                <a:cs typeface="Calibri"/>
              </a:rPr>
              <a:t>in-person</a:t>
            </a:r>
            <a:r>
              <a:rPr dirty="0" sz="1700" spc="20">
                <a:latin typeface="Calibri"/>
                <a:cs typeface="Calibri"/>
              </a:rPr>
              <a:t> </a:t>
            </a:r>
            <a:r>
              <a:rPr dirty="0" sz="1700">
                <a:latin typeface="Calibri"/>
                <a:cs typeface="Calibri"/>
              </a:rPr>
              <a:t>or</a:t>
            </a:r>
            <a:r>
              <a:rPr dirty="0" sz="1700" spc="95">
                <a:latin typeface="Calibri"/>
                <a:cs typeface="Calibri"/>
              </a:rPr>
              <a:t> </a:t>
            </a:r>
            <a:r>
              <a:rPr dirty="0" sz="1700" spc="-10">
                <a:latin typeface="Calibri"/>
                <a:cs typeface="Calibri"/>
              </a:rPr>
              <a:t>virtual </a:t>
            </a:r>
            <a:r>
              <a:rPr dirty="0" sz="1700">
                <a:latin typeface="Calibri"/>
                <a:cs typeface="Calibri"/>
              </a:rPr>
              <a:t>musical</a:t>
            </a:r>
            <a:r>
              <a:rPr dirty="0" sz="1700" spc="225">
                <a:latin typeface="Calibri"/>
                <a:cs typeface="Calibri"/>
              </a:rPr>
              <a:t> </a:t>
            </a:r>
            <a:r>
              <a:rPr dirty="0" sz="1700" spc="-10">
                <a:latin typeface="Calibri"/>
                <a:cs typeface="Calibri"/>
              </a:rPr>
              <a:t>performances.</a:t>
            </a:r>
            <a:endParaRPr sz="17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1305"/>
              </a:spcBef>
            </a:pPr>
            <a:r>
              <a:rPr dirty="0" sz="1700">
                <a:latin typeface="Calibri"/>
                <a:cs typeface="Calibri"/>
              </a:rPr>
              <a:t>Donations</a:t>
            </a:r>
            <a:r>
              <a:rPr dirty="0" sz="1700" spc="45">
                <a:latin typeface="Calibri"/>
                <a:cs typeface="Calibri"/>
              </a:rPr>
              <a:t> </a:t>
            </a:r>
            <a:r>
              <a:rPr dirty="0" sz="1700">
                <a:latin typeface="Calibri"/>
                <a:cs typeface="Calibri"/>
              </a:rPr>
              <a:t>fund</a:t>
            </a:r>
            <a:r>
              <a:rPr dirty="0" sz="1700" spc="85">
                <a:latin typeface="Calibri"/>
                <a:cs typeface="Calibri"/>
              </a:rPr>
              <a:t> </a:t>
            </a:r>
            <a:r>
              <a:rPr dirty="0" sz="1700">
                <a:latin typeface="Calibri"/>
                <a:cs typeface="Calibri"/>
              </a:rPr>
              <a:t>associated</a:t>
            </a:r>
            <a:r>
              <a:rPr dirty="0" sz="1700" spc="55">
                <a:latin typeface="Calibri"/>
                <a:cs typeface="Calibri"/>
              </a:rPr>
              <a:t> </a:t>
            </a:r>
            <a:r>
              <a:rPr dirty="0" sz="1700">
                <a:latin typeface="Calibri"/>
                <a:cs typeface="Calibri"/>
              </a:rPr>
              <a:t>costs</a:t>
            </a:r>
            <a:r>
              <a:rPr dirty="0" sz="1700" spc="95">
                <a:latin typeface="Calibri"/>
                <a:cs typeface="Calibri"/>
              </a:rPr>
              <a:t> </a:t>
            </a:r>
            <a:r>
              <a:rPr dirty="0" sz="1700">
                <a:latin typeface="Calibri"/>
                <a:cs typeface="Calibri"/>
              </a:rPr>
              <a:t>to</a:t>
            </a:r>
            <a:r>
              <a:rPr dirty="0" sz="1700" spc="85">
                <a:latin typeface="Calibri"/>
                <a:cs typeface="Calibri"/>
              </a:rPr>
              <a:t> </a:t>
            </a:r>
            <a:r>
              <a:rPr dirty="0" sz="1700" spc="-10">
                <a:latin typeface="Calibri"/>
                <a:cs typeface="Calibri"/>
              </a:rPr>
              <a:t>offer</a:t>
            </a:r>
            <a:r>
              <a:rPr dirty="0" sz="1700" spc="105">
                <a:latin typeface="Calibri"/>
                <a:cs typeface="Calibri"/>
              </a:rPr>
              <a:t> </a:t>
            </a:r>
            <a:r>
              <a:rPr dirty="0" sz="1700">
                <a:latin typeface="Calibri"/>
                <a:cs typeface="Calibri"/>
              </a:rPr>
              <a:t>programs</a:t>
            </a:r>
            <a:r>
              <a:rPr dirty="0" sz="1700" spc="60">
                <a:latin typeface="Calibri"/>
                <a:cs typeface="Calibri"/>
              </a:rPr>
              <a:t> </a:t>
            </a:r>
            <a:r>
              <a:rPr dirty="0" sz="1700">
                <a:latin typeface="Calibri"/>
                <a:cs typeface="Calibri"/>
              </a:rPr>
              <a:t>at</a:t>
            </a:r>
            <a:r>
              <a:rPr dirty="0" sz="1700" spc="85">
                <a:latin typeface="Calibri"/>
                <a:cs typeface="Calibri"/>
              </a:rPr>
              <a:t> </a:t>
            </a:r>
            <a:r>
              <a:rPr dirty="0" sz="1700">
                <a:latin typeface="Calibri"/>
                <a:cs typeface="Calibri"/>
              </a:rPr>
              <a:t>no-</a:t>
            </a:r>
            <a:r>
              <a:rPr dirty="0" sz="1700" spc="-10">
                <a:latin typeface="Calibri"/>
                <a:cs typeface="Calibri"/>
              </a:rPr>
              <a:t>charge.</a:t>
            </a:r>
            <a:endParaRPr sz="1700">
              <a:latin typeface="Calibri"/>
              <a:cs typeface="Calibri"/>
            </a:endParaRPr>
          </a:p>
        </p:txBody>
      </p:sp>
      <p:sp>
        <p:nvSpPr>
          <p:cNvPr id="9" name="object 9" descr=""/>
          <p:cNvSpPr/>
          <p:nvPr/>
        </p:nvSpPr>
        <p:spPr>
          <a:xfrm>
            <a:off x="0" y="0"/>
            <a:ext cx="12192000" cy="2106295"/>
          </a:xfrm>
          <a:custGeom>
            <a:avLst/>
            <a:gdLst/>
            <a:ahLst/>
            <a:cxnLst/>
            <a:rect l="l" t="t" r="r" b="b"/>
            <a:pathLst>
              <a:path w="12192000" h="2106295">
                <a:moveTo>
                  <a:pt x="12192000" y="0"/>
                </a:moveTo>
                <a:lnTo>
                  <a:pt x="0" y="0"/>
                </a:lnTo>
                <a:lnTo>
                  <a:pt x="0" y="1053083"/>
                </a:lnTo>
                <a:lnTo>
                  <a:pt x="1083" y="1101287"/>
                </a:lnTo>
                <a:lnTo>
                  <a:pt x="4303" y="1148935"/>
                </a:lnTo>
                <a:lnTo>
                  <a:pt x="9613" y="1195980"/>
                </a:lnTo>
                <a:lnTo>
                  <a:pt x="16966" y="1242375"/>
                </a:lnTo>
                <a:lnTo>
                  <a:pt x="26316" y="1288075"/>
                </a:lnTo>
                <a:lnTo>
                  <a:pt x="37616" y="1333033"/>
                </a:lnTo>
                <a:lnTo>
                  <a:pt x="50821" y="1377202"/>
                </a:lnTo>
                <a:lnTo>
                  <a:pt x="65882" y="1420536"/>
                </a:lnTo>
                <a:lnTo>
                  <a:pt x="82755" y="1462989"/>
                </a:lnTo>
                <a:lnTo>
                  <a:pt x="101392" y="1504513"/>
                </a:lnTo>
                <a:lnTo>
                  <a:pt x="121748" y="1545064"/>
                </a:lnTo>
                <a:lnTo>
                  <a:pt x="143775" y="1584593"/>
                </a:lnTo>
                <a:lnTo>
                  <a:pt x="167427" y="1623054"/>
                </a:lnTo>
                <a:lnTo>
                  <a:pt x="192658" y="1660402"/>
                </a:lnTo>
                <a:lnTo>
                  <a:pt x="219421" y="1696589"/>
                </a:lnTo>
                <a:lnTo>
                  <a:pt x="247669" y="1731570"/>
                </a:lnTo>
                <a:lnTo>
                  <a:pt x="277357" y="1765297"/>
                </a:lnTo>
                <a:lnTo>
                  <a:pt x="308438" y="1797724"/>
                </a:lnTo>
                <a:lnTo>
                  <a:pt x="340865" y="1828805"/>
                </a:lnTo>
                <a:lnTo>
                  <a:pt x="374592" y="1858493"/>
                </a:lnTo>
                <a:lnTo>
                  <a:pt x="409572" y="1886742"/>
                </a:lnTo>
                <a:lnTo>
                  <a:pt x="445759" y="1913506"/>
                </a:lnTo>
                <a:lnTo>
                  <a:pt x="483107" y="1938737"/>
                </a:lnTo>
                <a:lnTo>
                  <a:pt x="521569" y="1962389"/>
                </a:lnTo>
                <a:lnTo>
                  <a:pt x="561098" y="1984417"/>
                </a:lnTo>
                <a:lnTo>
                  <a:pt x="601648" y="2004772"/>
                </a:lnTo>
                <a:lnTo>
                  <a:pt x="643173" y="2023410"/>
                </a:lnTo>
                <a:lnTo>
                  <a:pt x="685626" y="2040283"/>
                </a:lnTo>
                <a:lnTo>
                  <a:pt x="728960" y="2055345"/>
                </a:lnTo>
                <a:lnTo>
                  <a:pt x="773130" y="2068550"/>
                </a:lnTo>
                <a:lnTo>
                  <a:pt x="818088" y="2079851"/>
                </a:lnTo>
                <a:lnTo>
                  <a:pt x="863788" y="2089201"/>
                </a:lnTo>
                <a:lnTo>
                  <a:pt x="910185" y="2096554"/>
                </a:lnTo>
                <a:lnTo>
                  <a:pt x="957230" y="2101864"/>
                </a:lnTo>
                <a:lnTo>
                  <a:pt x="1004879" y="2105084"/>
                </a:lnTo>
                <a:lnTo>
                  <a:pt x="1053083" y="2106167"/>
                </a:lnTo>
                <a:lnTo>
                  <a:pt x="12192000" y="2106167"/>
                </a:lnTo>
                <a:lnTo>
                  <a:pt x="12192000" y="0"/>
                </a:lnTo>
                <a:close/>
              </a:path>
            </a:pathLst>
          </a:custGeom>
          <a:solidFill>
            <a:srgbClr val="35933E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452173" rIns="0" bIns="0" rtlCol="0" vert="horz">
            <a:spAutoFit/>
          </a:bodyPr>
          <a:lstStyle/>
          <a:p>
            <a:pPr marL="877569">
              <a:lnSpc>
                <a:spcPct val="100000"/>
              </a:lnSpc>
              <a:spcBef>
                <a:spcPts val="100"/>
              </a:spcBef>
            </a:pPr>
            <a:r>
              <a:rPr dirty="0" spc="190"/>
              <a:t>Social</a:t>
            </a:r>
            <a:r>
              <a:rPr dirty="0" spc="-305"/>
              <a:t> </a:t>
            </a:r>
            <a:r>
              <a:rPr dirty="0" spc="200"/>
              <a:t>and</a:t>
            </a:r>
            <a:r>
              <a:rPr dirty="0" spc="-300"/>
              <a:t> </a:t>
            </a:r>
            <a:r>
              <a:rPr dirty="0" spc="80"/>
              <a:t>recreational</a:t>
            </a:r>
            <a:r>
              <a:rPr dirty="0" spc="-310"/>
              <a:t> </a:t>
            </a:r>
            <a:r>
              <a:rPr dirty="0" spc="180"/>
              <a:t>programs</a:t>
            </a:r>
          </a:p>
        </p:txBody>
      </p:sp>
      <p:pic>
        <p:nvPicPr>
          <p:cNvPr id="11" name="object 11" descr="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11358371" y="6024371"/>
            <a:ext cx="682751" cy="682751"/>
          </a:xfrm>
          <a:prstGeom prst="rect">
            <a:avLst/>
          </a:prstGeom>
        </p:spPr>
      </p:pic>
      <p:pic>
        <p:nvPicPr>
          <p:cNvPr id="12" name="object 12" descr="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1141475" y="2872740"/>
            <a:ext cx="1089647" cy="1110995"/>
          </a:xfrm>
          <a:prstGeom prst="rect">
            <a:avLst/>
          </a:prstGeom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/>
          <p:nvPr/>
        </p:nvSpPr>
        <p:spPr>
          <a:xfrm>
            <a:off x="0" y="1847088"/>
            <a:ext cx="12192000" cy="5011420"/>
          </a:xfrm>
          <a:custGeom>
            <a:avLst/>
            <a:gdLst/>
            <a:ahLst/>
            <a:cxnLst/>
            <a:rect l="l" t="t" r="r" b="b"/>
            <a:pathLst>
              <a:path w="12192000" h="5011420">
                <a:moveTo>
                  <a:pt x="10154754" y="0"/>
                </a:moveTo>
                <a:lnTo>
                  <a:pt x="0" y="0"/>
                </a:lnTo>
                <a:lnTo>
                  <a:pt x="0" y="5010912"/>
                </a:lnTo>
                <a:lnTo>
                  <a:pt x="12192000" y="5010912"/>
                </a:lnTo>
                <a:lnTo>
                  <a:pt x="12192000" y="2037245"/>
                </a:lnTo>
                <a:lnTo>
                  <a:pt x="12191443" y="1989157"/>
                </a:lnTo>
                <a:lnTo>
                  <a:pt x="12189782" y="1941342"/>
                </a:lnTo>
                <a:lnTo>
                  <a:pt x="12187029" y="1893812"/>
                </a:lnTo>
                <a:lnTo>
                  <a:pt x="12183195" y="1846580"/>
                </a:lnTo>
                <a:lnTo>
                  <a:pt x="12178294" y="1799658"/>
                </a:lnTo>
                <a:lnTo>
                  <a:pt x="12172336" y="1753058"/>
                </a:lnTo>
                <a:lnTo>
                  <a:pt x="12165336" y="1706792"/>
                </a:lnTo>
                <a:lnTo>
                  <a:pt x="12157304" y="1660872"/>
                </a:lnTo>
                <a:lnTo>
                  <a:pt x="12148252" y="1615311"/>
                </a:lnTo>
                <a:lnTo>
                  <a:pt x="12138195" y="1570122"/>
                </a:lnTo>
                <a:lnTo>
                  <a:pt x="12127142" y="1525315"/>
                </a:lnTo>
                <a:lnTo>
                  <a:pt x="12115107" y="1480904"/>
                </a:lnTo>
                <a:lnTo>
                  <a:pt x="12102103" y="1436900"/>
                </a:lnTo>
                <a:lnTo>
                  <a:pt x="12088140" y="1393316"/>
                </a:lnTo>
                <a:lnTo>
                  <a:pt x="12073231" y="1350164"/>
                </a:lnTo>
                <a:lnTo>
                  <a:pt x="12057390" y="1307457"/>
                </a:lnTo>
                <a:lnTo>
                  <a:pt x="12040626" y="1265206"/>
                </a:lnTo>
                <a:lnTo>
                  <a:pt x="12022954" y="1223423"/>
                </a:lnTo>
                <a:lnTo>
                  <a:pt x="12004386" y="1182122"/>
                </a:lnTo>
                <a:lnTo>
                  <a:pt x="11984932" y="1141314"/>
                </a:lnTo>
                <a:lnTo>
                  <a:pt x="11964607" y="1101011"/>
                </a:lnTo>
                <a:lnTo>
                  <a:pt x="11943421" y="1061226"/>
                </a:lnTo>
                <a:lnTo>
                  <a:pt x="11921388" y="1021971"/>
                </a:lnTo>
                <a:lnTo>
                  <a:pt x="11898518" y="983258"/>
                </a:lnTo>
                <a:lnTo>
                  <a:pt x="11874826" y="945100"/>
                </a:lnTo>
                <a:lnTo>
                  <a:pt x="11850322" y="907508"/>
                </a:lnTo>
                <a:lnTo>
                  <a:pt x="11825020" y="870494"/>
                </a:lnTo>
                <a:lnTo>
                  <a:pt x="11798931" y="834072"/>
                </a:lnTo>
                <a:lnTo>
                  <a:pt x="11772067" y="798253"/>
                </a:lnTo>
                <a:lnTo>
                  <a:pt x="11744441" y="763050"/>
                </a:lnTo>
                <a:lnTo>
                  <a:pt x="11716065" y="728474"/>
                </a:lnTo>
                <a:lnTo>
                  <a:pt x="11686951" y="694538"/>
                </a:lnTo>
                <a:lnTo>
                  <a:pt x="11657112" y="661255"/>
                </a:lnTo>
                <a:lnTo>
                  <a:pt x="11626560" y="628636"/>
                </a:lnTo>
                <a:lnTo>
                  <a:pt x="11595306" y="596693"/>
                </a:lnTo>
                <a:lnTo>
                  <a:pt x="11563363" y="565439"/>
                </a:lnTo>
                <a:lnTo>
                  <a:pt x="11530744" y="534887"/>
                </a:lnTo>
                <a:lnTo>
                  <a:pt x="11497461" y="505048"/>
                </a:lnTo>
                <a:lnTo>
                  <a:pt x="11463525" y="475934"/>
                </a:lnTo>
                <a:lnTo>
                  <a:pt x="11428949" y="447558"/>
                </a:lnTo>
                <a:lnTo>
                  <a:pt x="11393746" y="419932"/>
                </a:lnTo>
                <a:lnTo>
                  <a:pt x="11357927" y="393068"/>
                </a:lnTo>
                <a:lnTo>
                  <a:pt x="11321505" y="366979"/>
                </a:lnTo>
                <a:lnTo>
                  <a:pt x="11284491" y="341677"/>
                </a:lnTo>
                <a:lnTo>
                  <a:pt x="11246899" y="317173"/>
                </a:lnTo>
                <a:lnTo>
                  <a:pt x="11208741" y="293481"/>
                </a:lnTo>
                <a:lnTo>
                  <a:pt x="11170028" y="270611"/>
                </a:lnTo>
                <a:lnTo>
                  <a:pt x="11130773" y="248578"/>
                </a:lnTo>
                <a:lnTo>
                  <a:pt x="11090988" y="227392"/>
                </a:lnTo>
                <a:lnTo>
                  <a:pt x="11050685" y="207067"/>
                </a:lnTo>
                <a:lnTo>
                  <a:pt x="11009877" y="187613"/>
                </a:lnTo>
                <a:lnTo>
                  <a:pt x="10968576" y="169045"/>
                </a:lnTo>
                <a:lnTo>
                  <a:pt x="10926793" y="151373"/>
                </a:lnTo>
                <a:lnTo>
                  <a:pt x="10884542" y="134609"/>
                </a:lnTo>
                <a:lnTo>
                  <a:pt x="10841835" y="118768"/>
                </a:lnTo>
                <a:lnTo>
                  <a:pt x="10798683" y="103859"/>
                </a:lnTo>
                <a:lnTo>
                  <a:pt x="10755099" y="89896"/>
                </a:lnTo>
                <a:lnTo>
                  <a:pt x="10711095" y="76892"/>
                </a:lnTo>
                <a:lnTo>
                  <a:pt x="10666684" y="64857"/>
                </a:lnTo>
                <a:lnTo>
                  <a:pt x="10621877" y="53804"/>
                </a:lnTo>
                <a:lnTo>
                  <a:pt x="10576688" y="43747"/>
                </a:lnTo>
                <a:lnTo>
                  <a:pt x="10531127" y="34695"/>
                </a:lnTo>
                <a:lnTo>
                  <a:pt x="10485207" y="26663"/>
                </a:lnTo>
                <a:lnTo>
                  <a:pt x="10438941" y="19663"/>
                </a:lnTo>
                <a:lnTo>
                  <a:pt x="10392341" y="13705"/>
                </a:lnTo>
                <a:lnTo>
                  <a:pt x="10345419" y="8804"/>
                </a:lnTo>
                <a:lnTo>
                  <a:pt x="10298187" y="4970"/>
                </a:lnTo>
                <a:lnTo>
                  <a:pt x="10250657" y="2217"/>
                </a:lnTo>
                <a:lnTo>
                  <a:pt x="10202842" y="556"/>
                </a:lnTo>
                <a:lnTo>
                  <a:pt x="10154754" y="0"/>
                </a:lnTo>
                <a:close/>
              </a:path>
            </a:pathLst>
          </a:custGeom>
          <a:solidFill>
            <a:srgbClr val="338841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3281573" y="504585"/>
            <a:ext cx="5629910" cy="71120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pc="145">
                <a:solidFill>
                  <a:srgbClr val="000000"/>
                </a:solidFill>
              </a:rPr>
              <a:t>Community</a:t>
            </a:r>
            <a:r>
              <a:rPr dirty="0" spc="-290">
                <a:solidFill>
                  <a:srgbClr val="000000"/>
                </a:solidFill>
              </a:rPr>
              <a:t> </a:t>
            </a:r>
            <a:r>
              <a:rPr dirty="0" spc="155">
                <a:solidFill>
                  <a:srgbClr val="000000"/>
                </a:solidFill>
              </a:rPr>
              <a:t>Support</a:t>
            </a:r>
          </a:p>
        </p:txBody>
      </p:sp>
      <p:sp>
        <p:nvSpPr>
          <p:cNvPr id="4" name="object 4" descr=""/>
          <p:cNvSpPr txBox="1"/>
          <p:nvPr/>
        </p:nvSpPr>
        <p:spPr>
          <a:xfrm>
            <a:off x="4958800" y="2354484"/>
            <a:ext cx="4638040" cy="185547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5"/>
              </a:spcBef>
            </a:pPr>
            <a:r>
              <a:rPr dirty="0" sz="2000">
                <a:solidFill>
                  <a:srgbClr val="FFFFFF"/>
                </a:solidFill>
                <a:latin typeface="Calibri"/>
                <a:cs typeface="Calibri"/>
              </a:rPr>
              <a:t>The</a:t>
            </a:r>
            <a:r>
              <a:rPr dirty="0" sz="2000" spc="6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000">
                <a:solidFill>
                  <a:srgbClr val="FFFFFF"/>
                </a:solidFill>
                <a:latin typeface="Calibri"/>
                <a:cs typeface="Calibri"/>
              </a:rPr>
              <a:t>Dementia</a:t>
            </a:r>
            <a:r>
              <a:rPr dirty="0" sz="2000" spc="7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000">
                <a:solidFill>
                  <a:srgbClr val="FFFFFF"/>
                </a:solidFill>
                <a:latin typeface="Calibri"/>
                <a:cs typeface="Calibri"/>
              </a:rPr>
              <a:t>Society</a:t>
            </a:r>
            <a:r>
              <a:rPr dirty="0" sz="2000" spc="7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000">
                <a:solidFill>
                  <a:srgbClr val="FFFFFF"/>
                </a:solidFill>
                <a:latin typeface="Calibri"/>
                <a:cs typeface="Calibri"/>
              </a:rPr>
              <a:t>is</a:t>
            </a:r>
            <a:r>
              <a:rPr dirty="0" sz="2000" spc="8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000">
                <a:solidFill>
                  <a:srgbClr val="FFFFFF"/>
                </a:solidFill>
                <a:latin typeface="Calibri"/>
                <a:cs typeface="Calibri"/>
              </a:rPr>
              <a:t>only</a:t>
            </a:r>
            <a:r>
              <a:rPr dirty="0" sz="2000" spc="8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000" spc="-10">
                <a:solidFill>
                  <a:srgbClr val="FFFFFF"/>
                </a:solidFill>
                <a:latin typeface="Calibri"/>
                <a:cs typeface="Calibri"/>
              </a:rPr>
              <a:t>partially- </a:t>
            </a:r>
            <a:r>
              <a:rPr dirty="0" sz="2000">
                <a:solidFill>
                  <a:srgbClr val="FFFFFF"/>
                </a:solidFill>
                <a:latin typeface="Calibri"/>
                <a:cs typeface="Calibri"/>
              </a:rPr>
              <a:t>funded</a:t>
            </a:r>
            <a:r>
              <a:rPr dirty="0" sz="2000" spc="4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000">
                <a:solidFill>
                  <a:srgbClr val="FFFFFF"/>
                </a:solidFill>
                <a:latin typeface="Calibri"/>
                <a:cs typeface="Calibri"/>
              </a:rPr>
              <a:t>by</a:t>
            </a:r>
            <a:r>
              <a:rPr dirty="0" sz="2000" spc="5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000">
                <a:solidFill>
                  <a:srgbClr val="FFFFFF"/>
                </a:solidFill>
                <a:latin typeface="Calibri"/>
                <a:cs typeface="Calibri"/>
              </a:rPr>
              <a:t>Ontario</a:t>
            </a:r>
            <a:r>
              <a:rPr dirty="0" sz="2000" spc="8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000">
                <a:solidFill>
                  <a:srgbClr val="FFFFFF"/>
                </a:solidFill>
                <a:latin typeface="Calibri"/>
                <a:cs typeface="Calibri"/>
              </a:rPr>
              <a:t>Health</a:t>
            </a:r>
            <a:r>
              <a:rPr dirty="0" sz="2000" spc="4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000">
                <a:solidFill>
                  <a:srgbClr val="FFFFFF"/>
                </a:solidFill>
                <a:latin typeface="Calibri"/>
                <a:cs typeface="Calibri"/>
              </a:rPr>
              <a:t>to</a:t>
            </a:r>
            <a:r>
              <a:rPr dirty="0" sz="2000" spc="6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000">
                <a:solidFill>
                  <a:srgbClr val="FFFFFF"/>
                </a:solidFill>
                <a:latin typeface="Calibri"/>
                <a:cs typeface="Calibri"/>
              </a:rPr>
              <a:t>provide</a:t>
            </a:r>
            <a:r>
              <a:rPr dirty="0" sz="2000" spc="4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000" spc="-20">
                <a:solidFill>
                  <a:srgbClr val="FFFFFF"/>
                </a:solidFill>
                <a:latin typeface="Calibri"/>
                <a:cs typeface="Calibri"/>
              </a:rPr>
              <a:t>core </a:t>
            </a:r>
            <a:r>
              <a:rPr dirty="0" sz="2000">
                <a:solidFill>
                  <a:srgbClr val="FFFFFF"/>
                </a:solidFill>
                <a:latin typeface="Calibri"/>
                <a:cs typeface="Calibri"/>
              </a:rPr>
              <a:t>education</a:t>
            </a:r>
            <a:r>
              <a:rPr dirty="0" sz="2000" spc="12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000">
                <a:solidFill>
                  <a:srgbClr val="FFFFFF"/>
                </a:solidFill>
                <a:latin typeface="Calibri"/>
                <a:cs typeface="Calibri"/>
              </a:rPr>
              <a:t>and</a:t>
            </a:r>
            <a:r>
              <a:rPr dirty="0" sz="2000" spc="15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000">
                <a:solidFill>
                  <a:srgbClr val="FFFFFF"/>
                </a:solidFill>
                <a:latin typeface="Calibri"/>
                <a:cs typeface="Calibri"/>
              </a:rPr>
              <a:t>support</a:t>
            </a:r>
            <a:r>
              <a:rPr dirty="0" sz="2000" spc="10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000">
                <a:solidFill>
                  <a:srgbClr val="FFFFFF"/>
                </a:solidFill>
                <a:latin typeface="Calibri"/>
                <a:cs typeface="Calibri"/>
              </a:rPr>
              <a:t>services.</a:t>
            </a:r>
            <a:r>
              <a:rPr dirty="0" sz="2000" spc="11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000" spc="-20">
                <a:solidFill>
                  <a:srgbClr val="FFFFFF"/>
                </a:solidFill>
                <a:latin typeface="Calibri"/>
                <a:cs typeface="Calibri"/>
              </a:rPr>
              <a:t>With </a:t>
            </a:r>
            <a:r>
              <a:rPr dirty="0" sz="2000">
                <a:solidFill>
                  <a:srgbClr val="FFFFFF"/>
                </a:solidFill>
                <a:latin typeface="Calibri"/>
                <a:cs typeface="Calibri"/>
              </a:rPr>
              <a:t>community</a:t>
            </a:r>
            <a:r>
              <a:rPr dirty="0" sz="2000" spc="6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000">
                <a:solidFill>
                  <a:srgbClr val="FFFFFF"/>
                </a:solidFill>
                <a:latin typeface="Calibri"/>
                <a:cs typeface="Calibri"/>
              </a:rPr>
              <a:t>support</a:t>
            </a:r>
            <a:r>
              <a:rPr dirty="0" sz="2000" spc="4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000">
                <a:solidFill>
                  <a:srgbClr val="FFFFFF"/>
                </a:solidFill>
                <a:latin typeface="Calibri"/>
                <a:cs typeface="Calibri"/>
              </a:rPr>
              <a:t>we</a:t>
            </a:r>
            <a:r>
              <a:rPr dirty="0" sz="2000" spc="4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000">
                <a:solidFill>
                  <a:srgbClr val="FFFFFF"/>
                </a:solidFill>
                <a:latin typeface="Calibri"/>
                <a:cs typeface="Calibri"/>
              </a:rPr>
              <a:t>offer</a:t>
            </a:r>
            <a:r>
              <a:rPr dirty="0" sz="2000" spc="5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000" spc="-10">
                <a:solidFill>
                  <a:srgbClr val="FFFFFF"/>
                </a:solidFill>
                <a:latin typeface="Calibri"/>
                <a:cs typeface="Calibri"/>
              </a:rPr>
              <a:t>free</a:t>
            </a:r>
            <a:r>
              <a:rPr dirty="0" sz="2000" spc="4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000">
                <a:solidFill>
                  <a:srgbClr val="FFFFFF"/>
                </a:solidFill>
                <a:latin typeface="Calibri"/>
                <a:cs typeface="Calibri"/>
              </a:rPr>
              <a:t>social</a:t>
            </a:r>
            <a:r>
              <a:rPr dirty="0" sz="2000" spc="4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000" spc="-25">
                <a:solidFill>
                  <a:srgbClr val="FFFFFF"/>
                </a:solidFill>
                <a:latin typeface="Calibri"/>
                <a:cs typeface="Calibri"/>
              </a:rPr>
              <a:t>and </a:t>
            </a:r>
            <a:r>
              <a:rPr dirty="0" sz="2000">
                <a:solidFill>
                  <a:srgbClr val="FFFFFF"/>
                </a:solidFill>
                <a:latin typeface="Calibri"/>
                <a:cs typeface="Calibri"/>
              </a:rPr>
              <a:t>recreational</a:t>
            </a:r>
            <a:r>
              <a:rPr dirty="0" sz="2000" spc="14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000">
                <a:solidFill>
                  <a:srgbClr val="FFFFFF"/>
                </a:solidFill>
                <a:latin typeface="Calibri"/>
                <a:cs typeface="Calibri"/>
              </a:rPr>
              <a:t>programs</a:t>
            </a:r>
            <a:r>
              <a:rPr dirty="0" sz="2000" spc="18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000">
                <a:solidFill>
                  <a:srgbClr val="FFFFFF"/>
                </a:solidFill>
                <a:latin typeface="Calibri"/>
                <a:cs typeface="Calibri"/>
              </a:rPr>
              <a:t>and</a:t>
            </a:r>
            <a:r>
              <a:rPr dirty="0" sz="2000" spc="16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000" spc="-10">
                <a:solidFill>
                  <a:srgbClr val="FFFFFF"/>
                </a:solidFill>
                <a:latin typeface="Calibri"/>
                <a:cs typeface="Calibri"/>
              </a:rPr>
              <a:t>education outreach.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5" name="object 5" descr=""/>
          <p:cNvSpPr txBox="1"/>
          <p:nvPr/>
        </p:nvSpPr>
        <p:spPr>
          <a:xfrm>
            <a:off x="4958800" y="4488534"/>
            <a:ext cx="4664075" cy="94106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dirty="0" sz="2000">
                <a:solidFill>
                  <a:srgbClr val="FFFFFF"/>
                </a:solidFill>
                <a:latin typeface="Calibri"/>
                <a:cs typeface="Calibri"/>
              </a:rPr>
              <a:t>Individual</a:t>
            </a:r>
            <a:r>
              <a:rPr dirty="0" sz="2000" spc="17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000">
                <a:solidFill>
                  <a:srgbClr val="FFFFFF"/>
                </a:solidFill>
                <a:latin typeface="Calibri"/>
                <a:cs typeface="Calibri"/>
              </a:rPr>
              <a:t>and</a:t>
            </a:r>
            <a:r>
              <a:rPr dirty="0" sz="2000" spc="21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000">
                <a:solidFill>
                  <a:srgbClr val="FFFFFF"/>
                </a:solidFill>
                <a:latin typeface="Calibri"/>
                <a:cs typeface="Calibri"/>
              </a:rPr>
              <a:t>corporate</a:t>
            </a:r>
            <a:r>
              <a:rPr dirty="0" sz="2000" spc="19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000">
                <a:solidFill>
                  <a:srgbClr val="FFFFFF"/>
                </a:solidFill>
                <a:latin typeface="Calibri"/>
                <a:cs typeface="Calibri"/>
              </a:rPr>
              <a:t>contributions,</a:t>
            </a:r>
            <a:r>
              <a:rPr dirty="0" sz="2000" spc="19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000" spc="-25">
                <a:solidFill>
                  <a:srgbClr val="FFFFFF"/>
                </a:solidFill>
                <a:latin typeface="Calibri"/>
                <a:cs typeface="Calibri"/>
              </a:rPr>
              <a:t>and </a:t>
            </a:r>
            <a:r>
              <a:rPr dirty="0" sz="2000">
                <a:solidFill>
                  <a:srgbClr val="FFFFFF"/>
                </a:solidFill>
                <a:latin typeface="Calibri"/>
                <a:cs typeface="Calibri"/>
              </a:rPr>
              <a:t>volunteer</a:t>
            </a:r>
            <a:r>
              <a:rPr dirty="0" sz="2000" spc="3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000">
                <a:solidFill>
                  <a:srgbClr val="FFFFFF"/>
                </a:solidFill>
                <a:latin typeface="Calibri"/>
                <a:cs typeface="Calibri"/>
              </a:rPr>
              <a:t>time</a:t>
            </a:r>
            <a:r>
              <a:rPr dirty="0" sz="2000" spc="6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000">
                <a:solidFill>
                  <a:srgbClr val="FFFFFF"/>
                </a:solidFill>
                <a:latin typeface="Calibri"/>
                <a:cs typeface="Calibri"/>
              </a:rPr>
              <a:t>and</a:t>
            </a:r>
            <a:r>
              <a:rPr dirty="0" sz="2000" spc="7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000">
                <a:solidFill>
                  <a:srgbClr val="FFFFFF"/>
                </a:solidFill>
                <a:latin typeface="Calibri"/>
                <a:cs typeface="Calibri"/>
              </a:rPr>
              <a:t>expertise</a:t>
            </a:r>
            <a:r>
              <a:rPr dirty="0" sz="2000" spc="2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000">
                <a:solidFill>
                  <a:srgbClr val="FFFFFF"/>
                </a:solidFill>
                <a:latin typeface="Calibri"/>
                <a:cs typeface="Calibri"/>
              </a:rPr>
              <a:t>allow</a:t>
            </a:r>
            <a:r>
              <a:rPr dirty="0" sz="2000" spc="6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000">
                <a:solidFill>
                  <a:srgbClr val="FFFFFF"/>
                </a:solidFill>
                <a:latin typeface="Calibri"/>
                <a:cs typeface="Calibri"/>
              </a:rPr>
              <a:t>us</a:t>
            </a:r>
            <a:r>
              <a:rPr dirty="0" sz="2000" spc="5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000" spc="-25">
                <a:solidFill>
                  <a:srgbClr val="FFFFFF"/>
                </a:solidFill>
                <a:latin typeface="Calibri"/>
                <a:cs typeface="Calibri"/>
              </a:rPr>
              <a:t>to </a:t>
            </a:r>
            <a:r>
              <a:rPr dirty="0" sz="2000">
                <a:solidFill>
                  <a:srgbClr val="FFFFFF"/>
                </a:solidFill>
                <a:latin typeface="Calibri"/>
                <a:cs typeface="Calibri"/>
              </a:rPr>
              <a:t>offer</a:t>
            </a:r>
            <a:r>
              <a:rPr dirty="0" sz="2000" spc="2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000">
                <a:solidFill>
                  <a:srgbClr val="FFFFFF"/>
                </a:solidFill>
                <a:latin typeface="Calibri"/>
                <a:cs typeface="Calibri"/>
              </a:rPr>
              <a:t>our</a:t>
            </a:r>
            <a:r>
              <a:rPr dirty="0" sz="2000" spc="3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000">
                <a:solidFill>
                  <a:srgbClr val="FFFFFF"/>
                </a:solidFill>
                <a:latin typeface="Calibri"/>
                <a:cs typeface="Calibri"/>
              </a:rPr>
              <a:t>programs</a:t>
            </a:r>
            <a:r>
              <a:rPr dirty="0" sz="2000" spc="6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000">
                <a:solidFill>
                  <a:srgbClr val="FFFFFF"/>
                </a:solidFill>
                <a:latin typeface="Calibri"/>
                <a:cs typeface="Calibri"/>
              </a:rPr>
              <a:t>and</a:t>
            </a:r>
            <a:r>
              <a:rPr dirty="0" sz="2000" spc="5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000">
                <a:solidFill>
                  <a:srgbClr val="FFFFFF"/>
                </a:solidFill>
                <a:latin typeface="Calibri"/>
                <a:cs typeface="Calibri"/>
              </a:rPr>
              <a:t>services</a:t>
            </a:r>
            <a:r>
              <a:rPr dirty="0" sz="2000" spc="2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000">
                <a:solidFill>
                  <a:srgbClr val="FFFFFF"/>
                </a:solidFill>
                <a:latin typeface="Calibri"/>
                <a:cs typeface="Calibri"/>
              </a:rPr>
              <a:t>at</a:t>
            </a:r>
            <a:r>
              <a:rPr dirty="0" sz="2000" spc="4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000">
                <a:solidFill>
                  <a:srgbClr val="FFFFFF"/>
                </a:solidFill>
                <a:latin typeface="Calibri"/>
                <a:cs typeface="Calibri"/>
              </a:rPr>
              <a:t>no</a:t>
            </a:r>
            <a:r>
              <a:rPr dirty="0" sz="2000" spc="4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000" spc="-10">
                <a:solidFill>
                  <a:srgbClr val="FFFFFF"/>
                </a:solidFill>
                <a:latin typeface="Calibri"/>
                <a:cs typeface="Calibri"/>
              </a:rPr>
              <a:t>cost.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6" name="object 6" descr=""/>
          <p:cNvSpPr txBox="1"/>
          <p:nvPr/>
        </p:nvSpPr>
        <p:spPr>
          <a:xfrm>
            <a:off x="4958800" y="5707882"/>
            <a:ext cx="4545965" cy="33083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000" spc="80">
                <a:solidFill>
                  <a:srgbClr val="FFFFFF"/>
                </a:solidFill>
                <a:latin typeface="Calibri"/>
                <a:cs typeface="Calibri"/>
              </a:rPr>
              <a:t>So</a:t>
            </a:r>
            <a:r>
              <a:rPr dirty="0" sz="2000">
                <a:solidFill>
                  <a:srgbClr val="FFFFFF"/>
                </a:solidFill>
                <a:latin typeface="Calibri"/>
                <a:cs typeface="Calibri"/>
              </a:rPr>
              <a:t> that</a:t>
            </a:r>
            <a:r>
              <a:rPr dirty="0" sz="2000" spc="2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000">
                <a:solidFill>
                  <a:srgbClr val="FFFFFF"/>
                </a:solidFill>
                <a:latin typeface="Calibri"/>
                <a:cs typeface="Calibri"/>
              </a:rPr>
              <a:t>here, no</a:t>
            </a:r>
            <a:r>
              <a:rPr dirty="0" sz="2000" spc="3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000">
                <a:solidFill>
                  <a:srgbClr val="FFFFFF"/>
                </a:solidFill>
                <a:latin typeface="Calibri"/>
                <a:cs typeface="Calibri"/>
              </a:rPr>
              <a:t>one</a:t>
            </a:r>
            <a:r>
              <a:rPr dirty="0" sz="2000" spc="-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000">
                <a:solidFill>
                  <a:srgbClr val="FFFFFF"/>
                </a:solidFill>
                <a:latin typeface="Calibri"/>
                <a:cs typeface="Calibri"/>
              </a:rPr>
              <a:t>faces</a:t>
            </a:r>
            <a:r>
              <a:rPr dirty="0" sz="2000" spc="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000">
                <a:solidFill>
                  <a:srgbClr val="FFFFFF"/>
                </a:solidFill>
                <a:latin typeface="Calibri"/>
                <a:cs typeface="Calibri"/>
              </a:rPr>
              <a:t>dementia</a:t>
            </a:r>
            <a:r>
              <a:rPr dirty="0" sz="2000" spc="1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000" spc="-10">
                <a:solidFill>
                  <a:srgbClr val="FFFFFF"/>
                </a:solidFill>
                <a:latin typeface="Calibri"/>
                <a:cs typeface="Calibri"/>
              </a:rPr>
              <a:t>alone.</a:t>
            </a:r>
            <a:endParaRPr sz="2000">
              <a:latin typeface="Calibri"/>
              <a:cs typeface="Calibri"/>
            </a:endParaRPr>
          </a:p>
        </p:txBody>
      </p:sp>
      <p:pic>
        <p:nvPicPr>
          <p:cNvPr id="7" name="object 7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1352276" y="108204"/>
            <a:ext cx="682751" cy="682751"/>
          </a:xfrm>
          <a:prstGeom prst="rect">
            <a:avLst/>
          </a:prstGeom>
        </p:spPr>
      </p:pic>
      <p:sp>
        <p:nvSpPr>
          <p:cNvPr id="8" name="object 8" descr=""/>
          <p:cNvSpPr txBox="1"/>
          <p:nvPr/>
        </p:nvSpPr>
        <p:spPr>
          <a:xfrm>
            <a:off x="10810962" y="5120755"/>
            <a:ext cx="1162685" cy="22352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300" b="1">
                <a:solidFill>
                  <a:srgbClr val="FDC616"/>
                </a:solidFill>
                <a:latin typeface="Trebuchet MS"/>
                <a:cs typeface="Trebuchet MS"/>
              </a:rPr>
              <a:t>Donate</a:t>
            </a:r>
            <a:r>
              <a:rPr dirty="0" sz="1300" spc="175" b="1">
                <a:solidFill>
                  <a:srgbClr val="FDC616"/>
                </a:solidFill>
                <a:latin typeface="Trebuchet MS"/>
                <a:cs typeface="Trebuchet MS"/>
              </a:rPr>
              <a:t> </a:t>
            </a:r>
            <a:r>
              <a:rPr dirty="0" sz="1300" spc="-10" b="1">
                <a:solidFill>
                  <a:srgbClr val="FDC616"/>
                </a:solidFill>
                <a:latin typeface="Trebuchet MS"/>
                <a:cs typeface="Trebuchet MS"/>
              </a:rPr>
              <a:t>today!</a:t>
            </a:r>
            <a:endParaRPr sz="1300">
              <a:latin typeface="Trebuchet MS"/>
              <a:cs typeface="Trebuchet MS"/>
            </a:endParaRPr>
          </a:p>
        </p:txBody>
      </p:sp>
      <p:grpSp>
        <p:nvGrpSpPr>
          <p:cNvPr id="9" name="object 9" descr=""/>
          <p:cNvGrpSpPr/>
          <p:nvPr/>
        </p:nvGrpSpPr>
        <p:grpSpPr>
          <a:xfrm>
            <a:off x="768095" y="3424428"/>
            <a:ext cx="11195685" cy="3199130"/>
            <a:chOff x="768095" y="3424428"/>
            <a:chExt cx="11195685" cy="3199130"/>
          </a:xfrm>
        </p:grpSpPr>
        <p:pic>
          <p:nvPicPr>
            <p:cNvPr id="10" name="object 10" descr="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0823448" y="5481828"/>
              <a:ext cx="1139951" cy="1141475"/>
            </a:xfrm>
            <a:prstGeom prst="rect">
              <a:avLst/>
            </a:prstGeom>
          </p:spPr>
        </p:pic>
        <p:pic>
          <p:nvPicPr>
            <p:cNvPr id="11" name="object 11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768095" y="3424428"/>
              <a:ext cx="3802379" cy="1912619"/>
            </a:xfrm>
            <a:prstGeom prst="rect">
              <a:avLst/>
            </a:prstGeom>
          </p:spPr>
        </p:pic>
        <p:pic>
          <p:nvPicPr>
            <p:cNvPr id="12" name="object 12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794003" y="3450336"/>
              <a:ext cx="3695699" cy="1805939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/>
          <p:nvPr/>
        </p:nvSpPr>
        <p:spPr>
          <a:xfrm>
            <a:off x="0" y="0"/>
            <a:ext cx="12192000" cy="2106295"/>
          </a:xfrm>
          <a:custGeom>
            <a:avLst/>
            <a:gdLst/>
            <a:ahLst/>
            <a:cxnLst/>
            <a:rect l="l" t="t" r="r" b="b"/>
            <a:pathLst>
              <a:path w="12192000" h="2106295">
                <a:moveTo>
                  <a:pt x="12192000" y="0"/>
                </a:moveTo>
                <a:lnTo>
                  <a:pt x="0" y="0"/>
                </a:lnTo>
                <a:lnTo>
                  <a:pt x="0" y="1053083"/>
                </a:lnTo>
                <a:lnTo>
                  <a:pt x="1083" y="1101287"/>
                </a:lnTo>
                <a:lnTo>
                  <a:pt x="4303" y="1148935"/>
                </a:lnTo>
                <a:lnTo>
                  <a:pt x="9613" y="1195980"/>
                </a:lnTo>
                <a:lnTo>
                  <a:pt x="16966" y="1242375"/>
                </a:lnTo>
                <a:lnTo>
                  <a:pt x="26316" y="1288075"/>
                </a:lnTo>
                <a:lnTo>
                  <a:pt x="37616" y="1333033"/>
                </a:lnTo>
                <a:lnTo>
                  <a:pt x="50821" y="1377202"/>
                </a:lnTo>
                <a:lnTo>
                  <a:pt x="65882" y="1420536"/>
                </a:lnTo>
                <a:lnTo>
                  <a:pt x="82755" y="1462989"/>
                </a:lnTo>
                <a:lnTo>
                  <a:pt x="101392" y="1504513"/>
                </a:lnTo>
                <a:lnTo>
                  <a:pt x="121748" y="1545064"/>
                </a:lnTo>
                <a:lnTo>
                  <a:pt x="143775" y="1584593"/>
                </a:lnTo>
                <a:lnTo>
                  <a:pt x="167427" y="1623054"/>
                </a:lnTo>
                <a:lnTo>
                  <a:pt x="192658" y="1660402"/>
                </a:lnTo>
                <a:lnTo>
                  <a:pt x="219421" y="1696589"/>
                </a:lnTo>
                <a:lnTo>
                  <a:pt x="247669" y="1731570"/>
                </a:lnTo>
                <a:lnTo>
                  <a:pt x="277357" y="1765297"/>
                </a:lnTo>
                <a:lnTo>
                  <a:pt x="308438" y="1797724"/>
                </a:lnTo>
                <a:lnTo>
                  <a:pt x="340865" y="1828805"/>
                </a:lnTo>
                <a:lnTo>
                  <a:pt x="374592" y="1858493"/>
                </a:lnTo>
                <a:lnTo>
                  <a:pt x="409572" y="1886742"/>
                </a:lnTo>
                <a:lnTo>
                  <a:pt x="445759" y="1913506"/>
                </a:lnTo>
                <a:lnTo>
                  <a:pt x="483107" y="1938737"/>
                </a:lnTo>
                <a:lnTo>
                  <a:pt x="521569" y="1962389"/>
                </a:lnTo>
                <a:lnTo>
                  <a:pt x="561098" y="1984417"/>
                </a:lnTo>
                <a:lnTo>
                  <a:pt x="601648" y="2004772"/>
                </a:lnTo>
                <a:lnTo>
                  <a:pt x="643173" y="2023410"/>
                </a:lnTo>
                <a:lnTo>
                  <a:pt x="685626" y="2040283"/>
                </a:lnTo>
                <a:lnTo>
                  <a:pt x="728960" y="2055345"/>
                </a:lnTo>
                <a:lnTo>
                  <a:pt x="773130" y="2068550"/>
                </a:lnTo>
                <a:lnTo>
                  <a:pt x="818088" y="2079851"/>
                </a:lnTo>
                <a:lnTo>
                  <a:pt x="863788" y="2089201"/>
                </a:lnTo>
                <a:lnTo>
                  <a:pt x="910185" y="2096554"/>
                </a:lnTo>
                <a:lnTo>
                  <a:pt x="957230" y="2101864"/>
                </a:lnTo>
                <a:lnTo>
                  <a:pt x="1004879" y="2105084"/>
                </a:lnTo>
                <a:lnTo>
                  <a:pt x="1053083" y="2106167"/>
                </a:lnTo>
                <a:lnTo>
                  <a:pt x="12192000" y="2106167"/>
                </a:lnTo>
                <a:lnTo>
                  <a:pt x="12192000" y="0"/>
                </a:lnTo>
                <a:close/>
              </a:path>
            </a:pathLst>
          </a:custGeom>
          <a:solidFill>
            <a:srgbClr val="35933E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3793637" y="670990"/>
            <a:ext cx="4606290" cy="71120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pc="160"/>
              <a:t>Main</a:t>
            </a:r>
            <a:r>
              <a:rPr dirty="0" spc="-325"/>
              <a:t> </a:t>
            </a:r>
            <a:r>
              <a:rPr dirty="0" spc="160"/>
              <a:t>Takeaways</a:t>
            </a:r>
          </a:p>
        </p:txBody>
      </p:sp>
      <p:pic>
        <p:nvPicPr>
          <p:cNvPr id="4" name="object 4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1358371" y="6024371"/>
            <a:ext cx="682751" cy="682751"/>
          </a:xfrm>
          <a:prstGeom prst="rect">
            <a:avLst/>
          </a:prstGeom>
        </p:spPr>
      </p:pic>
      <p:sp>
        <p:nvSpPr>
          <p:cNvPr id="5" name="object 5" descr=""/>
          <p:cNvSpPr txBox="1"/>
          <p:nvPr/>
        </p:nvSpPr>
        <p:spPr>
          <a:xfrm>
            <a:off x="1080521" y="2284558"/>
            <a:ext cx="6731634" cy="2768600"/>
          </a:xfrm>
          <a:prstGeom prst="rect">
            <a:avLst/>
          </a:prstGeom>
        </p:spPr>
        <p:txBody>
          <a:bodyPr wrap="square" lIns="0" tIns="165100" rIns="0" bIns="0" rtlCol="0" vert="horz">
            <a:spAutoFit/>
          </a:bodyPr>
          <a:lstStyle/>
          <a:p>
            <a:pPr marL="349250" indent="-336550">
              <a:lnSpc>
                <a:spcPct val="100000"/>
              </a:lnSpc>
              <a:spcBef>
                <a:spcPts val="1300"/>
              </a:spcBef>
              <a:buSzPct val="85000"/>
              <a:buFont typeface="Arial"/>
              <a:buChar char="●"/>
              <a:tabLst>
                <a:tab pos="349250" algn="l"/>
              </a:tabLst>
            </a:pPr>
            <a:r>
              <a:rPr dirty="0" sz="2000">
                <a:latin typeface="Calibri"/>
                <a:cs typeface="Calibri"/>
              </a:rPr>
              <a:t>Dementia</a:t>
            </a:r>
            <a:r>
              <a:rPr dirty="0" sz="2000" spc="1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affects</a:t>
            </a:r>
            <a:r>
              <a:rPr dirty="0" sz="2000" spc="3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us</a:t>
            </a:r>
            <a:r>
              <a:rPr dirty="0" sz="2000" spc="30">
                <a:latin typeface="Calibri"/>
                <a:cs typeface="Calibri"/>
              </a:rPr>
              <a:t> </a:t>
            </a:r>
            <a:r>
              <a:rPr dirty="0" sz="2000" spc="-20">
                <a:latin typeface="Calibri"/>
                <a:cs typeface="Calibri"/>
              </a:rPr>
              <a:t>all.</a:t>
            </a:r>
            <a:endParaRPr sz="2000">
              <a:latin typeface="Calibri"/>
              <a:cs typeface="Calibri"/>
            </a:endParaRPr>
          </a:p>
          <a:p>
            <a:pPr marL="349250" indent="-336550">
              <a:lnSpc>
                <a:spcPct val="100000"/>
              </a:lnSpc>
              <a:spcBef>
                <a:spcPts val="1200"/>
              </a:spcBef>
              <a:buSzPct val="85000"/>
              <a:buFont typeface="Arial"/>
              <a:buChar char="●"/>
              <a:tabLst>
                <a:tab pos="349250" algn="l"/>
              </a:tabLst>
            </a:pPr>
            <a:r>
              <a:rPr dirty="0" sz="2000">
                <a:latin typeface="Calibri"/>
                <a:cs typeface="Calibri"/>
              </a:rPr>
              <a:t>The</a:t>
            </a:r>
            <a:r>
              <a:rPr dirty="0" sz="2000" spc="-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are</a:t>
            </a:r>
            <a:r>
              <a:rPr dirty="0" sz="2000" spc="2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ways</a:t>
            </a:r>
            <a:r>
              <a:rPr dirty="0" sz="2000" spc="3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to</a:t>
            </a:r>
            <a:r>
              <a:rPr dirty="0" sz="2000" spc="2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prevent</a:t>
            </a:r>
            <a:r>
              <a:rPr dirty="0" sz="2000" spc="5">
                <a:latin typeface="Calibri"/>
                <a:cs typeface="Calibri"/>
              </a:rPr>
              <a:t> </a:t>
            </a:r>
            <a:r>
              <a:rPr dirty="0" sz="2000" spc="-10">
                <a:latin typeface="Calibri"/>
                <a:cs typeface="Calibri"/>
              </a:rPr>
              <a:t>dementia.</a:t>
            </a:r>
            <a:endParaRPr sz="2000">
              <a:latin typeface="Calibri"/>
              <a:cs typeface="Calibri"/>
            </a:endParaRPr>
          </a:p>
          <a:p>
            <a:pPr marL="349250" indent="-336550">
              <a:lnSpc>
                <a:spcPct val="100000"/>
              </a:lnSpc>
              <a:spcBef>
                <a:spcPts val="1200"/>
              </a:spcBef>
              <a:buSzPct val="85000"/>
              <a:buFont typeface="Arial"/>
              <a:buChar char="●"/>
              <a:tabLst>
                <a:tab pos="349250" algn="l"/>
              </a:tabLst>
            </a:pPr>
            <a:r>
              <a:rPr dirty="0" sz="2000">
                <a:latin typeface="Calibri"/>
                <a:cs typeface="Calibri"/>
              </a:rPr>
              <a:t>If</a:t>
            </a:r>
            <a:r>
              <a:rPr dirty="0" sz="2000" spc="2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you</a:t>
            </a:r>
            <a:r>
              <a:rPr dirty="0" sz="2000" spc="2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are</a:t>
            </a:r>
            <a:r>
              <a:rPr dirty="0" sz="2000" spc="3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a</a:t>
            </a:r>
            <a:r>
              <a:rPr dirty="0" sz="2000" spc="3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Caregiver,</a:t>
            </a:r>
            <a:r>
              <a:rPr dirty="0" sz="2000" spc="1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you</a:t>
            </a:r>
            <a:r>
              <a:rPr dirty="0" sz="2000" spc="3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don't</a:t>
            </a:r>
            <a:r>
              <a:rPr dirty="0" sz="2000" spc="1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have</a:t>
            </a:r>
            <a:r>
              <a:rPr dirty="0" sz="2000" spc="2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to</a:t>
            </a:r>
            <a:r>
              <a:rPr dirty="0" sz="2000" spc="3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do</a:t>
            </a:r>
            <a:r>
              <a:rPr dirty="0" sz="2000" spc="3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this</a:t>
            </a:r>
            <a:r>
              <a:rPr dirty="0" sz="2000" spc="20">
                <a:latin typeface="Calibri"/>
                <a:cs typeface="Calibri"/>
              </a:rPr>
              <a:t> </a:t>
            </a:r>
            <a:r>
              <a:rPr dirty="0" sz="2000" spc="-10">
                <a:latin typeface="Calibri"/>
                <a:cs typeface="Calibri"/>
              </a:rPr>
              <a:t>alone.</a:t>
            </a:r>
            <a:endParaRPr sz="2000">
              <a:latin typeface="Calibri"/>
              <a:cs typeface="Calibri"/>
            </a:endParaRPr>
          </a:p>
          <a:p>
            <a:pPr marL="349250" indent="-336550">
              <a:lnSpc>
                <a:spcPct val="100000"/>
              </a:lnSpc>
              <a:spcBef>
                <a:spcPts val="1200"/>
              </a:spcBef>
              <a:buSzPct val="85000"/>
              <a:buFont typeface="Arial"/>
              <a:buChar char="●"/>
              <a:tabLst>
                <a:tab pos="349250" algn="l"/>
              </a:tabLst>
            </a:pPr>
            <a:r>
              <a:rPr dirty="0" sz="2000">
                <a:latin typeface="Calibri"/>
                <a:cs typeface="Calibri"/>
              </a:rPr>
              <a:t>Let’s</a:t>
            </a:r>
            <a:r>
              <a:rPr dirty="0" sz="2000" spc="7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make</a:t>
            </a:r>
            <a:r>
              <a:rPr dirty="0" sz="2000" spc="6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a</a:t>
            </a:r>
            <a:r>
              <a:rPr dirty="0" sz="2000" spc="9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more</a:t>
            </a:r>
            <a:r>
              <a:rPr dirty="0" sz="2000" spc="8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Dementia</a:t>
            </a:r>
            <a:r>
              <a:rPr dirty="0" sz="2000" spc="7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Inclusive</a:t>
            </a:r>
            <a:r>
              <a:rPr dirty="0" sz="2000" spc="60">
                <a:latin typeface="Calibri"/>
                <a:cs typeface="Calibri"/>
              </a:rPr>
              <a:t> </a:t>
            </a:r>
            <a:r>
              <a:rPr dirty="0" sz="2000" spc="-10">
                <a:latin typeface="Calibri"/>
                <a:cs typeface="Calibri"/>
              </a:rPr>
              <a:t>community.</a:t>
            </a:r>
            <a:endParaRPr sz="2000">
              <a:latin typeface="Calibri"/>
              <a:cs typeface="Calibri"/>
            </a:endParaRPr>
          </a:p>
          <a:p>
            <a:pPr marL="349250" marR="5080" indent="-337185">
              <a:lnSpc>
                <a:spcPct val="150000"/>
              </a:lnSpc>
              <a:buSzPct val="85000"/>
              <a:buFont typeface="Arial"/>
              <a:buChar char="●"/>
              <a:tabLst>
                <a:tab pos="349250" algn="l"/>
              </a:tabLst>
            </a:pPr>
            <a:r>
              <a:rPr dirty="0" sz="2000">
                <a:latin typeface="Calibri"/>
                <a:cs typeface="Calibri"/>
              </a:rPr>
              <a:t>The</a:t>
            </a:r>
            <a:r>
              <a:rPr dirty="0" sz="2000" spc="3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Dementia</a:t>
            </a:r>
            <a:r>
              <a:rPr dirty="0" sz="2000" spc="3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Society</a:t>
            </a:r>
            <a:r>
              <a:rPr dirty="0" sz="2000" spc="3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of</a:t>
            </a:r>
            <a:r>
              <a:rPr dirty="0" sz="2000" spc="5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Ottawa</a:t>
            </a:r>
            <a:r>
              <a:rPr dirty="0" sz="2000" spc="6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and</a:t>
            </a:r>
            <a:r>
              <a:rPr dirty="0" sz="2000" spc="6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Renfrew</a:t>
            </a:r>
            <a:r>
              <a:rPr dirty="0" sz="2000" spc="3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County</a:t>
            </a:r>
            <a:r>
              <a:rPr dirty="0" sz="2000" spc="6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is</a:t>
            </a:r>
            <a:r>
              <a:rPr dirty="0" sz="2000" spc="45">
                <a:latin typeface="Calibri"/>
                <a:cs typeface="Calibri"/>
              </a:rPr>
              <a:t> </a:t>
            </a:r>
            <a:r>
              <a:rPr dirty="0" sz="2000" spc="-20">
                <a:latin typeface="Calibri"/>
                <a:cs typeface="Calibri"/>
              </a:rPr>
              <a:t>here </a:t>
            </a:r>
            <a:r>
              <a:rPr dirty="0" sz="2000">
                <a:latin typeface="Calibri"/>
                <a:cs typeface="Calibri"/>
              </a:rPr>
              <a:t>for</a:t>
            </a:r>
            <a:r>
              <a:rPr dirty="0" sz="2000" spc="-65">
                <a:latin typeface="Calibri"/>
                <a:cs typeface="Calibri"/>
              </a:rPr>
              <a:t> </a:t>
            </a:r>
            <a:r>
              <a:rPr dirty="0" sz="2000" spc="-20">
                <a:latin typeface="Calibri"/>
                <a:cs typeface="Calibri"/>
              </a:rPr>
              <a:t>you.</a:t>
            </a:r>
            <a:endParaRPr sz="2000">
              <a:latin typeface="Calibri"/>
              <a:cs typeface="Calibri"/>
            </a:endParaRPr>
          </a:p>
        </p:txBody>
      </p:sp>
      <p:pic>
        <p:nvPicPr>
          <p:cNvPr id="6" name="object 6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7901940" y="4143755"/>
            <a:ext cx="2837687" cy="2714243"/>
          </a:xfrm>
          <a:prstGeom prst="rect">
            <a:avLst/>
          </a:prstGeom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901951" y="0"/>
            <a:ext cx="10290047" cy="6858000"/>
          </a:xfrm>
          <a:prstGeom prst="rect">
            <a:avLst/>
          </a:prstGeom>
        </p:spPr>
      </p:pic>
      <p:sp>
        <p:nvSpPr>
          <p:cNvPr id="3" name="object 3" descr=""/>
          <p:cNvSpPr txBox="1"/>
          <p:nvPr/>
        </p:nvSpPr>
        <p:spPr>
          <a:xfrm>
            <a:off x="11717215" y="6389906"/>
            <a:ext cx="188595" cy="18923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>
              <a:lnSpc>
                <a:spcPts val="1465"/>
              </a:lnSpc>
            </a:pPr>
            <a:r>
              <a:rPr dirty="0" sz="1300" spc="-25">
                <a:solidFill>
                  <a:srgbClr val="595958"/>
                </a:solidFill>
                <a:latin typeface="Arial"/>
                <a:cs typeface="Arial"/>
              </a:rPr>
              <a:t>37</a:t>
            </a:r>
            <a:endParaRPr sz="1300">
              <a:latin typeface="Arial"/>
              <a:cs typeface="Arial"/>
            </a:endParaRPr>
          </a:p>
        </p:txBody>
      </p:sp>
      <p:grpSp>
        <p:nvGrpSpPr>
          <p:cNvPr id="4" name="object 4" descr="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pic>
          <p:nvPicPr>
            <p:cNvPr id="5" name="object 5" descr="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8767571" y="3433571"/>
              <a:ext cx="3424427" cy="3424427"/>
            </a:xfrm>
            <a:prstGeom prst="rect">
              <a:avLst/>
            </a:prstGeom>
          </p:spPr>
        </p:pic>
        <p:pic>
          <p:nvPicPr>
            <p:cNvPr id="6" name="object 6" descr="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0738104" y="6274308"/>
              <a:ext cx="1319771" cy="449579"/>
            </a:xfrm>
            <a:prstGeom prst="rect">
              <a:avLst/>
            </a:prstGeom>
          </p:spPr>
        </p:pic>
        <p:sp>
          <p:nvSpPr>
            <p:cNvPr id="7" name="object 7" descr=""/>
            <p:cNvSpPr/>
            <p:nvPr/>
          </p:nvSpPr>
          <p:spPr>
            <a:xfrm>
              <a:off x="0" y="0"/>
              <a:ext cx="5114925" cy="6858000"/>
            </a:xfrm>
            <a:custGeom>
              <a:avLst/>
              <a:gdLst/>
              <a:ahLst/>
              <a:cxnLst/>
              <a:rect l="l" t="t" r="r" b="b"/>
              <a:pathLst>
                <a:path w="5114925" h="6858000">
                  <a:moveTo>
                    <a:pt x="5114544" y="0"/>
                  </a:moveTo>
                  <a:lnTo>
                    <a:pt x="0" y="0"/>
                  </a:lnTo>
                  <a:lnTo>
                    <a:pt x="0" y="6858000"/>
                  </a:lnTo>
                  <a:lnTo>
                    <a:pt x="5114544" y="6858000"/>
                  </a:lnTo>
                  <a:lnTo>
                    <a:pt x="5114544" y="0"/>
                  </a:lnTo>
                  <a:close/>
                </a:path>
              </a:pathLst>
            </a:custGeom>
            <a:solidFill>
              <a:srgbClr val="35933E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xfrm>
            <a:off x="582256" y="197586"/>
            <a:ext cx="3950335" cy="216027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algn="ctr" marL="12700" marR="5080" indent="-1905">
              <a:lnSpc>
                <a:spcPct val="100000"/>
              </a:lnSpc>
              <a:spcBef>
                <a:spcPts val="100"/>
              </a:spcBef>
            </a:pPr>
            <a:r>
              <a:rPr dirty="0" sz="3500" spc="75"/>
              <a:t>The</a:t>
            </a:r>
            <a:r>
              <a:rPr dirty="0" sz="3500" spc="-254"/>
              <a:t> </a:t>
            </a:r>
            <a:r>
              <a:rPr dirty="0" sz="3500" spc="130"/>
              <a:t>Dementia </a:t>
            </a:r>
            <a:r>
              <a:rPr dirty="0" sz="3500" spc="140"/>
              <a:t>Society</a:t>
            </a:r>
            <a:r>
              <a:rPr dirty="0" sz="3500" spc="-265"/>
              <a:t> </a:t>
            </a:r>
            <a:r>
              <a:rPr dirty="0" sz="3500" spc="140"/>
              <a:t>of</a:t>
            </a:r>
            <a:r>
              <a:rPr dirty="0" sz="3500" spc="-260"/>
              <a:t> </a:t>
            </a:r>
            <a:r>
              <a:rPr dirty="0" sz="3500" spc="175"/>
              <a:t>Ottawa </a:t>
            </a:r>
            <a:r>
              <a:rPr dirty="0" sz="3500" spc="195"/>
              <a:t>and</a:t>
            </a:r>
            <a:r>
              <a:rPr dirty="0" sz="3500" spc="-270"/>
              <a:t> </a:t>
            </a:r>
            <a:r>
              <a:rPr dirty="0" sz="3500" spc="110"/>
              <a:t>Renfrew </a:t>
            </a:r>
            <a:r>
              <a:rPr dirty="0" sz="3500" spc="130"/>
              <a:t>County</a:t>
            </a:r>
            <a:endParaRPr sz="3500"/>
          </a:p>
        </p:txBody>
      </p:sp>
      <p:sp>
        <p:nvSpPr>
          <p:cNvPr id="9" name="object 9" descr=""/>
          <p:cNvSpPr txBox="1"/>
          <p:nvPr/>
        </p:nvSpPr>
        <p:spPr>
          <a:xfrm>
            <a:off x="416874" y="2765144"/>
            <a:ext cx="3495675" cy="331724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479425">
              <a:lnSpc>
                <a:spcPct val="100000"/>
              </a:lnSpc>
              <a:spcBef>
                <a:spcPts val="100"/>
              </a:spcBef>
            </a:pPr>
            <a:r>
              <a:rPr dirty="0" sz="1800">
                <a:solidFill>
                  <a:srgbClr val="FFFFFF"/>
                </a:solidFill>
                <a:latin typeface="Calibri"/>
                <a:cs typeface="Calibri"/>
              </a:rPr>
              <a:t>The</a:t>
            </a:r>
            <a:r>
              <a:rPr dirty="0" sz="1800" spc="8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800">
                <a:solidFill>
                  <a:srgbClr val="FFFFFF"/>
                </a:solidFill>
                <a:latin typeface="Calibri"/>
                <a:cs typeface="Calibri"/>
              </a:rPr>
              <a:t>Dementia</a:t>
            </a:r>
            <a:r>
              <a:rPr dirty="0" sz="1800" spc="9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800">
                <a:solidFill>
                  <a:srgbClr val="FFFFFF"/>
                </a:solidFill>
                <a:latin typeface="Calibri"/>
                <a:cs typeface="Calibri"/>
              </a:rPr>
              <a:t>Society</a:t>
            </a:r>
            <a:r>
              <a:rPr dirty="0" sz="1800" spc="10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800" spc="-10">
                <a:solidFill>
                  <a:srgbClr val="FFFFFF"/>
                </a:solidFill>
                <a:latin typeface="Calibri"/>
                <a:cs typeface="Calibri"/>
              </a:rPr>
              <a:t>Centre 500-</a:t>
            </a:r>
            <a:r>
              <a:rPr dirty="0" sz="1800">
                <a:solidFill>
                  <a:srgbClr val="FFFFFF"/>
                </a:solidFill>
                <a:latin typeface="Calibri"/>
                <a:cs typeface="Calibri"/>
              </a:rPr>
              <a:t>2327</a:t>
            </a:r>
            <a:r>
              <a:rPr dirty="0" sz="1800" spc="4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800">
                <a:solidFill>
                  <a:srgbClr val="FFFFFF"/>
                </a:solidFill>
                <a:latin typeface="Calibri"/>
                <a:cs typeface="Calibri"/>
              </a:rPr>
              <a:t>St.</a:t>
            </a:r>
            <a:r>
              <a:rPr dirty="0" sz="1800" spc="5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800">
                <a:solidFill>
                  <a:srgbClr val="FFFFFF"/>
                </a:solidFill>
                <a:latin typeface="Calibri"/>
                <a:cs typeface="Calibri"/>
              </a:rPr>
              <a:t>Laurent</a:t>
            </a:r>
            <a:r>
              <a:rPr dirty="0" sz="1800" spc="5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800" spc="-10">
                <a:solidFill>
                  <a:srgbClr val="FFFFFF"/>
                </a:solidFill>
                <a:latin typeface="Calibri"/>
                <a:cs typeface="Calibri"/>
              </a:rPr>
              <a:t>Boulevard </a:t>
            </a:r>
            <a:r>
              <a:rPr dirty="0" sz="1800">
                <a:solidFill>
                  <a:srgbClr val="FFFFFF"/>
                </a:solidFill>
                <a:latin typeface="Calibri"/>
                <a:cs typeface="Calibri"/>
              </a:rPr>
              <a:t>Ottawa,</a:t>
            </a:r>
            <a:r>
              <a:rPr dirty="0" sz="1800" spc="-2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800">
                <a:solidFill>
                  <a:srgbClr val="FFFFFF"/>
                </a:solidFill>
                <a:latin typeface="Calibri"/>
                <a:cs typeface="Calibri"/>
              </a:rPr>
              <a:t>ON</a:t>
            </a:r>
            <a:r>
              <a:rPr dirty="0" sz="1800" spc="39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800">
                <a:solidFill>
                  <a:srgbClr val="FFFFFF"/>
                </a:solidFill>
                <a:latin typeface="Calibri"/>
                <a:cs typeface="Calibri"/>
              </a:rPr>
              <a:t>K1G</a:t>
            </a:r>
            <a:r>
              <a:rPr dirty="0" sz="1800" spc="-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800" spc="55">
                <a:solidFill>
                  <a:srgbClr val="FFFFFF"/>
                </a:solidFill>
                <a:latin typeface="Calibri"/>
                <a:cs typeface="Calibri"/>
              </a:rPr>
              <a:t>4J8</a:t>
            </a:r>
            <a:endParaRPr sz="18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2160"/>
              </a:spcBef>
            </a:pPr>
            <a:r>
              <a:rPr dirty="0" sz="1800">
                <a:solidFill>
                  <a:srgbClr val="FFFFFF"/>
                </a:solidFill>
                <a:latin typeface="Calibri"/>
                <a:cs typeface="Calibri"/>
              </a:rPr>
              <a:t>Call: (613)</a:t>
            </a:r>
            <a:r>
              <a:rPr dirty="0" sz="1800" spc="1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800" spc="-10">
                <a:solidFill>
                  <a:srgbClr val="FFFFFF"/>
                </a:solidFill>
                <a:latin typeface="Calibri"/>
                <a:cs typeface="Calibri"/>
              </a:rPr>
              <a:t>523-</a:t>
            </a:r>
            <a:r>
              <a:rPr dirty="0" sz="1800" spc="-20">
                <a:solidFill>
                  <a:srgbClr val="FFFFFF"/>
                </a:solidFill>
                <a:latin typeface="Calibri"/>
                <a:cs typeface="Calibri"/>
              </a:rPr>
              <a:t>4004</a:t>
            </a:r>
            <a:endParaRPr sz="18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dirty="0" sz="1800">
                <a:solidFill>
                  <a:srgbClr val="FFFFFF"/>
                </a:solidFill>
                <a:latin typeface="Calibri"/>
                <a:cs typeface="Calibri"/>
              </a:rPr>
              <a:t>Toll</a:t>
            </a:r>
            <a:r>
              <a:rPr dirty="0" sz="1800" spc="-1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800">
                <a:solidFill>
                  <a:srgbClr val="FFFFFF"/>
                </a:solidFill>
                <a:latin typeface="Calibri"/>
                <a:cs typeface="Calibri"/>
              </a:rPr>
              <a:t>Free:</a:t>
            </a:r>
            <a:r>
              <a:rPr dirty="0" sz="1800" spc="-3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800">
                <a:solidFill>
                  <a:srgbClr val="FFFFFF"/>
                </a:solidFill>
                <a:latin typeface="Calibri"/>
                <a:cs typeface="Calibri"/>
              </a:rPr>
              <a:t>(888)</a:t>
            </a:r>
            <a:r>
              <a:rPr dirty="0" sz="1800" spc="-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800" spc="-10">
                <a:solidFill>
                  <a:srgbClr val="FFFFFF"/>
                </a:solidFill>
                <a:latin typeface="Calibri"/>
                <a:cs typeface="Calibri"/>
              </a:rPr>
              <a:t>411-</a:t>
            </a:r>
            <a:r>
              <a:rPr dirty="0" sz="1800" spc="-20">
                <a:solidFill>
                  <a:srgbClr val="FFFFFF"/>
                </a:solidFill>
                <a:latin typeface="Calibri"/>
                <a:cs typeface="Calibri"/>
              </a:rPr>
              <a:t>2067</a:t>
            </a:r>
            <a:endParaRPr sz="18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dirty="0" sz="1800" spc="-25">
                <a:solidFill>
                  <a:srgbClr val="FFFFFF"/>
                </a:solidFill>
                <a:latin typeface="Calibri"/>
                <a:cs typeface="Calibri"/>
              </a:rPr>
              <a:t>eMail:</a:t>
            </a:r>
            <a:r>
              <a:rPr dirty="0" sz="1800" spc="-7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800" spc="-10">
                <a:solidFill>
                  <a:srgbClr val="FFFFFF"/>
                </a:solidFill>
                <a:latin typeface="Calibri"/>
                <a:cs typeface="Calibri"/>
                <a:hlinkClick r:id="rId5"/>
              </a:rPr>
              <a:t>info@dsorc.org</a:t>
            </a:r>
            <a:endParaRPr sz="18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2160"/>
              </a:spcBef>
            </a:pPr>
            <a:r>
              <a:rPr dirty="0" sz="1800">
                <a:solidFill>
                  <a:srgbClr val="FFFFFF"/>
                </a:solidFill>
                <a:latin typeface="Calibri"/>
                <a:cs typeface="Calibri"/>
              </a:rPr>
              <a:t>DementiaHelp.ca</a:t>
            </a:r>
            <a:r>
              <a:rPr dirty="0" sz="1800" spc="29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800">
                <a:solidFill>
                  <a:srgbClr val="FFFFFF"/>
                </a:solidFill>
                <a:latin typeface="Calibri"/>
                <a:cs typeface="Calibri"/>
              </a:rPr>
              <a:t>(bilingual</a:t>
            </a:r>
            <a:r>
              <a:rPr dirty="0" sz="1800" spc="24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800" spc="-10">
                <a:solidFill>
                  <a:srgbClr val="FFFFFF"/>
                </a:solidFill>
                <a:latin typeface="Calibri"/>
                <a:cs typeface="Calibri"/>
              </a:rPr>
              <a:t>website)</a:t>
            </a:r>
            <a:endParaRPr sz="1800">
              <a:latin typeface="Calibri"/>
              <a:cs typeface="Calibri"/>
            </a:endParaRPr>
          </a:p>
          <a:p>
            <a:pPr marL="12700" marR="382905">
              <a:lnSpc>
                <a:spcPct val="100000"/>
              </a:lnSpc>
              <a:spcBef>
                <a:spcPts val="2160"/>
              </a:spcBef>
            </a:pPr>
            <a:r>
              <a:rPr dirty="0" sz="1800">
                <a:solidFill>
                  <a:srgbClr val="FFFFFF"/>
                </a:solidFill>
                <a:latin typeface="Calibri"/>
                <a:cs typeface="Calibri"/>
              </a:rPr>
              <a:t>Charitable</a:t>
            </a:r>
            <a:r>
              <a:rPr dirty="0" sz="1800" spc="19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800">
                <a:solidFill>
                  <a:srgbClr val="FFFFFF"/>
                </a:solidFill>
                <a:latin typeface="Calibri"/>
                <a:cs typeface="Calibri"/>
              </a:rPr>
              <a:t>Registration</a:t>
            </a:r>
            <a:r>
              <a:rPr dirty="0" sz="1800" spc="22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800" spc="-10">
                <a:solidFill>
                  <a:srgbClr val="FFFFFF"/>
                </a:solidFill>
                <a:latin typeface="Calibri"/>
                <a:cs typeface="Calibri"/>
              </a:rPr>
              <a:t>Number: 11878</a:t>
            </a:r>
            <a:r>
              <a:rPr dirty="0" sz="1800" spc="-8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800">
                <a:solidFill>
                  <a:srgbClr val="FFFFFF"/>
                </a:solidFill>
                <a:latin typeface="Calibri"/>
                <a:cs typeface="Calibri"/>
              </a:rPr>
              <a:t>5013</a:t>
            </a:r>
            <a:r>
              <a:rPr dirty="0" sz="1800" spc="-8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800" spc="-10">
                <a:solidFill>
                  <a:srgbClr val="FFFFFF"/>
                </a:solidFill>
                <a:latin typeface="Calibri"/>
                <a:cs typeface="Calibri"/>
              </a:rPr>
              <a:t>RR0001</a:t>
            </a:r>
            <a:endParaRPr sz="1800">
              <a:latin typeface="Calibri"/>
              <a:cs typeface="Calibri"/>
            </a:endParaRPr>
          </a:p>
        </p:txBody>
      </p:sp>
      <p:grpSp>
        <p:nvGrpSpPr>
          <p:cNvPr id="10" name="object 10" descr=""/>
          <p:cNvGrpSpPr/>
          <p:nvPr/>
        </p:nvGrpSpPr>
        <p:grpSpPr>
          <a:xfrm>
            <a:off x="4082795" y="108204"/>
            <a:ext cx="8001000" cy="6597650"/>
            <a:chOff x="4082795" y="108204"/>
            <a:chExt cx="8001000" cy="6597650"/>
          </a:xfrm>
        </p:grpSpPr>
        <p:pic>
          <p:nvPicPr>
            <p:cNvPr id="11" name="object 11" descr="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4082795" y="5826251"/>
              <a:ext cx="879347" cy="879347"/>
            </a:xfrm>
            <a:prstGeom prst="rect">
              <a:avLst/>
            </a:prstGeom>
          </p:spPr>
        </p:pic>
        <p:pic>
          <p:nvPicPr>
            <p:cNvPr id="12" name="object 12" descr="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11352276" y="108204"/>
              <a:ext cx="731519" cy="731519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/>
          <p:nvPr/>
        </p:nvSpPr>
        <p:spPr>
          <a:xfrm>
            <a:off x="4390644" y="0"/>
            <a:ext cx="7801609" cy="6858000"/>
          </a:xfrm>
          <a:custGeom>
            <a:avLst/>
            <a:gdLst/>
            <a:ahLst/>
            <a:cxnLst/>
            <a:rect l="l" t="t" r="r" b="b"/>
            <a:pathLst>
              <a:path w="7801609" h="6858000">
                <a:moveTo>
                  <a:pt x="7801368" y="0"/>
                </a:moveTo>
                <a:lnTo>
                  <a:pt x="0" y="0"/>
                </a:lnTo>
                <a:lnTo>
                  <a:pt x="0" y="6858000"/>
                </a:lnTo>
                <a:lnTo>
                  <a:pt x="7801368" y="6858000"/>
                </a:lnTo>
                <a:lnTo>
                  <a:pt x="7801368" y="0"/>
                </a:lnTo>
                <a:close/>
              </a:path>
            </a:pathLst>
          </a:custGeom>
          <a:solidFill>
            <a:srgbClr val="D9EAD3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" name="object 3" descr=""/>
          <p:cNvSpPr/>
          <p:nvPr/>
        </p:nvSpPr>
        <p:spPr>
          <a:xfrm>
            <a:off x="0" y="0"/>
            <a:ext cx="5564505" cy="6858000"/>
          </a:xfrm>
          <a:custGeom>
            <a:avLst/>
            <a:gdLst/>
            <a:ahLst/>
            <a:cxnLst/>
            <a:rect l="l" t="t" r="r" b="b"/>
            <a:pathLst>
              <a:path w="5564505" h="6858000">
                <a:moveTo>
                  <a:pt x="4636757" y="0"/>
                </a:moveTo>
                <a:lnTo>
                  <a:pt x="0" y="0"/>
                </a:lnTo>
                <a:lnTo>
                  <a:pt x="0" y="6858000"/>
                </a:lnTo>
                <a:lnTo>
                  <a:pt x="5564124" y="6858000"/>
                </a:lnTo>
                <a:lnTo>
                  <a:pt x="5564124" y="927366"/>
                </a:lnTo>
                <a:lnTo>
                  <a:pt x="5562917" y="879644"/>
                </a:lnTo>
                <a:lnTo>
                  <a:pt x="5559336" y="832549"/>
                </a:lnTo>
                <a:lnTo>
                  <a:pt x="5553438" y="786139"/>
                </a:lnTo>
                <a:lnTo>
                  <a:pt x="5545283" y="740471"/>
                </a:lnTo>
                <a:lnTo>
                  <a:pt x="5534927" y="695604"/>
                </a:lnTo>
                <a:lnTo>
                  <a:pt x="5522431" y="651598"/>
                </a:lnTo>
                <a:lnTo>
                  <a:pt x="5507851" y="608508"/>
                </a:lnTo>
                <a:lnTo>
                  <a:pt x="5491246" y="566395"/>
                </a:lnTo>
                <a:lnTo>
                  <a:pt x="5472674" y="525317"/>
                </a:lnTo>
                <a:lnTo>
                  <a:pt x="5452194" y="485330"/>
                </a:lnTo>
                <a:lnTo>
                  <a:pt x="5429864" y="446495"/>
                </a:lnTo>
                <a:lnTo>
                  <a:pt x="5405743" y="408869"/>
                </a:lnTo>
                <a:lnTo>
                  <a:pt x="5379887" y="372510"/>
                </a:lnTo>
                <a:lnTo>
                  <a:pt x="5352356" y="337477"/>
                </a:lnTo>
                <a:lnTo>
                  <a:pt x="5323209" y="303828"/>
                </a:lnTo>
                <a:lnTo>
                  <a:pt x="5292502" y="271621"/>
                </a:lnTo>
                <a:lnTo>
                  <a:pt x="5260295" y="240914"/>
                </a:lnTo>
                <a:lnTo>
                  <a:pt x="5226646" y="211767"/>
                </a:lnTo>
                <a:lnTo>
                  <a:pt x="5191613" y="184236"/>
                </a:lnTo>
                <a:lnTo>
                  <a:pt x="5155254" y="158380"/>
                </a:lnTo>
                <a:lnTo>
                  <a:pt x="5117628" y="134259"/>
                </a:lnTo>
                <a:lnTo>
                  <a:pt x="5078793" y="111929"/>
                </a:lnTo>
                <a:lnTo>
                  <a:pt x="5038806" y="91449"/>
                </a:lnTo>
                <a:lnTo>
                  <a:pt x="4997728" y="72877"/>
                </a:lnTo>
                <a:lnTo>
                  <a:pt x="4955615" y="56272"/>
                </a:lnTo>
                <a:lnTo>
                  <a:pt x="4912525" y="41692"/>
                </a:lnTo>
                <a:lnTo>
                  <a:pt x="4868519" y="29196"/>
                </a:lnTo>
                <a:lnTo>
                  <a:pt x="4823652" y="18840"/>
                </a:lnTo>
                <a:lnTo>
                  <a:pt x="4777984" y="10685"/>
                </a:lnTo>
                <a:lnTo>
                  <a:pt x="4731574" y="4787"/>
                </a:lnTo>
                <a:lnTo>
                  <a:pt x="4684479" y="1206"/>
                </a:lnTo>
                <a:lnTo>
                  <a:pt x="4636757" y="0"/>
                </a:lnTo>
                <a:close/>
              </a:path>
            </a:pathLst>
          </a:custGeom>
          <a:solidFill>
            <a:srgbClr val="338841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" name="object 4" descr=""/>
          <p:cNvSpPr txBox="1"/>
          <p:nvPr/>
        </p:nvSpPr>
        <p:spPr>
          <a:xfrm>
            <a:off x="919788" y="2919334"/>
            <a:ext cx="3723640" cy="1575435"/>
          </a:xfrm>
          <a:prstGeom prst="rect">
            <a:avLst/>
          </a:prstGeom>
        </p:spPr>
        <p:txBody>
          <a:bodyPr wrap="square" lIns="0" tIns="140335" rIns="0" bIns="0" rtlCol="0" vert="horz">
            <a:spAutoFit/>
          </a:bodyPr>
          <a:lstStyle/>
          <a:p>
            <a:pPr marL="12700" marR="5080" indent="553085">
              <a:lnSpc>
                <a:spcPts val="5610"/>
              </a:lnSpc>
              <a:spcBef>
                <a:spcPts val="1105"/>
              </a:spcBef>
            </a:pPr>
            <a:r>
              <a:rPr dirty="0" sz="5500" spc="370" b="1">
                <a:solidFill>
                  <a:srgbClr val="FFFFFF"/>
                </a:solidFill>
                <a:latin typeface="Trebuchet MS"/>
                <a:cs typeface="Trebuchet MS"/>
              </a:rPr>
              <a:t>What</a:t>
            </a:r>
            <a:r>
              <a:rPr dirty="0" sz="5500" spc="-400" b="1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sz="5500" spc="120" b="1">
                <a:solidFill>
                  <a:srgbClr val="FFFFFF"/>
                </a:solidFill>
                <a:latin typeface="Trebuchet MS"/>
                <a:cs typeface="Trebuchet MS"/>
              </a:rPr>
              <a:t>is </a:t>
            </a:r>
            <a:r>
              <a:rPr dirty="0" sz="5500" spc="200" b="1">
                <a:solidFill>
                  <a:srgbClr val="FFFFFF"/>
                </a:solidFill>
                <a:latin typeface="Trebuchet MS"/>
                <a:cs typeface="Trebuchet MS"/>
              </a:rPr>
              <a:t>Dementia?</a:t>
            </a:r>
            <a:endParaRPr sz="5500">
              <a:latin typeface="Trebuchet MS"/>
              <a:cs typeface="Trebuchet MS"/>
            </a:endParaRPr>
          </a:p>
        </p:txBody>
      </p:sp>
      <p:sp>
        <p:nvSpPr>
          <p:cNvPr id="5" name="object 5" descr=""/>
          <p:cNvSpPr txBox="1"/>
          <p:nvPr/>
        </p:nvSpPr>
        <p:spPr>
          <a:xfrm>
            <a:off x="11865046" y="6412705"/>
            <a:ext cx="70485" cy="14160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>
              <a:lnSpc>
                <a:spcPts val="1100"/>
              </a:lnSpc>
            </a:pPr>
            <a:r>
              <a:rPr dirty="0" sz="1000" spc="-50">
                <a:solidFill>
                  <a:srgbClr val="595958"/>
                </a:solidFill>
                <a:latin typeface="Arial"/>
                <a:cs typeface="Arial"/>
              </a:rPr>
              <a:t>4</a:t>
            </a:r>
            <a:endParaRPr sz="1000">
              <a:latin typeface="Arial"/>
              <a:cs typeface="Arial"/>
            </a:endParaRPr>
          </a:p>
        </p:txBody>
      </p:sp>
      <p:grpSp>
        <p:nvGrpSpPr>
          <p:cNvPr id="6" name="object 6" descr=""/>
          <p:cNvGrpSpPr/>
          <p:nvPr/>
        </p:nvGrpSpPr>
        <p:grpSpPr>
          <a:xfrm>
            <a:off x="8767571" y="3433571"/>
            <a:ext cx="3424554" cy="3424554"/>
            <a:chOff x="8767571" y="3433571"/>
            <a:chExt cx="3424554" cy="3424554"/>
          </a:xfrm>
        </p:grpSpPr>
        <p:pic>
          <p:nvPicPr>
            <p:cNvPr id="7" name="object 7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8767571" y="3433571"/>
              <a:ext cx="3424427" cy="3424427"/>
            </a:xfrm>
            <a:prstGeom prst="rect">
              <a:avLst/>
            </a:prstGeom>
          </p:spPr>
        </p:pic>
        <p:pic>
          <p:nvPicPr>
            <p:cNvPr id="8" name="object 8" descr="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1358371" y="6024371"/>
              <a:ext cx="731519" cy="731519"/>
            </a:xfrm>
            <a:prstGeom prst="rect">
              <a:avLst/>
            </a:prstGeom>
          </p:spPr>
        </p:pic>
      </p:grpSp>
      <p:sp>
        <p:nvSpPr>
          <p:cNvPr id="9" name="object 9"/>
          <p:cNvSpPr txBox="1">
            <a:spLocks noGrp="1"/>
          </p:cNvSpPr>
          <p:nvPr>
            <p:ph type="title"/>
          </p:nvPr>
        </p:nvSpPr>
        <p:spPr>
          <a:xfrm>
            <a:off x="6893018" y="2052609"/>
            <a:ext cx="2811145" cy="39116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400" spc="50" b="0">
                <a:solidFill>
                  <a:srgbClr val="000000"/>
                </a:solidFill>
                <a:latin typeface="Calibri"/>
                <a:cs typeface="Calibri"/>
              </a:rPr>
              <a:t>Today’s</a:t>
            </a:r>
            <a:r>
              <a:rPr dirty="0" sz="2400" spc="-55" b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400" spc="-10" b="0">
                <a:solidFill>
                  <a:srgbClr val="000000"/>
                </a:solidFill>
                <a:latin typeface="Calibri"/>
                <a:cs typeface="Calibri"/>
              </a:rPr>
              <a:t>Presentation: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10" name="object 10" descr=""/>
          <p:cNvSpPr txBox="1"/>
          <p:nvPr/>
        </p:nvSpPr>
        <p:spPr>
          <a:xfrm>
            <a:off x="7110955" y="2611711"/>
            <a:ext cx="2447925" cy="3317240"/>
          </a:xfrm>
          <a:prstGeom prst="rect">
            <a:avLst/>
          </a:prstGeom>
        </p:spPr>
        <p:txBody>
          <a:bodyPr wrap="square" lIns="0" tIns="149860" rIns="0" bIns="0" rtlCol="0" vert="horz">
            <a:spAutoFit/>
          </a:bodyPr>
          <a:lstStyle/>
          <a:p>
            <a:pPr marL="251460" indent="-238760">
              <a:lnSpc>
                <a:spcPct val="100000"/>
              </a:lnSpc>
              <a:spcBef>
                <a:spcPts val="1180"/>
              </a:spcBef>
              <a:buSzPct val="88888"/>
              <a:buAutoNum type="arabicPeriod"/>
              <a:tabLst>
                <a:tab pos="251460" algn="l"/>
              </a:tabLst>
            </a:pPr>
            <a:r>
              <a:rPr dirty="0" sz="1800">
                <a:latin typeface="Calibri"/>
                <a:cs typeface="Calibri"/>
              </a:rPr>
              <a:t>Defining</a:t>
            </a:r>
            <a:r>
              <a:rPr dirty="0" sz="1800" spc="55">
                <a:latin typeface="Calibri"/>
                <a:cs typeface="Calibri"/>
              </a:rPr>
              <a:t> </a:t>
            </a:r>
            <a:r>
              <a:rPr dirty="0" sz="1800" spc="-10">
                <a:latin typeface="Calibri"/>
                <a:cs typeface="Calibri"/>
              </a:rPr>
              <a:t>Dementia</a:t>
            </a:r>
            <a:endParaRPr sz="1800">
              <a:latin typeface="Calibri"/>
              <a:cs typeface="Calibri"/>
            </a:endParaRPr>
          </a:p>
          <a:p>
            <a:pPr marL="251460" indent="-238760">
              <a:lnSpc>
                <a:spcPct val="100000"/>
              </a:lnSpc>
              <a:spcBef>
                <a:spcPts val="1080"/>
              </a:spcBef>
              <a:buSzPct val="88888"/>
              <a:buAutoNum type="arabicPeriod"/>
              <a:tabLst>
                <a:tab pos="251460" algn="l"/>
              </a:tabLst>
            </a:pPr>
            <a:r>
              <a:rPr dirty="0" sz="1800">
                <a:latin typeface="Calibri"/>
                <a:cs typeface="Calibri"/>
              </a:rPr>
              <a:t>Types</a:t>
            </a:r>
            <a:r>
              <a:rPr dirty="0" sz="1800" spc="15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of</a:t>
            </a:r>
            <a:r>
              <a:rPr dirty="0" sz="1800" spc="25">
                <a:latin typeface="Calibri"/>
                <a:cs typeface="Calibri"/>
              </a:rPr>
              <a:t> </a:t>
            </a:r>
            <a:r>
              <a:rPr dirty="0" sz="1800" spc="-10">
                <a:latin typeface="Calibri"/>
                <a:cs typeface="Calibri"/>
              </a:rPr>
              <a:t>Dementia</a:t>
            </a:r>
            <a:endParaRPr sz="1800">
              <a:latin typeface="Calibri"/>
              <a:cs typeface="Calibri"/>
            </a:endParaRPr>
          </a:p>
          <a:p>
            <a:pPr marL="251460" indent="-238760">
              <a:lnSpc>
                <a:spcPct val="100000"/>
              </a:lnSpc>
              <a:spcBef>
                <a:spcPts val="1080"/>
              </a:spcBef>
              <a:buSzPct val="88888"/>
              <a:buAutoNum type="arabicPeriod"/>
              <a:tabLst>
                <a:tab pos="251460" algn="l"/>
              </a:tabLst>
            </a:pPr>
            <a:r>
              <a:rPr dirty="0" sz="1800">
                <a:latin typeface="Calibri"/>
                <a:cs typeface="Calibri"/>
              </a:rPr>
              <a:t>Young</a:t>
            </a:r>
            <a:r>
              <a:rPr dirty="0" sz="1800" spc="40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Onset</a:t>
            </a:r>
            <a:r>
              <a:rPr dirty="0" sz="1800" spc="30">
                <a:latin typeface="Calibri"/>
                <a:cs typeface="Calibri"/>
              </a:rPr>
              <a:t> </a:t>
            </a:r>
            <a:r>
              <a:rPr dirty="0" sz="1800" spc="-10">
                <a:latin typeface="Calibri"/>
                <a:cs typeface="Calibri"/>
              </a:rPr>
              <a:t>Dementia</a:t>
            </a:r>
            <a:endParaRPr sz="1800">
              <a:latin typeface="Calibri"/>
              <a:cs typeface="Calibri"/>
            </a:endParaRPr>
          </a:p>
          <a:p>
            <a:pPr marL="251460" indent="-238760">
              <a:lnSpc>
                <a:spcPct val="100000"/>
              </a:lnSpc>
              <a:spcBef>
                <a:spcPts val="1080"/>
              </a:spcBef>
              <a:buSzPct val="88888"/>
              <a:buAutoNum type="arabicPeriod"/>
              <a:tabLst>
                <a:tab pos="251460" algn="l"/>
              </a:tabLst>
            </a:pPr>
            <a:r>
              <a:rPr dirty="0" sz="1800">
                <a:latin typeface="Calibri"/>
                <a:cs typeface="Calibri"/>
              </a:rPr>
              <a:t>Dementia</a:t>
            </a:r>
            <a:r>
              <a:rPr dirty="0" sz="1800" spc="50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by</a:t>
            </a:r>
            <a:r>
              <a:rPr dirty="0" sz="1800" spc="30">
                <a:latin typeface="Calibri"/>
                <a:cs typeface="Calibri"/>
              </a:rPr>
              <a:t> </a:t>
            </a:r>
            <a:r>
              <a:rPr dirty="0" sz="1800" spc="-10">
                <a:latin typeface="Calibri"/>
                <a:cs typeface="Calibri"/>
              </a:rPr>
              <a:t>Numbers</a:t>
            </a:r>
            <a:endParaRPr sz="1800">
              <a:latin typeface="Calibri"/>
              <a:cs typeface="Calibri"/>
            </a:endParaRPr>
          </a:p>
          <a:p>
            <a:pPr marL="251460" indent="-238760">
              <a:lnSpc>
                <a:spcPct val="100000"/>
              </a:lnSpc>
              <a:spcBef>
                <a:spcPts val="1080"/>
              </a:spcBef>
              <a:buSzPct val="88888"/>
              <a:buAutoNum type="arabicPeriod"/>
              <a:tabLst>
                <a:tab pos="251460" algn="l"/>
              </a:tabLst>
            </a:pPr>
            <a:r>
              <a:rPr dirty="0" sz="1800">
                <a:latin typeface="Calibri"/>
                <a:cs typeface="Calibri"/>
              </a:rPr>
              <a:t>The</a:t>
            </a:r>
            <a:r>
              <a:rPr dirty="0" sz="1800" spc="20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10</a:t>
            </a:r>
            <a:r>
              <a:rPr dirty="0" sz="1800" spc="30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warning</a:t>
            </a:r>
            <a:r>
              <a:rPr dirty="0" sz="1800" spc="35">
                <a:latin typeface="Calibri"/>
                <a:cs typeface="Calibri"/>
              </a:rPr>
              <a:t> </a:t>
            </a:r>
            <a:r>
              <a:rPr dirty="0" sz="1800" spc="-20">
                <a:latin typeface="Calibri"/>
                <a:cs typeface="Calibri"/>
              </a:rPr>
              <a:t>signs</a:t>
            </a:r>
            <a:endParaRPr sz="1800">
              <a:latin typeface="Calibri"/>
              <a:cs typeface="Calibri"/>
            </a:endParaRPr>
          </a:p>
          <a:p>
            <a:pPr marL="251460" indent="-238760">
              <a:lnSpc>
                <a:spcPct val="100000"/>
              </a:lnSpc>
              <a:spcBef>
                <a:spcPts val="1080"/>
              </a:spcBef>
              <a:buSzPct val="88888"/>
              <a:buAutoNum type="arabicPeriod"/>
              <a:tabLst>
                <a:tab pos="251460" algn="l"/>
              </a:tabLst>
            </a:pPr>
            <a:r>
              <a:rPr dirty="0" sz="1800">
                <a:latin typeface="Calibri"/>
                <a:cs typeface="Calibri"/>
              </a:rPr>
              <a:t>Risk</a:t>
            </a:r>
            <a:r>
              <a:rPr dirty="0" sz="1800" spc="130">
                <a:latin typeface="Calibri"/>
                <a:cs typeface="Calibri"/>
              </a:rPr>
              <a:t> </a:t>
            </a:r>
            <a:r>
              <a:rPr dirty="0" sz="1800" spc="-10">
                <a:latin typeface="Calibri"/>
                <a:cs typeface="Calibri"/>
              </a:rPr>
              <a:t>Factors</a:t>
            </a:r>
            <a:endParaRPr sz="1800">
              <a:latin typeface="Calibri"/>
              <a:cs typeface="Calibri"/>
            </a:endParaRPr>
          </a:p>
          <a:p>
            <a:pPr marL="251460" indent="-238760">
              <a:lnSpc>
                <a:spcPct val="100000"/>
              </a:lnSpc>
              <a:spcBef>
                <a:spcPts val="1080"/>
              </a:spcBef>
              <a:buSzPct val="88888"/>
              <a:buAutoNum type="arabicPeriod"/>
              <a:tabLst>
                <a:tab pos="251460" algn="l"/>
              </a:tabLst>
            </a:pPr>
            <a:r>
              <a:rPr dirty="0" sz="1800">
                <a:latin typeface="Calibri"/>
                <a:cs typeface="Calibri"/>
              </a:rPr>
              <a:t>The</a:t>
            </a:r>
            <a:r>
              <a:rPr dirty="0" sz="1800" spc="55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scope</a:t>
            </a:r>
            <a:r>
              <a:rPr dirty="0" sz="1800" spc="70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and</a:t>
            </a:r>
            <a:r>
              <a:rPr dirty="0" sz="1800" spc="65">
                <a:latin typeface="Calibri"/>
                <a:cs typeface="Calibri"/>
              </a:rPr>
              <a:t> </a:t>
            </a:r>
            <a:r>
              <a:rPr dirty="0" sz="1800" spc="-10">
                <a:latin typeface="Calibri"/>
                <a:cs typeface="Calibri"/>
              </a:rPr>
              <a:t>impact</a:t>
            </a:r>
            <a:endParaRPr sz="1800">
              <a:latin typeface="Calibri"/>
              <a:cs typeface="Calibri"/>
            </a:endParaRPr>
          </a:p>
          <a:p>
            <a:pPr marL="251460" indent="-238760">
              <a:lnSpc>
                <a:spcPct val="100000"/>
              </a:lnSpc>
              <a:spcBef>
                <a:spcPts val="1080"/>
              </a:spcBef>
              <a:buSzPct val="88888"/>
              <a:buAutoNum type="arabicPeriod"/>
              <a:tabLst>
                <a:tab pos="251460" algn="l"/>
              </a:tabLst>
            </a:pPr>
            <a:r>
              <a:rPr dirty="0" sz="1800" spc="-50">
                <a:latin typeface="Calibri"/>
                <a:cs typeface="Calibri"/>
              </a:rPr>
              <a:t>Where</a:t>
            </a:r>
            <a:r>
              <a:rPr dirty="0" sz="1800" spc="-15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can</a:t>
            </a:r>
            <a:r>
              <a:rPr dirty="0" sz="1800" spc="25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I</a:t>
            </a:r>
            <a:r>
              <a:rPr dirty="0" sz="1800" spc="15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get</a:t>
            </a:r>
            <a:r>
              <a:rPr dirty="0" sz="1800" spc="15">
                <a:latin typeface="Calibri"/>
                <a:cs typeface="Calibri"/>
              </a:rPr>
              <a:t> </a:t>
            </a:r>
            <a:r>
              <a:rPr dirty="0" sz="1800" spc="-20">
                <a:latin typeface="Calibri"/>
                <a:cs typeface="Calibri"/>
              </a:rPr>
              <a:t>help?</a:t>
            </a:r>
            <a:endParaRPr sz="1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/>
          <p:nvPr/>
        </p:nvSpPr>
        <p:spPr>
          <a:xfrm>
            <a:off x="0" y="0"/>
            <a:ext cx="12192000" cy="1803400"/>
          </a:xfrm>
          <a:custGeom>
            <a:avLst/>
            <a:gdLst/>
            <a:ahLst/>
            <a:cxnLst/>
            <a:rect l="l" t="t" r="r" b="b"/>
            <a:pathLst>
              <a:path w="12192000" h="1803400">
                <a:moveTo>
                  <a:pt x="12192000" y="0"/>
                </a:moveTo>
                <a:lnTo>
                  <a:pt x="0" y="0"/>
                </a:lnTo>
                <a:lnTo>
                  <a:pt x="0" y="901445"/>
                </a:lnTo>
                <a:lnTo>
                  <a:pt x="1249" y="949320"/>
                </a:lnTo>
                <a:lnTo>
                  <a:pt x="4956" y="996544"/>
                </a:lnTo>
                <a:lnTo>
                  <a:pt x="11058" y="1043055"/>
                </a:lnTo>
                <a:lnTo>
                  <a:pt x="19494" y="1088790"/>
                </a:lnTo>
                <a:lnTo>
                  <a:pt x="30199" y="1133688"/>
                </a:lnTo>
                <a:lnTo>
                  <a:pt x="43114" y="1177685"/>
                </a:lnTo>
                <a:lnTo>
                  <a:pt x="58174" y="1220721"/>
                </a:lnTo>
                <a:lnTo>
                  <a:pt x="75318" y="1262731"/>
                </a:lnTo>
                <a:lnTo>
                  <a:pt x="94483" y="1303655"/>
                </a:lnTo>
                <a:lnTo>
                  <a:pt x="115607" y="1343430"/>
                </a:lnTo>
                <a:lnTo>
                  <a:pt x="138628" y="1381993"/>
                </a:lnTo>
                <a:lnTo>
                  <a:pt x="163484" y="1419282"/>
                </a:lnTo>
                <a:lnTo>
                  <a:pt x="190112" y="1455235"/>
                </a:lnTo>
                <a:lnTo>
                  <a:pt x="218450" y="1489790"/>
                </a:lnTo>
                <a:lnTo>
                  <a:pt x="248435" y="1522884"/>
                </a:lnTo>
                <a:lnTo>
                  <a:pt x="280006" y="1554454"/>
                </a:lnTo>
                <a:lnTo>
                  <a:pt x="313099" y="1584440"/>
                </a:lnTo>
                <a:lnTo>
                  <a:pt x="347654" y="1612778"/>
                </a:lnTo>
                <a:lnTo>
                  <a:pt x="383606" y="1639406"/>
                </a:lnTo>
                <a:lnTo>
                  <a:pt x="420895" y="1664262"/>
                </a:lnTo>
                <a:lnTo>
                  <a:pt x="459457" y="1687283"/>
                </a:lnTo>
                <a:lnTo>
                  <a:pt x="499231" y="1708408"/>
                </a:lnTo>
                <a:lnTo>
                  <a:pt x="540155" y="1727573"/>
                </a:lnTo>
                <a:lnTo>
                  <a:pt x="582165" y="1744717"/>
                </a:lnTo>
                <a:lnTo>
                  <a:pt x="625199" y="1759777"/>
                </a:lnTo>
                <a:lnTo>
                  <a:pt x="669196" y="1772692"/>
                </a:lnTo>
                <a:lnTo>
                  <a:pt x="714093" y="1783397"/>
                </a:lnTo>
                <a:lnTo>
                  <a:pt x="759827" y="1791833"/>
                </a:lnTo>
                <a:lnTo>
                  <a:pt x="806337" y="1797935"/>
                </a:lnTo>
                <a:lnTo>
                  <a:pt x="853559" y="1801642"/>
                </a:lnTo>
                <a:lnTo>
                  <a:pt x="901433" y="1802891"/>
                </a:lnTo>
                <a:lnTo>
                  <a:pt x="12192000" y="1802891"/>
                </a:lnTo>
                <a:lnTo>
                  <a:pt x="12192000" y="0"/>
                </a:lnTo>
                <a:close/>
              </a:path>
            </a:pathLst>
          </a:custGeom>
          <a:solidFill>
            <a:srgbClr val="35933E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3618447" y="675252"/>
            <a:ext cx="4349750" cy="539750"/>
          </a:xfrm>
          <a:prstGeom prst="rect"/>
        </p:spPr>
        <p:txBody>
          <a:bodyPr wrap="square" lIns="0" tIns="1524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dirty="0" sz="3350" spc="150"/>
              <a:t>DEFINING</a:t>
            </a:r>
            <a:r>
              <a:rPr dirty="0" sz="3350" spc="-165"/>
              <a:t> </a:t>
            </a:r>
            <a:r>
              <a:rPr dirty="0" sz="3350" spc="150"/>
              <a:t>DEMENTIA</a:t>
            </a:r>
            <a:endParaRPr sz="3350"/>
          </a:p>
        </p:txBody>
      </p:sp>
      <p:pic>
        <p:nvPicPr>
          <p:cNvPr id="4" name="object 4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9963911" y="6175247"/>
            <a:ext cx="548639" cy="548639"/>
          </a:xfrm>
          <a:prstGeom prst="rect">
            <a:avLst/>
          </a:prstGeom>
        </p:spPr>
      </p:pic>
      <p:sp>
        <p:nvSpPr>
          <p:cNvPr id="5" name="object 5" descr=""/>
          <p:cNvSpPr txBox="1"/>
          <p:nvPr/>
        </p:nvSpPr>
        <p:spPr>
          <a:xfrm>
            <a:off x="2464522" y="2182830"/>
            <a:ext cx="1741805" cy="1236345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algn="ctr" marL="635">
              <a:lnSpc>
                <a:spcPct val="100000"/>
              </a:lnSpc>
              <a:spcBef>
                <a:spcPts val="105"/>
              </a:spcBef>
            </a:pPr>
            <a:r>
              <a:rPr dirty="0" sz="2000" spc="-10">
                <a:solidFill>
                  <a:srgbClr val="008000"/>
                </a:solidFill>
                <a:latin typeface="Lucida Sans"/>
                <a:cs typeface="Lucida Sans"/>
              </a:rPr>
              <a:t>PROGRESSIVE</a:t>
            </a:r>
            <a:endParaRPr sz="2000">
              <a:latin typeface="Lucida Sans"/>
              <a:cs typeface="Lucida Sans"/>
            </a:endParaRPr>
          </a:p>
          <a:p>
            <a:pPr algn="ctr" marL="12065" marR="5080" indent="635">
              <a:lnSpc>
                <a:spcPct val="100000"/>
              </a:lnSpc>
              <a:spcBef>
                <a:spcPts val="1365"/>
              </a:spcBef>
            </a:pPr>
            <a:r>
              <a:rPr dirty="0" sz="1600" spc="-40">
                <a:latin typeface="Lucida Sans"/>
                <a:cs typeface="Lucida Sans"/>
              </a:rPr>
              <a:t>Damage</a:t>
            </a:r>
            <a:r>
              <a:rPr dirty="0" sz="1600" spc="-85">
                <a:latin typeface="Lucida Sans"/>
                <a:cs typeface="Lucida Sans"/>
              </a:rPr>
              <a:t> </a:t>
            </a:r>
            <a:r>
              <a:rPr dirty="0" sz="1600" spc="-25">
                <a:latin typeface="Lucida Sans"/>
                <a:cs typeface="Lucida Sans"/>
              </a:rPr>
              <a:t>from</a:t>
            </a:r>
            <a:r>
              <a:rPr dirty="0" sz="1600" spc="-85">
                <a:latin typeface="Lucida Sans"/>
                <a:cs typeface="Lucida Sans"/>
              </a:rPr>
              <a:t> </a:t>
            </a:r>
            <a:r>
              <a:rPr dirty="0" sz="1600" spc="-25">
                <a:latin typeface="Lucida Sans"/>
                <a:cs typeface="Lucida Sans"/>
              </a:rPr>
              <a:t>the </a:t>
            </a:r>
            <a:r>
              <a:rPr dirty="0" sz="1600" spc="-35">
                <a:latin typeface="Lucida Sans"/>
                <a:cs typeface="Lucida Sans"/>
              </a:rPr>
              <a:t>disease</a:t>
            </a:r>
            <a:r>
              <a:rPr dirty="0" sz="1600" spc="-70">
                <a:latin typeface="Lucida Sans"/>
                <a:cs typeface="Lucida Sans"/>
              </a:rPr>
              <a:t> </a:t>
            </a:r>
            <a:r>
              <a:rPr dirty="0" sz="1600" spc="-120">
                <a:solidFill>
                  <a:srgbClr val="60BA60"/>
                </a:solidFill>
                <a:latin typeface="Arial Black"/>
                <a:cs typeface="Arial Black"/>
              </a:rPr>
              <a:t>increases </a:t>
            </a:r>
            <a:r>
              <a:rPr dirty="0" sz="1600" spc="-10">
                <a:latin typeface="Lucida Sans"/>
                <a:cs typeface="Lucida Sans"/>
              </a:rPr>
              <a:t>overtime</a:t>
            </a:r>
            <a:endParaRPr sz="1600">
              <a:latin typeface="Lucida Sans"/>
              <a:cs typeface="Lucida Sans"/>
            </a:endParaRPr>
          </a:p>
        </p:txBody>
      </p:sp>
      <p:sp>
        <p:nvSpPr>
          <p:cNvPr id="6" name="object 6" descr=""/>
          <p:cNvSpPr txBox="1"/>
          <p:nvPr/>
        </p:nvSpPr>
        <p:spPr>
          <a:xfrm>
            <a:off x="4992294" y="2175194"/>
            <a:ext cx="2124710" cy="1010919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algn="ctr">
              <a:lnSpc>
                <a:spcPct val="100000"/>
              </a:lnSpc>
              <a:spcBef>
                <a:spcPts val="105"/>
              </a:spcBef>
            </a:pPr>
            <a:r>
              <a:rPr dirty="0" sz="2000" spc="-10">
                <a:solidFill>
                  <a:srgbClr val="008000"/>
                </a:solidFill>
                <a:latin typeface="Lucida Sans"/>
                <a:cs typeface="Lucida Sans"/>
              </a:rPr>
              <a:t>DEGENERATIVE</a:t>
            </a:r>
            <a:endParaRPr sz="2000">
              <a:latin typeface="Lucida Sans"/>
              <a:cs typeface="Lucida Sans"/>
            </a:endParaRPr>
          </a:p>
          <a:p>
            <a:pPr algn="ctr" marL="12700" marR="5080">
              <a:lnSpc>
                <a:spcPct val="100000"/>
              </a:lnSpc>
              <a:spcBef>
                <a:spcPts val="1510"/>
              </a:spcBef>
            </a:pPr>
            <a:r>
              <a:rPr dirty="0" sz="1600">
                <a:latin typeface="Lucida Sans"/>
                <a:cs typeface="Lucida Sans"/>
              </a:rPr>
              <a:t>Brain</a:t>
            </a:r>
            <a:r>
              <a:rPr dirty="0" sz="1600" spc="-70">
                <a:latin typeface="Lucida Sans"/>
                <a:cs typeface="Lucida Sans"/>
              </a:rPr>
              <a:t> </a:t>
            </a:r>
            <a:r>
              <a:rPr dirty="0" sz="1600" spc="-50">
                <a:latin typeface="Lucida Sans"/>
                <a:cs typeface="Lucida Sans"/>
              </a:rPr>
              <a:t>cells</a:t>
            </a:r>
            <a:r>
              <a:rPr dirty="0" sz="1600" spc="-95">
                <a:latin typeface="Lucida Sans"/>
                <a:cs typeface="Lucida Sans"/>
              </a:rPr>
              <a:t> </a:t>
            </a:r>
            <a:r>
              <a:rPr dirty="0" sz="1600" spc="-25">
                <a:latin typeface="Lucida Sans"/>
                <a:cs typeface="Lucida Sans"/>
              </a:rPr>
              <a:t>degenerate </a:t>
            </a:r>
            <a:r>
              <a:rPr dirty="0" sz="1600">
                <a:latin typeface="Lucida Sans"/>
                <a:cs typeface="Lucida Sans"/>
              </a:rPr>
              <a:t>or</a:t>
            </a:r>
            <a:r>
              <a:rPr dirty="0" sz="1600" spc="-105">
                <a:latin typeface="Lucida Sans"/>
                <a:cs typeface="Lucida Sans"/>
              </a:rPr>
              <a:t> </a:t>
            </a:r>
            <a:r>
              <a:rPr dirty="0" sz="1600" spc="-80">
                <a:solidFill>
                  <a:srgbClr val="60BA60"/>
                </a:solidFill>
                <a:latin typeface="Arial Black"/>
                <a:cs typeface="Arial Black"/>
              </a:rPr>
              <a:t>break</a:t>
            </a:r>
            <a:r>
              <a:rPr dirty="0" sz="1600" spc="-110">
                <a:solidFill>
                  <a:srgbClr val="60BA60"/>
                </a:solidFill>
                <a:latin typeface="Arial Black"/>
                <a:cs typeface="Arial Black"/>
              </a:rPr>
              <a:t> </a:t>
            </a:r>
            <a:r>
              <a:rPr dirty="0" sz="1600" spc="-20">
                <a:solidFill>
                  <a:srgbClr val="60BA60"/>
                </a:solidFill>
                <a:latin typeface="Arial Black"/>
                <a:cs typeface="Arial Black"/>
              </a:rPr>
              <a:t>down</a:t>
            </a:r>
            <a:endParaRPr sz="1600">
              <a:latin typeface="Arial Black"/>
              <a:cs typeface="Arial Black"/>
            </a:endParaRPr>
          </a:p>
        </p:txBody>
      </p:sp>
      <p:sp>
        <p:nvSpPr>
          <p:cNvPr id="7" name="object 7" descr=""/>
          <p:cNvSpPr txBox="1"/>
          <p:nvPr/>
        </p:nvSpPr>
        <p:spPr>
          <a:xfrm>
            <a:off x="7571955" y="2167559"/>
            <a:ext cx="2525395" cy="123190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algn="ctr" marL="635">
              <a:lnSpc>
                <a:spcPct val="100000"/>
              </a:lnSpc>
              <a:spcBef>
                <a:spcPts val="105"/>
              </a:spcBef>
            </a:pPr>
            <a:r>
              <a:rPr dirty="0" sz="2000" spc="-10">
                <a:solidFill>
                  <a:srgbClr val="008000"/>
                </a:solidFill>
                <a:latin typeface="Lucida Sans"/>
                <a:cs typeface="Lucida Sans"/>
              </a:rPr>
              <a:t>IRREVERSIBLE</a:t>
            </a:r>
            <a:endParaRPr sz="2000">
              <a:latin typeface="Lucida Sans"/>
              <a:cs typeface="Lucida Sans"/>
            </a:endParaRPr>
          </a:p>
          <a:p>
            <a:pPr algn="ctr" marL="12065" marR="5080">
              <a:lnSpc>
                <a:spcPct val="100000"/>
              </a:lnSpc>
              <a:spcBef>
                <a:spcPts val="1330"/>
              </a:spcBef>
            </a:pPr>
            <a:r>
              <a:rPr dirty="0" sz="1600" spc="-40">
                <a:latin typeface="Lucida Sans"/>
                <a:cs typeface="Lucida Sans"/>
              </a:rPr>
              <a:t>Damage</a:t>
            </a:r>
            <a:r>
              <a:rPr dirty="0" sz="1600" spc="-75">
                <a:latin typeface="Lucida Sans"/>
                <a:cs typeface="Lucida Sans"/>
              </a:rPr>
              <a:t> </a:t>
            </a:r>
            <a:r>
              <a:rPr dirty="0" sz="1600" spc="-85">
                <a:solidFill>
                  <a:srgbClr val="60BA60"/>
                </a:solidFill>
                <a:latin typeface="Arial Black"/>
                <a:cs typeface="Arial Black"/>
              </a:rPr>
              <a:t>cannot</a:t>
            </a:r>
            <a:r>
              <a:rPr dirty="0" sz="1600" spc="-90">
                <a:solidFill>
                  <a:srgbClr val="60BA60"/>
                </a:solidFill>
                <a:latin typeface="Arial Black"/>
                <a:cs typeface="Arial Black"/>
              </a:rPr>
              <a:t> </a:t>
            </a:r>
            <a:r>
              <a:rPr dirty="0" sz="1600" spc="-25">
                <a:solidFill>
                  <a:srgbClr val="60BA60"/>
                </a:solidFill>
                <a:latin typeface="Arial Black"/>
                <a:cs typeface="Arial Black"/>
              </a:rPr>
              <a:t>be </a:t>
            </a:r>
            <a:r>
              <a:rPr dirty="0" sz="1600" spc="-80">
                <a:solidFill>
                  <a:srgbClr val="60BA60"/>
                </a:solidFill>
                <a:latin typeface="Arial Black"/>
                <a:cs typeface="Arial Black"/>
              </a:rPr>
              <a:t>repaired</a:t>
            </a:r>
            <a:r>
              <a:rPr dirty="0" sz="1600" spc="-80">
                <a:latin typeface="Lucida Sans"/>
                <a:cs typeface="Lucida Sans"/>
              </a:rPr>
              <a:t>;</a:t>
            </a:r>
            <a:r>
              <a:rPr dirty="0" sz="1600" spc="-40">
                <a:latin typeface="Lucida Sans"/>
                <a:cs typeface="Lucida Sans"/>
              </a:rPr>
              <a:t> </a:t>
            </a:r>
            <a:r>
              <a:rPr dirty="0" sz="1600" spc="-20">
                <a:latin typeface="Lucida Sans"/>
                <a:cs typeface="Lucida Sans"/>
              </a:rPr>
              <a:t>at</a:t>
            </a:r>
            <a:r>
              <a:rPr dirty="0" sz="1600" spc="-70">
                <a:latin typeface="Lucida Sans"/>
                <a:cs typeface="Lucida Sans"/>
              </a:rPr>
              <a:t> </a:t>
            </a:r>
            <a:r>
              <a:rPr dirty="0" sz="1600" spc="-20">
                <a:latin typeface="Lucida Sans"/>
                <a:cs typeface="Lucida Sans"/>
              </a:rPr>
              <a:t>present</a:t>
            </a:r>
            <a:r>
              <a:rPr dirty="0" sz="1600" spc="-55">
                <a:latin typeface="Lucida Sans"/>
                <a:cs typeface="Lucida Sans"/>
              </a:rPr>
              <a:t> </a:t>
            </a:r>
            <a:r>
              <a:rPr dirty="0" sz="1600" spc="-20">
                <a:latin typeface="Lucida Sans"/>
                <a:cs typeface="Lucida Sans"/>
              </a:rPr>
              <a:t>there </a:t>
            </a:r>
            <a:r>
              <a:rPr dirty="0" sz="1600" spc="-65">
                <a:latin typeface="Lucida Sans"/>
                <a:cs typeface="Lucida Sans"/>
              </a:rPr>
              <a:t>is</a:t>
            </a:r>
            <a:r>
              <a:rPr dirty="0" sz="1600" spc="-105">
                <a:latin typeface="Lucida Sans"/>
                <a:cs typeface="Lucida Sans"/>
              </a:rPr>
              <a:t> </a:t>
            </a:r>
            <a:r>
              <a:rPr dirty="0" sz="1600">
                <a:latin typeface="Lucida Sans"/>
                <a:cs typeface="Lucida Sans"/>
              </a:rPr>
              <a:t>no</a:t>
            </a:r>
            <a:r>
              <a:rPr dirty="0" sz="1600" spc="-100">
                <a:latin typeface="Lucida Sans"/>
                <a:cs typeface="Lucida Sans"/>
              </a:rPr>
              <a:t> </a:t>
            </a:r>
            <a:r>
              <a:rPr dirty="0" sz="1600" spc="-35">
                <a:latin typeface="Lucida Sans"/>
                <a:cs typeface="Lucida Sans"/>
              </a:rPr>
              <a:t>known</a:t>
            </a:r>
            <a:r>
              <a:rPr dirty="0" sz="1600" spc="-90">
                <a:latin typeface="Lucida Sans"/>
                <a:cs typeface="Lucida Sans"/>
              </a:rPr>
              <a:t> </a:t>
            </a:r>
            <a:r>
              <a:rPr dirty="0" sz="1600" spc="-20">
                <a:latin typeface="Lucida Sans"/>
                <a:cs typeface="Lucida Sans"/>
              </a:rPr>
              <a:t>cure.</a:t>
            </a:r>
            <a:endParaRPr sz="1600">
              <a:latin typeface="Lucida Sans"/>
              <a:cs typeface="Lucida Sans"/>
            </a:endParaRPr>
          </a:p>
        </p:txBody>
      </p:sp>
      <p:grpSp>
        <p:nvGrpSpPr>
          <p:cNvPr id="8" name="object 8" descr=""/>
          <p:cNvGrpSpPr/>
          <p:nvPr/>
        </p:nvGrpSpPr>
        <p:grpSpPr>
          <a:xfrm>
            <a:off x="2235565" y="3644646"/>
            <a:ext cx="7640320" cy="1835150"/>
            <a:chOff x="2235565" y="3644646"/>
            <a:chExt cx="7640320" cy="1835150"/>
          </a:xfrm>
        </p:grpSpPr>
        <p:pic>
          <p:nvPicPr>
            <p:cNvPr id="9" name="object 9" descr="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235565" y="3672840"/>
              <a:ext cx="7640240" cy="1806342"/>
            </a:xfrm>
            <a:prstGeom prst="rect">
              <a:avLst/>
            </a:prstGeom>
          </p:spPr>
        </p:pic>
        <p:sp>
          <p:nvSpPr>
            <p:cNvPr id="10" name="object 10" descr=""/>
            <p:cNvSpPr/>
            <p:nvPr/>
          </p:nvSpPr>
          <p:spPr>
            <a:xfrm>
              <a:off x="4746498" y="3644646"/>
              <a:ext cx="0" cy="1796414"/>
            </a:xfrm>
            <a:custGeom>
              <a:avLst/>
              <a:gdLst/>
              <a:ahLst/>
              <a:cxnLst/>
              <a:rect l="l" t="t" r="r" b="b"/>
              <a:pathLst>
                <a:path w="0" h="1796414">
                  <a:moveTo>
                    <a:pt x="0" y="0"/>
                  </a:moveTo>
                  <a:lnTo>
                    <a:pt x="0" y="1796402"/>
                  </a:lnTo>
                </a:path>
              </a:pathLst>
            </a:custGeom>
            <a:ln w="19050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1" name="object 11" descr=""/>
            <p:cNvSpPr/>
            <p:nvPr/>
          </p:nvSpPr>
          <p:spPr>
            <a:xfrm>
              <a:off x="7535417" y="3644646"/>
              <a:ext cx="0" cy="1796414"/>
            </a:xfrm>
            <a:custGeom>
              <a:avLst/>
              <a:gdLst/>
              <a:ahLst/>
              <a:cxnLst/>
              <a:rect l="l" t="t" r="r" b="b"/>
              <a:pathLst>
                <a:path w="0" h="1796414">
                  <a:moveTo>
                    <a:pt x="0" y="0"/>
                  </a:moveTo>
                  <a:lnTo>
                    <a:pt x="0" y="1796402"/>
                  </a:lnTo>
                </a:path>
              </a:pathLst>
            </a:custGeom>
            <a:ln w="19050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/>
          <p:nvPr/>
        </p:nvSpPr>
        <p:spPr>
          <a:xfrm>
            <a:off x="0" y="0"/>
            <a:ext cx="12192000" cy="6858000"/>
          </a:xfrm>
          <a:custGeom>
            <a:avLst/>
            <a:gdLst/>
            <a:ahLst/>
            <a:cxnLst/>
            <a:rect l="l" t="t" r="r" b="b"/>
            <a:pathLst>
              <a:path w="12192000" h="6858000">
                <a:moveTo>
                  <a:pt x="12192000" y="0"/>
                </a:moveTo>
                <a:lnTo>
                  <a:pt x="0" y="0"/>
                </a:lnTo>
                <a:lnTo>
                  <a:pt x="0" y="6858000"/>
                </a:lnTo>
                <a:lnTo>
                  <a:pt x="12192000" y="6858000"/>
                </a:lnTo>
                <a:lnTo>
                  <a:pt x="12192000" y="0"/>
                </a:lnTo>
                <a:close/>
              </a:path>
            </a:pathLst>
          </a:custGeom>
          <a:solidFill>
            <a:srgbClr val="FFC000"/>
          </a:solidFill>
        </p:spPr>
        <p:txBody>
          <a:bodyPr wrap="square" lIns="0" tIns="0" rIns="0" bIns="0" rtlCol="0"/>
          <a:lstStyle/>
          <a:p/>
        </p:txBody>
      </p:sp>
      <p:pic>
        <p:nvPicPr>
          <p:cNvPr id="3" name="object 3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9217152" y="0"/>
            <a:ext cx="2974847" cy="2974847"/>
          </a:xfrm>
          <a:prstGeom prst="rect">
            <a:avLst/>
          </a:prstGeom>
        </p:spPr>
      </p:pic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1046825" y="1296015"/>
            <a:ext cx="1934210" cy="48260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3000" spc="35">
                <a:solidFill>
                  <a:srgbClr val="000000"/>
                </a:solidFill>
              </a:rPr>
              <a:t>Dementia:</a:t>
            </a:r>
            <a:endParaRPr sz="3000"/>
          </a:p>
        </p:txBody>
      </p:sp>
      <p:sp>
        <p:nvSpPr>
          <p:cNvPr id="5" name="object 5" descr=""/>
          <p:cNvSpPr txBox="1"/>
          <p:nvPr/>
        </p:nvSpPr>
        <p:spPr>
          <a:xfrm>
            <a:off x="1046825" y="1763274"/>
            <a:ext cx="9885680" cy="3782695"/>
          </a:xfrm>
          <a:prstGeom prst="rect">
            <a:avLst/>
          </a:prstGeom>
        </p:spPr>
        <p:txBody>
          <a:bodyPr wrap="square" lIns="0" tIns="69215" rIns="0" bIns="0" rtlCol="0" vert="horz">
            <a:spAutoFit/>
          </a:bodyPr>
          <a:lstStyle/>
          <a:p>
            <a:pPr marL="560705" indent="-249554">
              <a:lnSpc>
                <a:spcPct val="100000"/>
              </a:lnSpc>
              <a:spcBef>
                <a:spcPts val="545"/>
              </a:spcBef>
              <a:buChar char="•"/>
              <a:tabLst>
                <a:tab pos="560705" algn="l"/>
              </a:tabLst>
            </a:pPr>
            <a:r>
              <a:rPr dirty="0" sz="2500">
                <a:latin typeface="Calibri"/>
                <a:cs typeface="Calibri"/>
              </a:rPr>
              <a:t>Is</a:t>
            </a:r>
            <a:r>
              <a:rPr dirty="0" sz="2500" spc="110">
                <a:latin typeface="Calibri"/>
                <a:cs typeface="Calibri"/>
              </a:rPr>
              <a:t> </a:t>
            </a:r>
            <a:r>
              <a:rPr dirty="0" sz="2500">
                <a:latin typeface="Calibri"/>
                <a:cs typeface="Calibri"/>
              </a:rPr>
              <a:t>a</a:t>
            </a:r>
            <a:r>
              <a:rPr dirty="0" sz="2500" spc="120">
                <a:latin typeface="Calibri"/>
                <a:cs typeface="Calibri"/>
              </a:rPr>
              <a:t> </a:t>
            </a:r>
            <a:r>
              <a:rPr dirty="0" sz="2500">
                <a:latin typeface="Calibri"/>
                <a:cs typeface="Calibri"/>
              </a:rPr>
              <a:t>progressive,</a:t>
            </a:r>
            <a:r>
              <a:rPr dirty="0" sz="2500" spc="135">
                <a:latin typeface="Calibri"/>
                <a:cs typeface="Calibri"/>
              </a:rPr>
              <a:t> </a:t>
            </a:r>
            <a:r>
              <a:rPr dirty="0" sz="2500">
                <a:latin typeface="Calibri"/>
                <a:cs typeface="Calibri"/>
              </a:rPr>
              <a:t>chronic</a:t>
            </a:r>
            <a:r>
              <a:rPr dirty="0" sz="2500" spc="100">
                <a:latin typeface="Calibri"/>
                <a:cs typeface="Calibri"/>
              </a:rPr>
              <a:t> </a:t>
            </a:r>
            <a:r>
              <a:rPr dirty="0" sz="2500" spc="-10">
                <a:latin typeface="Calibri"/>
                <a:cs typeface="Calibri"/>
              </a:rPr>
              <a:t>illness</a:t>
            </a:r>
            <a:endParaRPr sz="2500">
              <a:latin typeface="Calibri"/>
              <a:cs typeface="Calibri"/>
            </a:endParaRPr>
          </a:p>
          <a:p>
            <a:pPr marL="560705" indent="-249554">
              <a:lnSpc>
                <a:spcPct val="100000"/>
              </a:lnSpc>
              <a:spcBef>
                <a:spcPts val="440"/>
              </a:spcBef>
              <a:buChar char="•"/>
              <a:tabLst>
                <a:tab pos="560705" algn="l"/>
              </a:tabLst>
            </a:pPr>
            <a:r>
              <a:rPr dirty="0" sz="2500">
                <a:latin typeface="Calibri"/>
                <a:cs typeface="Calibri"/>
              </a:rPr>
              <a:t>Affects</a:t>
            </a:r>
            <a:r>
              <a:rPr dirty="0" sz="2500" spc="10">
                <a:latin typeface="Calibri"/>
                <a:cs typeface="Calibri"/>
              </a:rPr>
              <a:t> </a:t>
            </a:r>
            <a:r>
              <a:rPr dirty="0" sz="2500">
                <a:latin typeface="Calibri"/>
                <a:cs typeface="Calibri"/>
              </a:rPr>
              <a:t>the</a:t>
            </a:r>
            <a:r>
              <a:rPr dirty="0" sz="2500" spc="20">
                <a:latin typeface="Calibri"/>
                <a:cs typeface="Calibri"/>
              </a:rPr>
              <a:t> </a:t>
            </a:r>
            <a:r>
              <a:rPr dirty="0" sz="2500" spc="45">
                <a:latin typeface="Calibri"/>
                <a:cs typeface="Calibri"/>
              </a:rPr>
              <a:t>individuals </a:t>
            </a:r>
            <a:r>
              <a:rPr dirty="0" sz="2500">
                <a:latin typeface="Calibri"/>
                <a:cs typeface="Calibri"/>
              </a:rPr>
              <a:t>living</a:t>
            </a:r>
            <a:r>
              <a:rPr dirty="0" sz="2500" spc="15">
                <a:latin typeface="Calibri"/>
                <a:cs typeface="Calibri"/>
              </a:rPr>
              <a:t> </a:t>
            </a:r>
            <a:r>
              <a:rPr dirty="0" sz="2500">
                <a:latin typeface="Calibri"/>
                <a:cs typeface="Calibri"/>
              </a:rPr>
              <a:t>with</a:t>
            </a:r>
            <a:r>
              <a:rPr dirty="0" sz="2500" spc="40">
                <a:latin typeface="Calibri"/>
                <a:cs typeface="Calibri"/>
              </a:rPr>
              <a:t> </a:t>
            </a:r>
            <a:r>
              <a:rPr dirty="0" sz="2500">
                <a:latin typeface="Calibri"/>
                <a:cs typeface="Calibri"/>
              </a:rPr>
              <a:t>it,</a:t>
            </a:r>
            <a:r>
              <a:rPr dirty="0" sz="2500" spc="30">
                <a:latin typeface="Calibri"/>
                <a:cs typeface="Calibri"/>
              </a:rPr>
              <a:t> </a:t>
            </a:r>
            <a:r>
              <a:rPr dirty="0" sz="2500">
                <a:latin typeface="Calibri"/>
                <a:cs typeface="Calibri"/>
              </a:rPr>
              <a:t>their</a:t>
            </a:r>
            <a:r>
              <a:rPr dirty="0" sz="2500" spc="20">
                <a:latin typeface="Calibri"/>
                <a:cs typeface="Calibri"/>
              </a:rPr>
              <a:t> </a:t>
            </a:r>
            <a:r>
              <a:rPr dirty="0" sz="2500">
                <a:latin typeface="Calibri"/>
                <a:cs typeface="Calibri"/>
              </a:rPr>
              <a:t>caregivers,</a:t>
            </a:r>
            <a:r>
              <a:rPr dirty="0" sz="2500" spc="20">
                <a:latin typeface="Calibri"/>
                <a:cs typeface="Calibri"/>
              </a:rPr>
              <a:t> </a:t>
            </a:r>
            <a:r>
              <a:rPr dirty="0" sz="2500">
                <a:latin typeface="Calibri"/>
                <a:cs typeface="Calibri"/>
              </a:rPr>
              <a:t>families</a:t>
            </a:r>
            <a:r>
              <a:rPr dirty="0" sz="2500" spc="25">
                <a:latin typeface="Calibri"/>
                <a:cs typeface="Calibri"/>
              </a:rPr>
              <a:t> </a:t>
            </a:r>
            <a:r>
              <a:rPr dirty="0" sz="2500" spc="55">
                <a:latin typeface="Calibri"/>
                <a:cs typeface="Calibri"/>
              </a:rPr>
              <a:t>and</a:t>
            </a:r>
            <a:r>
              <a:rPr dirty="0" sz="2500" spc="5">
                <a:latin typeface="Calibri"/>
                <a:cs typeface="Calibri"/>
              </a:rPr>
              <a:t> </a:t>
            </a:r>
            <a:r>
              <a:rPr dirty="0" sz="2500" spc="-20">
                <a:latin typeface="Calibri"/>
                <a:cs typeface="Calibri"/>
              </a:rPr>
              <a:t>more</a:t>
            </a:r>
            <a:endParaRPr sz="2500">
              <a:latin typeface="Calibri"/>
              <a:cs typeface="Calibri"/>
            </a:endParaRPr>
          </a:p>
          <a:p>
            <a:pPr marL="560705" indent="-249554">
              <a:lnSpc>
                <a:spcPct val="100000"/>
              </a:lnSpc>
              <a:spcBef>
                <a:spcPts val="459"/>
              </a:spcBef>
              <a:buChar char="•"/>
              <a:tabLst>
                <a:tab pos="560705" algn="l"/>
              </a:tabLst>
            </a:pPr>
            <a:r>
              <a:rPr dirty="0" sz="2500">
                <a:latin typeface="Calibri"/>
                <a:cs typeface="Calibri"/>
              </a:rPr>
              <a:t>Becomes</a:t>
            </a:r>
            <a:r>
              <a:rPr dirty="0" sz="2500" spc="95">
                <a:latin typeface="Calibri"/>
                <a:cs typeface="Calibri"/>
              </a:rPr>
              <a:t> </a:t>
            </a:r>
            <a:r>
              <a:rPr dirty="0" sz="2500">
                <a:latin typeface="Calibri"/>
                <a:cs typeface="Calibri"/>
              </a:rPr>
              <a:t>increasing</a:t>
            </a:r>
            <a:r>
              <a:rPr dirty="0" sz="2500" spc="50">
                <a:latin typeface="Calibri"/>
                <a:cs typeface="Calibri"/>
              </a:rPr>
              <a:t> </a:t>
            </a:r>
            <a:r>
              <a:rPr dirty="0" sz="2500">
                <a:latin typeface="Calibri"/>
                <a:cs typeface="Calibri"/>
              </a:rPr>
              <a:t>more</a:t>
            </a:r>
            <a:r>
              <a:rPr dirty="0" sz="2500" spc="65">
                <a:latin typeface="Calibri"/>
                <a:cs typeface="Calibri"/>
              </a:rPr>
              <a:t> </a:t>
            </a:r>
            <a:r>
              <a:rPr dirty="0" sz="2500" spc="45">
                <a:latin typeface="Calibri"/>
                <a:cs typeface="Calibri"/>
              </a:rPr>
              <a:t>challenging</a:t>
            </a:r>
            <a:r>
              <a:rPr dirty="0" sz="2500" spc="70">
                <a:latin typeface="Calibri"/>
                <a:cs typeface="Calibri"/>
              </a:rPr>
              <a:t> </a:t>
            </a:r>
            <a:r>
              <a:rPr dirty="0" sz="2500" spc="55">
                <a:latin typeface="Calibri"/>
                <a:cs typeface="Calibri"/>
              </a:rPr>
              <a:t>as</a:t>
            </a:r>
            <a:r>
              <a:rPr dirty="0" sz="2500" spc="80">
                <a:latin typeface="Calibri"/>
                <a:cs typeface="Calibri"/>
              </a:rPr>
              <a:t> </a:t>
            </a:r>
            <a:r>
              <a:rPr dirty="0" sz="2500">
                <a:latin typeface="Calibri"/>
                <a:cs typeface="Calibri"/>
              </a:rPr>
              <a:t>it</a:t>
            </a:r>
            <a:r>
              <a:rPr dirty="0" sz="2500" spc="65">
                <a:latin typeface="Calibri"/>
                <a:cs typeface="Calibri"/>
              </a:rPr>
              <a:t> </a:t>
            </a:r>
            <a:r>
              <a:rPr dirty="0" sz="2500" spc="-10">
                <a:latin typeface="Calibri"/>
                <a:cs typeface="Calibri"/>
              </a:rPr>
              <a:t>progresses</a:t>
            </a:r>
            <a:endParaRPr sz="2500">
              <a:latin typeface="Calibri"/>
              <a:cs typeface="Calibri"/>
            </a:endParaRPr>
          </a:p>
          <a:p>
            <a:pPr marL="560705" indent="-249554">
              <a:lnSpc>
                <a:spcPct val="100000"/>
              </a:lnSpc>
              <a:spcBef>
                <a:spcPts val="440"/>
              </a:spcBef>
              <a:buChar char="•"/>
              <a:tabLst>
                <a:tab pos="560705" algn="l"/>
              </a:tabLst>
            </a:pPr>
            <a:r>
              <a:rPr dirty="0" sz="2500">
                <a:latin typeface="Calibri"/>
                <a:cs typeface="Calibri"/>
              </a:rPr>
              <a:t>Currently</a:t>
            </a:r>
            <a:r>
              <a:rPr dirty="0" sz="2500" spc="30">
                <a:latin typeface="Calibri"/>
                <a:cs typeface="Calibri"/>
              </a:rPr>
              <a:t> </a:t>
            </a:r>
            <a:r>
              <a:rPr dirty="0" sz="2500" spc="50">
                <a:latin typeface="Calibri"/>
                <a:cs typeface="Calibri"/>
              </a:rPr>
              <a:t>has</a:t>
            </a:r>
            <a:r>
              <a:rPr dirty="0" sz="2500" spc="45">
                <a:latin typeface="Calibri"/>
                <a:cs typeface="Calibri"/>
              </a:rPr>
              <a:t> </a:t>
            </a:r>
            <a:r>
              <a:rPr dirty="0" sz="2500">
                <a:latin typeface="Calibri"/>
                <a:cs typeface="Calibri"/>
              </a:rPr>
              <a:t>no</a:t>
            </a:r>
            <a:r>
              <a:rPr dirty="0" sz="2500" spc="20">
                <a:latin typeface="Calibri"/>
                <a:cs typeface="Calibri"/>
              </a:rPr>
              <a:t> </a:t>
            </a:r>
            <a:r>
              <a:rPr dirty="0" sz="2500" spc="-20">
                <a:latin typeface="Calibri"/>
                <a:cs typeface="Calibri"/>
              </a:rPr>
              <a:t>cure</a:t>
            </a:r>
            <a:endParaRPr sz="2500">
              <a:latin typeface="Calibri"/>
              <a:cs typeface="Calibri"/>
            </a:endParaRPr>
          </a:p>
          <a:p>
            <a:pPr marL="560705" indent="-249554">
              <a:lnSpc>
                <a:spcPct val="100000"/>
              </a:lnSpc>
              <a:spcBef>
                <a:spcPts val="459"/>
              </a:spcBef>
              <a:buChar char="•"/>
              <a:tabLst>
                <a:tab pos="560705" algn="l"/>
              </a:tabLst>
            </a:pPr>
            <a:r>
              <a:rPr dirty="0" sz="2500">
                <a:latin typeface="Calibri"/>
                <a:cs typeface="Calibri"/>
              </a:rPr>
              <a:t>Is</a:t>
            </a:r>
            <a:r>
              <a:rPr dirty="0" sz="2500" spc="15">
                <a:latin typeface="Calibri"/>
                <a:cs typeface="Calibri"/>
              </a:rPr>
              <a:t> </a:t>
            </a:r>
            <a:r>
              <a:rPr dirty="0" sz="2500">
                <a:latin typeface="Calibri"/>
                <a:cs typeface="Calibri"/>
              </a:rPr>
              <a:t>not</a:t>
            </a:r>
            <a:r>
              <a:rPr dirty="0" sz="2500" spc="20">
                <a:latin typeface="Calibri"/>
                <a:cs typeface="Calibri"/>
              </a:rPr>
              <a:t> </a:t>
            </a:r>
            <a:r>
              <a:rPr dirty="0" sz="2500" spc="-10">
                <a:latin typeface="Calibri"/>
                <a:cs typeface="Calibri"/>
              </a:rPr>
              <a:t>contagious</a:t>
            </a:r>
            <a:endParaRPr sz="25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1005"/>
              </a:spcBef>
            </a:pPr>
            <a:endParaRPr sz="2500">
              <a:latin typeface="Calibri"/>
              <a:cs typeface="Calibri"/>
            </a:endParaRPr>
          </a:p>
          <a:p>
            <a:pPr marL="12700" marR="718185">
              <a:lnSpc>
                <a:spcPct val="114999"/>
              </a:lnSpc>
            </a:pPr>
            <a:r>
              <a:rPr dirty="0" sz="3000" spc="180" b="1">
                <a:latin typeface="Trebuchet MS"/>
                <a:cs typeface="Trebuchet MS"/>
              </a:rPr>
              <a:t>Some</a:t>
            </a:r>
            <a:r>
              <a:rPr dirty="0" sz="3000" spc="-215" b="1">
                <a:latin typeface="Trebuchet MS"/>
                <a:cs typeface="Trebuchet MS"/>
              </a:rPr>
              <a:t> </a:t>
            </a:r>
            <a:r>
              <a:rPr dirty="0" sz="3000" spc="70" b="1">
                <a:latin typeface="Trebuchet MS"/>
                <a:cs typeface="Trebuchet MS"/>
              </a:rPr>
              <a:t>treatments</a:t>
            </a:r>
            <a:r>
              <a:rPr dirty="0" sz="3000" spc="-225" b="1">
                <a:latin typeface="Trebuchet MS"/>
                <a:cs typeface="Trebuchet MS"/>
              </a:rPr>
              <a:t> </a:t>
            </a:r>
            <a:r>
              <a:rPr dirty="0" sz="3000" spc="130" b="1">
                <a:latin typeface="Trebuchet MS"/>
                <a:cs typeface="Trebuchet MS"/>
              </a:rPr>
              <a:t>may</a:t>
            </a:r>
            <a:r>
              <a:rPr dirty="0" sz="3000" spc="-215" b="1">
                <a:latin typeface="Trebuchet MS"/>
                <a:cs typeface="Trebuchet MS"/>
              </a:rPr>
              <a:t> </a:t>
            </a:r>
            <a:r>
              <a:rPr dirty="0" sz="3000" spc="105" b="1">
                <a:latin typeface="Trebuchet MS"/>
                <a:cs typeface="Trebuchet MS"/>
              </a:rPr>
              <a:t>help</a:t>
            </a:r>
            <a:r>
              <a:rPr dirty="0" sz="3000" spc="-200" b="1">
                <a:latin typeface="Trebuchet MS"/>
                <a:cs typeface="Trebuchet MS"/>
              </a:rPr>
              <a:t> </a:t>
            </a:r>
            <a:r>
              <a:rPr dirty="0" sz="3000" spc="65" b="1">
                <a:latin typeface="Trebuchet MS"/>
                <a:cs typeface="Trebuchet MS"/>
              </a:rPr>
              <a:t>to</a:t>
            </a:r>
            <a:r>
              <a:rPr dirty="0" sz="3000" spc="-225" b="1">
                <a:latin typeface="Trebuchet MS"/>
                <a:cs typeface="Trebuchet MS"/>
              </a:rPr>
              <a:t> </a:t>
            </a:r>
            <a:r>
              <a:rPr dirty="0" sz="3000" spc="125" b="1">
                <a:latin typeface="Trebuchet MS"/>
                <a:cs typeface="Trebuchet MS"/>
              </a:rPr>
              <a:t>ease</a:t>
            </a:r>
            <a:r>
              <a:rPr dirty="0" sz="3000" spc="-190" b="1">
                <a:latin typeface="Trebuchet MS"/>
                <a:cs typeface="Trebuchet MS"/>
              </a:rPr>
              <a:t> </a:t>
            </a:r>
            <a:r>
              <a:rPr dirty="0" sz="3000" spc="140" b="1">
                <a:latin typeface="Trebuchet MS"/>
                <a:cs typeface="Trebuchet MS"/>
              </a:rPr>
              <a:t>symptoms</a:t>
            </a:r>
            <a:r>
              <a:rPr dirty="0" sz="3000" spc="-225" b="1">
                <a:latin typeface="Trebuchet MS"/>
                <a:cs typeface="Trebuchet MS"/>
              </a:rPr>
              <a:t> </a:t>
            </a:r>
            <a:r>
              <a:rPr dirty="0" sz="3000" spc="-25" b="1">
                <a:latin typeface="Trebuchet MS"/>
                <a:cs typeface="Trebuchet MS"/>
              </a:rPr>
              <a:t>for </a:t>
            </a:r>
            <a:r>
              <a:rPr dirty="0" sz="3000" spc="150" b="1">
                <a:latin typeface="Trebuchet MS"/>
                <a:cs typeface="Trebuchet MS"/>
              </a:rPr>
              <a:t>some</a:t>
            </a:r>
            <a:r>
              <a:rPr dirty="0" sz="3000" spc="-215" b="1">
                <a:latin typeface="Trebuchet MS"/>
                <a:cs typeface="Trebuchet MS"/>
              </a:rPr>
              <a:t> </a:t>
            </a:r>
            <a:r>
              <a:rPr dirty="0" sz="3000" spc="114" b="1">
                <a:latin typeface="Trebuchet MS"/>
                <a:cs typeface="Trebuchet MS"/>
              </a:rPr>
              <a:t>people</a:t>
            </a:r>
            <a:r>
              <a:rPr dirty="0" sz="3000" spc="-210" b="1">
                <a:latin typeface="Trebuchet MS"/>
                <a:cs typeface="Trebuchet MS"/>
              </a:rPr>
              <a:t> </a:t>
            </a:r>
            <a:r>
              <a:rPr dirty="0" sz="3000" spc="140" b="1">
                <a:latin typeface="Trebuchet MS"/>
                <a:cs typeface="Trebuchet MS"/>
              </a:rPr>
              <a:t>and</a:t>
            </a:r>
            <a:r>
              <a:rPr dirty="0" sz="3000" spc="-195" b="1">
                <a:latin typeface="Trebuchet MS"/>
                <a:cs typeface="Trebuchet MS"/>
              </a:rPr>
              <a:t> </a:t>
            </a:r>
            <a:r>
              <a:rPr dirty="0" sz="3000" spc="125" b="1">
                <a:latin typeface="Trebuchet MS"/>
                <a:cs typeface="Trebuchet MS"/>
              </a:rPr>
              <a:t>can</a:t>
            </a:r>
            <a:r>
              <a:rPr dirty="0" sz="3000" spc="-200" b="1">
                <a:latin typeface="Trebuchet MS"/>
                <a:cs typeface="Trebuchet MS"/>
              </a:rPr>
              <a:t> </a:t>
            </a:r>
            <a:r>
              <a:rPr dirty="0" sz="3000" spc="105" b="1">
                <a:latin typeface="Trebuchet MS"/>
                <a:cs typeface="Trebuchet MS"/>
              </a:rPr>
              <a:t>help</a:t>
            </a:r>
            <a:r>
              <a:rPr dirty="0" sz="3000" spc="-190" b="1">
                <a:latin typeface="Trebuchet MS"/>
                <a:cs typeface="Trebuchet MS"/>
              </a:rPr>
              <a:t> </a:t>
            </a:r>
            <a:r>
              <a:rPr dirty="0" sz="3000" spc="65" b="1">
                <a:latin typeface="Trebuchet MS"/>
                <a:cs typeface="Trebuchet MS"/>
              </a:rPr>
              <a:t>improve</a:t>
            </a:r>
            <a:r>
              <a:rPr dirty="0" sz="3000" spc="-225" b="1">
                <a:latin typeface="Trebuchet MS"/>
                <a:cs typeface="Trebuchet MS"/>
              </a:rPr>
              <a:t> </a:t>
            </a:r>
            <a:r>
              <a:rPr dirty="0" sz="3000" spc="70" b="1">
                <a:latin typeface="Trebuchet MS"/>
                <a:cs typeface="Trebuchet MS"/>
              </a:rPr>
              <a:t>quality</a:t>
            </a:r>
            <a:r>
              <a:rPr dirty="0" sz="3000" spc="-235" b="1">
                <a:latin typeface="Trebuchet MS"/>
                <a:cs typeface="Trebuchet MS"/>
              </a:rPr>
              <a:t> </a:t>
            </a:r>
            <a:r>
              <a:rPr dirty="0" sz="3000" spc="75" b="1">
                <a:latin typeface="Trebuchet MS"/>
                <a:cs typeface="Trebuchet MS"/>
              </a:rPr>
              <a:t>of</a:t>
            </a:r>
            <a:r>
              <a:rPr dirty="0" sz="3000" spc="-204" b="1">
                <a:latin typeface="Trebuchet MS"/>
                <a:cs typeface="Trebuchet MS"/>
              </a:rPr>
              <a:t> </a:t>
            </a:r>
            <a:r>
              <a:rPr dirty="0" sz="3000" spc="-10" b="1">
                <a:latin typeface="Trebuchet MS"/>
                <a:cs typeface="Trebuchet MS"/>
              </a:rPr>
              <a:t>life.</a:t>
            </a:r>
            <a:endParaRPr sz="3000">
              <a:latin typeface="Trebuchet MS"/>
              <a:cs typeface="Trebuchet MS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/>
          <p:nvPr/>
        </p:nvSpPr>
        <p:spPr>
          <a:xfrm>
            <a:off x="0" y="0"/>
            <a:ext cx="12192000" cy="2106295"/>
          </a:xfrm>
          <a:custGeom>
            <a:avLst/>
            <a:gdLst/>
            <a:ahLst/>
            <a:cxnLst/>
            <a:rect l="l" t="t" r="r" b="b"/>
            <a:pathLst>
              <a:path w="12192000" h="2106295">
                <a:moveTo>
                  <a:pt x="12192000" y="0"/>
                </a:moveTo>
                <a:lnTo>
                  <a:pt x="0" y="0"/>
                </a:lnTo>
                <a:lnTo>
                  <a:pt x="0" y="1053083"/>
                </a:lnTo>
                <a:lnTo>
                  <a:pt x="1083" y="1101287"/>
                </a:lnTo>
                <a:lnTo>
                  <a:pt x="4303" y="1148935"/>
                </a:lnTo>
                <a:lnTo>
                  <a:pt x="9613" y="1195980"/>
                </a:lnTo>
                <a:lnTo>
                  <a:pt x="16966" y="1242375"/>
                </a:lnTo>
                <a:lnTo>
                  <a:pt x="26316" y="1288075"/>
                </a:lnTo>
                <a:lnTo>
                  <a:pt x="37616" y="1333033"/>
                </a:lnTo>
                <a:lnTo>
                  <a:pt x="50821" y="1377202"/>
                </a:lnTo>
                <a:lnTo>
                  <a:pt x="65882" y="1420536"/>
                </a:lnTo>
                <a:lnTo>
                  <a:pt x="82755" y="1462989"/>
                </a:lnTo>
                <a:lnTo>
                  <a:pt x="101392" y="1504513"/>
                </a:lnTo>
                <a:lnTo>
                  <a:pt x="121748" y="1545064"/>
                </a:lnTo>
                <a:lnTo>
                  <a:pt x="143775" y="1584593"/>
                </a:lnTo>
                <a:lnTo>
                  <a:pt x="167427" y="1623054"/>
                </a:lnTo>
                <a:lnTo>
                  <a:pt x="192658" y="1660402"/>
                </a:lnTo>
                <a:lnTo>
                  <a:pt x="219421" y="1696589"/>
                </a:lnTo>
                <a:lnTo>
                  <a:pt x="247669" y="1731570"/>
                </a:lnTo>
                <a:lnTo>
                  <a:pt x="277357" y="1765297"/>
                </a:lnTo>
                <a:lnTo>
                  <a:pt x="308438" y="1797724"/>
                </a:lnTo>
                <a:lnTo>
                  <a:pt x="340865" y="1828805"/>
                </a:lnTo>
                <a:lnTo>
                  <a:pt x="374592" y="1858493"/>
                </a:lnTo>
                <a:lnTo>
                  <a:pt x="409572" y="1886742"/>
                </a:lnTo>
                <a:lnTo>
                  <a:pt x="445759" y="1913506"/>
                </a:lnTo>
                <a:lnTo>
                  <a:pt x="483107" y="1938737"/>
                </a:lnTo>
                <a:lnTo>
                  <a:pt x="521569" y="1962389"/>
                </a:lnTo>
                <a:lnTo>
                  <a:pt x="561098" y="1984417"/>
                </a:lnTo>
                <a:lnTo>
                  <a:pt x="601648" y="2004772"/>
                </a:lnTo>
                <a:lnTo>
                  <a:pt x="643173" y="2023410"/>
                </a:lnTo>
                <a:lnTo>
                  <a:pt x="685626" y="2040283"/>
                </a:lnTo>
                <a:lnTo>
                  <a:pt x="728960" y="2055345"/>
                </a:lnTo>
                <a:lnTo>
                  <a:pt x="773130" y="2068550"/>
                </a:lnTo>
                <a:lnTo>
                  <a:pt x="818088" y="2079851"/>
                </a:lnTo>
                <a:lnTo>
                  <a:pt x="863788" y="2089201"/>
                </a:lnTo>
                <a:lnTo>
                  <a:pt x="910185" y="2096554"/>
                </a:lnTo>
                <a:lnTo>
                  <a:pt x="957230" y="2101864"/>
                </a:lnTo>
                <a:lnTo>
                  <a:pt x="1004879" y="2105084"/>
                </a:lnTo>
                <a:lnTo>
                  <a:pt x="1053083" y="2106167"/>
                </a:lnTo>
                <a:lnTo>
                  <a:pt x="12192000" y="2106167"/>
                </a:lnTo>
                <a:lnTo>
                  <a:pt x="12192000" y="0"/>
                </a:lnTo>
                <a:close/>
              </a:path>
            </a:pathLst>
          </a:custGeom>
          <a:solidFill>
            <a:srgbClr val="35933E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2602011" y="123937"/>
            <a:ext cx="6988809" cy="1522730"/>
          </a:xfrm>
          <a:prstGeom prst="rect"/>
        </p:spPr>
        <p:txBody>
          <a:bodyPr wrap="square" lIns="0" tIns="278130" rIns="0" bIns="0" rtlCol="0" vert="horz">
            <a:spAutoFit/>
          </a:bodyPr>
          <a:lstStyle/>
          <a:p>
            <a:pPr algn="ctr">
              <a:lnSpc>
                <a:spcPct val="100000"/>
              </a:lnSpc>
              <a:spcBef>
                <a:spcPts val="2190"/>
              </a:spcBef>
            </a:pPr>
            <a:r>
              <a:rPr dirty="0" spc="270"/>
              <a:t>What</a:t>
            </a:r>
            <a:r>
              <a:rPr dirty="0" spc="-325"/>
              <a:t> </a:t>
            </a:r>
            <a:r>
              <a:rPr dirty="0" spc="75"/>
              <a:t>is</a:t>
            </a:r>
            <a:r>
              <a:rPr dirty="0" spc="-305"/>
              <a:t> </a:t>
            </a:r>
            <a:r>
              <a:rPr dirty="0" spc="135"/>
              <a:t>Dementia?</a:t>
            </a:r>
          </a:p>
          <a:p>
            <a:pPr algn="ctr" marL="12065" marR="5080">
              <a:lnSpc>
                <a:spcPct val="100000"/>
              </a:lnSpc>
              <a:spcBef>
                <a:spcPts val="695"/>
              </a:spcBef>
            </a:pPr>
            <a:r>
              <a:rPr dirty="0" sz="1500" b="0">
                <a:latin typeface="Calibri"/>
                <a:cs typeface="Calibri"/>
              </a:rPr>
              <a:t>Dementia</a:t>
            </a:r>
            <a:r>
              <a:rPr dirty="0" sz="1500" spc="55" b="0">
                <a:latin typeface="Calibri"/>
                <a:cs typeface="Calibri"/>
              </a:rPr>
              <a:t> </a:t>
            </a:r>
            <a:r>
              <a:rPr dirty="0" sz="1500" b="0">
                <a:latin typeface="Calibri"/>
                <a:cs typeface="Calibri"/>
              </a:rPr>
              <a:t>is</a:t>
            </a:r>
            <a:r>
              <a:rPr dirty="0" sz="1500" spc="55" b="0">
                <a:latin typeface="Calibri"/>
                <a:cs typeface="Calibri"/>
              </a:rPr>
              <a:t> </a:t>
            </a:r>
            <a:r>
              <a:rPr dirty="0" sz="1500" b="0">
                <a:latin typeface="Calibri"/>
                <a:cs typeface="Calibri"/>
              </a:rPr>
              <a:t>an</a:t>
            </a:r>
            <a:r>
              <a:rPr dirty="0" sz="1500" spc="40" b="0">
                <a:latin typeface="Calibri"/>
                <a:cs typeface="Calibri"/>
              </a:rPr>
              <a:t> </a:t>
            </a:r>
            <a:r>
              <a:rPr dirty="0" sz="1500" b="0">
                <a:latin typeface="Calibri"/>
                <a:cs typeface="Calibri"/>
              </a:rPr>
              <a:t>umbrella</a:t>
            </a:r>
            <a:r>
              <a:rPr dirty="0" sz="1500" spc="50" b="0">
                <a:latin typeface="Calibri"/>
                <a:cs typeface="Calibri"/>
              </a:rPr>
              <a:t> </a:t>
            </a:r>
            <a:r>
              <a:rPr dirty="0" sz="1500" b="0">
                <a:latin typeface="Calibri"/>
                <a:cs typeface="Calibri"/>
              </a:rPr>
              <a:t>term</a:t>
            </a:r>
            <a:r>
              <a:rPr dirty="0" sz="1500" spc="65" b="0">
                <a:latin typeface="Calibri"/>
                <a:cs typeface="Calibri"/>
              </a:rPr>
              <a:t> </a:t>
            </a:r>
            <a:r>
              <a:rPr dirty="0" sz="1500" b="0">
                <a:latin typeface="Calibri"/>
                <a:cs typeface="Calibri"/>
              </a:rPr>
              <a:t>that</a:t>
            </a:r>
            <a:r>
              <a:rPr dirty="0" sz="1500" spc="55" b="0">
                <a:latin typeface="Calibri"/>
                <a:cs typeface="Calibri"/>
              </a:rPr>
              <a:t> </a:t>
            </a:r>
            <a:r>
              <a:rPr dirty="0" sz="1500" b="0">
                <a:latin typeface="Calibri"/>
                <a:cs typeface="Calibri"/>
              </a:rPr>
              <a:t>describes</a:t>
            </a:r>
            <a:r>
              <a:rPr dirty="0" sz="1500" spc="85" b="0">
                <a:latin typeface="Calibri"/>
                <a:cs typeface="Calibri"/>
              </a:rPr>
              <a:t> </a:t>
            </a:r>
            <a:r>
              <a:rPr dirty="0" sz="1500" b="0">
                <a:latin typeface="Calibri"/>
                <a:cs typeface="Calibri"/>
              </a:rPr>
              <a:t>a</a:t>
            </a:r>
            <a:r>
              <a:rPr dirty="0" sz="1500" spc="25" b="0">
                <a:latin typeface="Calibri"/>
                <a:cs typeface="Calibri"/>
              </a:rPr>
              <a:t> </a:t>
            </a:r>
            <a:r>
              <a:rPr dirty="0" sz="1500" b="0">
                <a:latin typeface="Calibri"/>
                <a:cs typeface="Calibri"/>
              </a:rPr>
              <a:t>set</a:t>
            </a:r>
            <a:r>
              <a:rPr dirty="0" sz="1500" spc="55" b="0">
                <a:latin typeface="Calibri"/>
                <a:cs typeface="Calibri"/>
              </a:rPr>
              <a:t> </a:t>
            </a:r>
            <a:r>
              <a:rPr dirty="0" sz="1500" b="0">
                <a:latin typeface="Calibri"/>
                <a:cs typeface="Calibri"/>
              </a:rPr>
              <a:t>of</a:t>
            </a:r>
            <a:r>
              <a:rPr dirty="0" sz="1500" spc="55" b="0">
                <a:latin typeface="Calibri"/>
                <a:cs typeface="Calibri"/>
              </a:rPr>
              <a:t> </a:t>
            </a:r>
            <a:r>
              <a:rPr dirty="0" sz="1500" b="0">
                <a:latin typeface="Calibri"/>
                <a:cs typeface="Calibri"/>
              </a:rPr>
              <a:t>symptoms</a:t>
            </a:r>
            <a:r>
              <a:rPr dirty="0" sz="1500" spc="40" b="0">
                <a:latin typeface="Calibri"/>
                <a:cs typeface="Calibri"/>
              </a:rPr>
              <a:t> </a:t>
            </a:r>
            <a:r>
              <a:rPr dirty="0" sz="1500" b="0">
                <a:latin typeface="Calibri"/>
                <a:cs typeface="Calibri"/>
              </a:rPr>
              <a:t>affecting</a:t>
            </a:r>
            <a:r>
              <a:rPr dirty="0" sz="1500" spc="45" b="0">
                <a:latin typeface="Calibri"/>
                <a:cs typeface="Calibri"/>
              </a:rPr>
              <a:t> </a:t>
            </a:r>
            <a:r>
              <a:rPr dirty="0" sz="1500" b="0">
                <a:latin typeface="Calibri"/>
                <a:cs typeface="Calibri"/>
              </a:rPr>
              <a:t>brain</a:t>
            </a:r>
            <a:r>
              <a:rPr dirty="0" sz="1500" spc="55" b="0">
                <a:latin typeface="Calibri"/>
                <a:cs typeface="Calibri"/>
              </a:rPr>
              <a:t> </a:t>
            </a:r>
            <a:r>
              <a:rPr dirty="0" sz="1500" spc="-10" b="0">
                <a:latin typeface="Calibri"/>
                <a:cs typeface="Calibri"/>
              </a:rPr>
              <a:t>function. </a:t>
            </a:r>
            <a:r>
              <a:rPr dirty="0" sz="1500" b="0">
                <a:latin typeface="Calibri"/>
                <a:cs typeface="Calibri"/>
              </a:rPr>
              <a:t>It's</a:t>
            </a:r>
            <a:r>
              <a:rPr dirty="0" sz="1500" spc="50" b="0">
                <a:latin typeface="Calibri"/>
                <a:cs typeface="Calibri"/>
              </a:rPr>
              <a:t> </a:t>
            </a:r>
            <a:r>
              <a:rPr dirty="0" sz="1500" b="0">
                <a:latin typeface="Calibri"/>
                <a:cs typeface="Calibri"/>
              </a:rPr>
              <a:t>a</a:t>
            </a:r>
            <a:r>
              <a:rPr dirty="0" sz="1500" spc="45" b="0">
                <a:latin typeface="Calibri"/>
                <a:cs typeface="Calibri"/>
              </a:rPr>
              <a:t> </a:t>
            </a:r>
            <a:r>
              <a:rPr dirty="0" sz="1500" b="0">
                <a:latin typeface="Calibri"/>
                <a:cs typeface="Calibri"/>
              </a:rPr>
              <a:t>chronic</a:t>
            </a:r>
            <a:r>
              <a:rPr dirty="0" sz="1500" spc="70" b="0">
                <a:latin typeface="Calibri"/>
                <a:cs typeface="Calibri"/>
              </a:rPr>
              <a:t> </a:t>
            </a:r>
            <a:r>
              <a:rPr dirty="0" sz="1500" b="0">
                <a:latin typeface="Calibri"/>
                <a:cs typeface="Calibri"/>
              </a:rPr>
              <a:t>condition</a:t>
            </a:r>
            <a:r>
              <a:rPr dirty="0" sz="1500" spc="80" b="0">
                <a:latin typeface="Calibri"/>
                <a:cs typeface="Calibri"/>
              </a:rPr>
              <a:t> </a:t>
            </a:r>
            <a:r>
              <a:rPr dirty="0" sz="1500" b="0">
                <a:latin typeface="Calibri"/>
                <a:cs typeface="Calibri"/>
              </a:rPr>
              <a:t>that</a:t>
            </a:r>
            <a:r>
              <a:rPr dirty="0" sz="1500" spc="40" b="0">
                <a:latin typeface="Calibri"/>
                <a:cs typeface="Calibri"/>
              </a:rPr>
              <a:t> </a:t>
            </a:r>
            <a:r>
              <a:rPr dirty="0" sz="1500" b="0">
                <a:latin typeface="Calibri"/>
                <a:cs typeface="Calibri"/>
              </a:rPr>
              <a:t>gets</a:t>
            </a:r>
            <a:r>
              <a:rPr dirty="0" sz="1500" spc="50" b="0">
                <a:latin typeface="Calibri"/>
                <a:cs typeface="Calibri"/>
              </a:rPr>
              <a:t> </a:t>
            </a:r>
            <a:r>
              <a:rPr dirty="0" sz="1500" b="0">
                <a:latin typeface="Calibri"/>
                <a:cs typeface="Calibri"/>
              </a:rPr>
              <a:t>more</a:t>
            </a:r>
            <a:r>
              <a:rPr dirty="0" sz="1500" spc="45" b="0">
                <a:latin typeface="Calibri"/>
                <a:cs typeface="Calibri"/>
              </a:rPr>
              <a:t> </a:t>
            </a:r>
            <a:r>
              <a:rPr dirty="0" sz="1500" b="0">
                <a:latin typeface="Calibri"/>
                <a:cs typeface="Calibri"/>
              </a:rPr>
              <a:t>severe</a:t>
            </a:r>
            <a:r>
              <a:rPr dirty="0" sz="1500" spc="85" b="0">
                <a:latin typeface="Calibri"/>
                <a:cs typeface="Calibri"/>
              </a:rPr>
              <a:t> </a:t>
            </a:r>
            <a:r>
              <a:rPr dirty="0" sz="1500" b="0">
                <a:latin typeface="Calibri"/>
                <a:cs typeface="Calibri"/>
              </a:rPr>
              <a:t>over</a:t>
            </a:r>
            <a:r>
              <a:rPr dirty="0" sz="1500" spc="55" b="0">
                <a:latin typeface="Calibri"/>
                <a:cs typeface="Calibri"/>
              </a:rPr>
              <a:t> </a:t>
            </a:r>
            <a:r>
              <a:rPr dirty="0" sz="1500" b="0">
                <a:latin typeface="Calibri"/>
                <a:cs typeface="Calibri"/>
              </a:rPr>
              <a:t>time</a:t>
            </a:r>
            <a:r>
              <a:rPr dirty="0" sz="1500" spc="55" b="0">
                <a:latin typeface="Calibri"/>
                <a:cs typeface="Calibri"/>
              </a:rPr>
              <a:t> </a:t>
            </a:r>
            <a:r>
              <a:rPr dirty="0" sz="1500" b="0">
                <a:latin typeface="Calibri"/>
                <a:cs typeface="Calibri"/>
              </a:rPr>
              <a:t>and</a:t>
            </a:r>
            <a:r>
              <a:rPr dirty="0" sz="1500" spc="50" b="0">
                <a:latin typeface="Calibri"/>
                <a:cs typeface="Calibri"/>
              </a:rPr>
              <a:t> </a:t>
            </a:r>
            <a:r>
              <a:rPr dirty="0" sz="1500" b="0">
                <a:latin typeface="Calibri"/>
                <a:cs typeface="Calibri"/>
              </a:rPr>
              <a:t>is</a:t>
            </a:r>
            <a:r>
              <a:rPr dirty="0" sz="1500" spc="40" b="0">
                <a:latin typeface="Calibri"/>
                <a:cs typeface="Calibri"/>
              </a:rPr>
              <a:t> </a:t>
            </a:r>
            <a:r>
              <a:rPr dirty="0" sz="1500" b="0">
                <a:latin typeface="Calibri"/>
                <a:cs typeface="Calibri"/>
              </a:rPr>
              <a:t>often</a:t>
            </a:r>
            <a:r>
              <a:rPr dirty="0" sz="1500" spc="50" b="0">
                <a:latin typeface="Calibri"/>
                <a:cs typeface="Calibri"/>
              </a:rPr>
              <a:t> </a:t>
            </a:r>
            <a:r>
              <a:rPr dirty="0" sz="1500" b="0">
                <a:latin typeface="Calibri"/>
                <a:cs typeface="Calibri"/>
              </a:rPr>
              <a:t>characterized</a:t>
            </a:r>
            <a:r>
              <a:rPr dirty="0" sz="1500" spc="95" b="0">
                <a:latin typeface="Calibri"/>
                <a:cs typeface="Calibri"/>
              </a:rPr>
              <a:t> </a:t>
            </a:r>
            <a:r>
              <a:rPr dirty="0" sz="1500" spc="-25" b="0">
                <a:latin typeface="Calibri"/>
                <a:cs typeface="Calibri"/>
              </a:rPr>
              <a:t>by:</a:t>
            </a:r>
            <a:endParaRPr sz="1500">
              <a:latin typeface="Calibri"/>
              <a:cs typeface="Calibri"/>
            </a:endParaRPr>
          </a:p>
        </p:txBody>
      </p:sp>
      <p:sp>
        <p:nvSpPr>
          <p:cNvPr id="4" name="object 4" descr=""/>
          <p:cNvSpPr/>
          <p:nvPr/>
        </p:nvSpPr>
        <p:spPr>
          <a:xfrm>
            <a:off x="4075176" y="3631691"/>
            <a:ext cx="0" cy="2061845"/>
          </a:xfrm>
          <a:custGeom>
            <a:avLst/>
            <a:gdLst/>
            <a:ahLst/>
            <a:cxnLst/>
            <a:rect l="l" t="t" r="r" b="b"/>
            <a:pathLst>
              <a:path w="0" h="2061845">
                <a:moveTo>
                  <a:pt x="0" y="0"/>
                </a:moveTo>
                <a:lnTo>
                  <a:pt x="0" y="2061603"/>
                </a:lnTo>
              </a:path>
            </a:pathLst>
          </a:custGeom>
          <a:ln w="9525">
            <a:solidFill>
              <a:srgbClr val="EEECED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" name="object 5" descr=""/>
          <p:cNvSpPr/>
          <p:nvPr/>
        </p:nvSpPr>
        <p:spPr>
          <a:xfrm>
            <a:off x="7562088" y="3631691"/>
            <a:ext cx="0" cy="2061845"/>
          </a:xfrm>
          <a:custGeom>
            <a:avLst/>
            <a:gdLst/>
            <a:ahLst/>
            <a:cxnLst/>
            <a:rect l="l" t="t" r="r" b="b"/>
            <a:pathLst>
              <a:path w="0" h="2061845">
                <a:moveTo>
                  <a:pt x="0" y="0"/>
                </a:moveTo>
                <a:lnTo>
                  <a:pt x="0" y="2061603"/>
                </a:lnTo>
              </a:path>
            </a:pathLst>
          </a:custGeom>
          <a:ln w="9525">
            <a:solidFill>
              <a:srgbClr val="EEECED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6" name="object 6" descr=""/>
          <p:cNvSpPr txBox="1"/>
          <p:nvPr/>
        </p:nvSpPr>
        <p:spPr>
          <a:xfrm>
            <a:off x="1909236" y="3863351"/>
            <a:ext cx="1392555" cy="1750060"/>
          </a:xfrm>
          <a:prstGeom prst="rect">
            <a:avLst/>
          </a:prstGeom>
        </p:spPr>
        <p:txBody>
          <a:bodyPr wrap="square" lIns="0" tIns="13462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60"/>
              </a:spcBef>
            </a:pPr>
            <a:r>
              <a:rPr dirty="0" sz="1600" spc="50" b="1">
                <a:solidFill>
                  <a:srgbClr val="338841"/>
                </a:solidFill>
                <a:latin typeface="Trebuchet MS"/>
                <a:cs typeface="Trebuchet MS"/>
              </a:rPr>
              <a:t>A</a:t>
            </a:r>
            <a:r>
              <a:rPr dirty="0" sz="1600" spc="45" b="1">
                <a:solidFill>
                  <a:srgbClr val="338841"/>
                </a:solidFill>
                <a:latin typeface="Trebuchet MS"/>
                <a:cs typeface="Trebuchet MS"/>
              </a:rPr>
              <a:t> </a:t>
            </a:r>
            <a:r>
              <a:rPr dirty="0" sz="1600" b="1">
                <a:solidFill>
                  <a:srgbClr val="338841"/>
                </a:solidFill>
                <a:latin typeface="Trebuchet MS"/>
                <a:cs typeface="Trebuchet MS"/>
              </a:rPr>
              <a:t>decline</a:t>
            </a:r>
            <a:r>
              <a:rPr dirty="0" sz="1600" spc="55" b="1">
                <a:solidFill>
                  <a:srgbClr val="338841"/>
                </a:solidFill>
                <a:latin typeface="Trebuchet MS"/>
                <a:cs typeface="Trebuchet MS"/>
              </a:rPr>
              <a:t> </a:t>
            </a:r>
            <a:r>
              <a:rPr dirty="0" sz="1600" spc="-25" b="1">
                <a:solidFill>
                  <a:srgbClr val="338841"/>
                </a:solidFill>
                <a:latin typeface="Trebuchet MS"/>
                <a:cs typeface="Trebuchet MS"/>
              </a:rPr>
              <a:t>in:</a:t>
            </a:r>
            <a:endParaRPr sz="1600">
              <a:latin typeface="Trebuchet MS"/>
              <a:cs typeface="Trebuchet MS"/>
            </a:endParaRPr>
          </a:p>
          <a:p>
            <a:pPr marL="284480" indent="-139065">
              <a:lnSpc>
                <a:spcPct val="100000"/>
              </a:lnSpc>
              <a:spcBef>
                <a:spcPts val="1085"/>
              </a:spcBef>
              <a:buSzPct val="83333"/>
              <a:buFont typeface="Arial"/>
              <a:buChar char="●"/>
              <a:tabLst>
                <a:tab pos="284480" algn="l"/>
              </a:tabLst>
            </a:pPr>
            <a:r>
              <a:rPr dirty="0" sz="1800" spc="-10">
                <a:latin typeface="Calibri"/>
                <a:cs typeface="Calibri"/>
              </a:rPr>
              <a:t>Memory</a:t>
            </a:r>
            <a:endParaRPr sz="1800">
              <a:latin typeface="Calibri"/>
              <a:cs typeface="Calibri"/>
            </a:endParaRPr>
          </a:p>
          <a:p>
            <a:pPr marL="284480" indent="-139065">
              <a:lnSpc>
                <a:spcPct val="100000"/>
              </a:lnSpc>
              <a:spcBef>
                <a:spcPts val="325"/>
              </a:spcBef>
              <a:buSzPct val="83333"/>
              <a:buFont typeface="Arial"/>
              <a:buChar char="●"/>
              <a:tabLst>
                <a:tab pos="284480" algn="l"/>
              </a:tabLst>
            </a:pPr>
            <a:r>
              <a:rPr dirty="0" sz="1800" spc="-10">
                <a:latin typeface="Calibri"/>
                <a:cs typeface="Calibri"/>
              </a:rPr>
              <a:t>Planning</a:t>
            </a:r>
            <a:endParaRPr sz="1800">
              <a:latin typeface="Calibri"/>
              <a:cs typeface="Calibri"/>
            </a:endParaRPr>
          </a:p>
          <a:p>
            <a:pPr marL="284480" indent="-139065">
              <a:lnSpc>
                <a:spcPct val="100000"/>
              </a:lnSpc>
              <a:spcBef>
                <a:spcPts val="325"/>
              </a:spcBef>
              <a:buSzPct val="83333"/>
              <a:buFont typeface="Arial"/>
              <a:buChar char="●"/>
              <a:tabLst>
                <a:tab pos="284480" algn="l"/>
              </a:tabLst>
            </a:pPr>
            <a:r>
              <a:rPr dirty="0" sz="1800" spc="-10">
                <a:latin typeface="Calibri"/>
                <a:cs typeface="Calibri"/>
              </a:rPr>
              <a:t>Language</a:t>
            </a:r>
            <a:endParaRPr sz="1800">
              <a:latin typeface="Calibri"/>
              <a:cs typeface="Calibri"/>
            </a:endParaRPr>
          </a:p>
          <a:p>
            <a:pPr marL="284480" indent="-139065">
              <a:lnSpc>
                <a:spcPct val="100000"/>
              </a:lnSpc>
              <a:spcBef>
                <a:spcPts val="325"/>
              </a:spcBef>
              <a:buSzPct val="83333"/>
              <a:buFont typeface="Arial"/>
              <a:buChar char="●"/>
              <a:tabLst>
                <a:tab pos="284480" algn="l"/>
              </a:tabLst>
            </a:pPr>
            <a:r>
              <a:rPr dirty="0" sz="1800" spc="40">
                <a:latin typeface="Calibri"/>
                <a:cs typeface="Calibri"/>
              </a:rPr>
              <a:t>Judgement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7" name="object 7" descr=""/>
          <p:cNvSpPr txBox="1"/>
          <p:nvPr/>
        </p:nvSpPr>
        <p:spPr>
          <a:xfrm>
            <a:off x="4285476" y="3860469"/>
            <a:ext cx="2887980" cy="2068830"/>
          </a:xfrm>
          <a:prstGeom prst="rect">
            <a:avLst/>
          </a:prstGeom>
        </p:spPr>
        <p:txBody>
          <a:bodyPr wrap="square" lIns="0" tIns="13589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70"/>
              </a:spcBef>
            </a:pPr>
            <a:r>
              <a:rPr dirty="0" sz="1600" b="1">
                <a:solidFill>
                  <a:srgbClr val="35933E"/>
                </a:solidFill>
                <a:latin typeface="Trebuchet MS"/>
                <a:cs typeface="Trebuchet MS"/>
              </a:rPr>
              <a:t>Physical</a:t>
            </a:r>
            <a:r>
              <a:rPr dirty="0" sz="1600" spc="114" b="1">
                <a:solidFill>
                  <a:srgbClr val="35933E"/>
                </a:solidFill>
                <a:latin typeface="Trebuchet MS"/>
                <a:cs typeface="Trebuchet MS"/>
              </a:rPr>
              <a:t> </a:t>
            </a:r>
            <a:r>
              <a:rPr dirty="0" sz="1600" spc="75" b="1">
                <a:solidFill>
                  <a:srgbClr val="35933E"/>
                </a:solidFill>
                <a:latin typeface="Trebuchet MS"/>
                <a:cs typeface="Trebuchet MS"/>
              </a:rPr>
              <a:t>changes</a:t>
            </a:r>
            <a:r>
              <a:rPr dirty="0" sz="1600" spc="95" b="1">
                <a:solidFill>
                  <a:srgbClr val="35933E"/>
                </a:solidFill>
                <a:latin typeface="Trebuchet MS"/>
                <a:cs typeface="Trebuchet MS"/>
              </a:rPr>
              <a:t> </a:t>
            </a:r>
            <a:r>
              <a:rPr dirty="0" sz="1600" spc="-20" b="1">
                <a:solidFill>
                  <a:srgbClr val="35933E"/>
                </a:solidFill>
                <a:latin typeface="Trebuchet MS"/>
                <a:cs typeface="Trebuchet MS"/>
              </a:rPr>
              <a:t>like:</a:t>
            </a:r>
            <a:endParaRPr sz="1600">
              <a:latin typeface="Trebuchet MS"/>
              <a:cs typeface="Trebuchet MS"/>
            </a:endParaRPr>
          </a:p>
          <a:p>
            <a:pPr marL="285750" indent="-139065">
              <a:lnSpc>
                <a:spcPct val="100000"/>
              </a:lnSpc>
              <a:spcBef>
                <a:spcPts val="1100"/>
              </a:spcBef>
              <a:buSzPct val="83333"/>
              <a:buFont typeface="Arial"/>
              <a:buChar char="●"/>
              <a:tabLst>
                <a:tab pos="285750" algn="l"/>
              </a:tabLst>
            </a:pPr>
            <a:r>
              <a:rPr dirty="0" sz="1800" spc="50">
                <a:latin typeface="Calibri"/>
                <a:cs typeface="Calibri"/>
              </a:rPr>
              <a:t>Loss</a:t>
            </a:r>
            <a:r>
              <a:rPr dirty="0" sz="1800" spc="-55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of</a:t>
            </a:r>
            <a:r>
              <a:rPr dirty="0" sz="1800" spc="-30">
                <a:latin typeface="Calibri"/>
                <a:cs typeface="Calibri"/>
              </a:rPr>
              <a:t> </a:t>
            </a:r>
            <a:r>
              <a:rPr dirty="0" sz="1800" spc="-10">
                <a:latin typeface="Calibri"/>
                <a:cs typeface="Calibri"/>
              </a:rPr>
              <a:t>coordination</a:t>
            </a:r>
            <a:endParaRPr sz="1800">
              <a:latin typeface="Calibri"/>
              <a:cs typeface="Calibri"/>
            </a:endParaRPr>
          </a:p>
          <a:p>
            <a:pPr marL="285750" indent="-139065">
              <a:lnSpc>
                <a:spcPct val="100000"/>
              </a:lnSpc>
              <a:spcBef>
                <a:spcPts val="325"/>
              </a:spcBef>
              <a:buSzPct val="83333"/>
              <a:buFont typeface="Arial"/>
              <a:buChar char="●"/>
              <a:tabLst>
                <a:tab pos="285750" algn="l"/>
              </a:tabLst>
            </a:pPr>
            <a:r>
              <a:rPr dirty="0" sz="1800" spc="50">
                <a:latin typeface="Calibri"/>
                <a:cs typeface="Calibri"/>
              </a:rPr>
              <a:t>Loss</a:t>
            </a:r>
            <a:r>
              <a:rPr dirty="0" sz="1800">
                <a:latin typeface="Calibri"/>
                <a:cs typeface="Calibri"/>
              </a:rPr>
              <a:t> of</a:t>
            </a:r>
            <a:r>
              <a:rPr dirty="0" sz="1800" spc="30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bladder</a:t>
            </a:r>
            <a:r>
              <a:rPr dirty="0" sz="1800" spc="35">
                <a:latin typeface="Calibri"/>
                <a:cs typeface="Calibri"/>
              </a:rPr>
              <a:t> </a:t>
            </a:r>
            <a:r>
              <a:rPr dirty="0" sz="1800" spc="-10">
                <a:latin typeface="Calibri"/>
                <a:cs typeface="Calibri"/>
              </a:rPr>
              <a:t>control</a:t>
            </a:r>
            <a:endParaRPr sz="1800">
              <a:latin typeface="Calibri"/>
              <a:cs typeface="Calibri"/>
            </a:endParaRPr>
          </a:p>
          <a:p>
            <a:pPr marL="285750" indent="-139065">
              <a:lnSpc>
                <a:spcPct val="100000"/>
              </a:lnSpc>
              <a:spcBef>
                <a:spcPts val="320"/>
              </a:spcBef>
              <a:buSzPct val="83333"/>
              <a:buFont typeface="Arial"/>
              <a:buChar char="●"/>
              <a:tabLst>
                <a:tab pos="285750" algn="l"/>
              </a:tabLst>
            </a:pPr>
            <a:r>
              <a:rPr dirty="0" sz="1800" spc="-20">
                <a:latin typeface="Calibri"/>
                <a:cs typeface="Calibri"/>
              </a:rPr>
              <a:t>Weak</a:t>
            </a:r>
            <a:r>
              <a:rPr dirty="0" sz="1800" spc="-10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and</a:t>
            </a:r>
            <a:r>
              <a:rPr dirty="0" sz="1800" spc="5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stiff</a:t>
            </a:r>
            <a:r>
              <a:rPr dirty="0" sz="1800" spc="-30">
                <a:latin typeface="Calibri"/>
                <a:cs typeface="Calibri"/>
              </a:rPr>
              <a:t> </a:t>
            </a:r>
            <a:r>
              <a:rPr dirty="0" sz="1800" spc="-10">
                <a:latin typeface="Calibri"/>
                <a:cs typeface="Calibri"/>
              </a:rPr>
              <a:t>muscles</a:t>
            </a:r>
            <a:endParaRPr sz="1800">
              <a:latin typeface="Calibri"/>
              <a:cs typeface="Calibri"/>
            </a:endParaRPr>
          </a:p>
          <a:p>
            <a:pPr marL="285115" marR="5080" indent="-139065">
              <a:lnSpc>
                <a:spcPct val="114999"/>
              </a:lnSpc>
              <a:buSzPct val="83333"/>
              <a:buFont typeface="Arial"/>
              <a:buChar char="●"/>
              <a:tabLst>
                <a:tab pos="286385" algn="l"/>
              </a:tabLst>
            </a:pPr>
            <a:r>
              <a:rPr dirty="0" sz="1800">
                <a:latin typeface="Calibri"/>
                <a:cs typeface="Calibri"/>
              </a:rPr>
              <a:t>Trouble</a:t>
            </a:r>
            <a:r>
              <a:rPr dirty="0" sz="1800" spc="190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standing,</a:t>
            </a:r>
            <a:r>
              <a:rPr dirty="0" sz="1800" spc="190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sitting</a:t>
            </a:r>
            <a:r>
              <a:rPr dirty="0" sz="1800" spc="165">
                <a:latin typeface="Calibri"/>
                <a:cs typeface="Calibri"/>
              </a:rPr>
              <a:t> </a:t>
            </a:r>
            <a:r>
              <a:rPr dirty="0" sz="1800" spc="-25">
                <a:latin typeface="Calibri"/>
                <a:cs typeface="Calibri"/>
              </a:rPr>
              <a:t>or </a:t>
            </a:r>
            <a:r>
              <a:rPr dirty="0" sz="1800" spc="-25">
                <a:latin typeface="Calibri"/>
                <a:cs typeface="Calibri"/>
              </a:rPr>
              <a:t>	</a:t>
            </a:r>
            <a:r>
              <a:rPr dirty="0" sz="1800" spc="-10">
                <a:latin typeface="Calibri"/>
                <a:cs typeface="Calibri"/>
              </a:rPr>
              <a:t>walking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8" name="object 8" descr=""/>
          <p:cNvSpPr txBox="1"/>
          <p:nvPr/>
        </p:nvSpPr>
        <p:spPr>
          <a:xfrm>
            <a:off x="8008523" y="4436311"/>
            <a:ext cx="2146935" cy="511175"/>
          </a:xfrm>
          <a:prstGeom prst="rect">
            <a:avLst/>
          </a:prstGeom>
        </p:spPr>
        <p:txBody>
          <a:bodyPr wrap="square" lIns="0" tIns="20955" rIns="0" bIns="0" rtlCol="0" vert="horz">
            <a:spAutoFit/>
          </a:bodyPr>
          <a:lstStyle/>
          <a:p>
            <a:pPr marL="12700" marR="5080">
              <a:lnSpc>
                <a:spcPts val="1910"/>
              </a:lnSpc>
              <a:spcBef>
                <a:spcPts val="165"/>
              </a:spcBef>
            </a:pPr>
            <a:r>
              <a:rPr dirty="0" sz="1600" spc="55" b="1">
                <a:solidFill>
                  <a:srgbClr val="338841"/>
                </a:solidFill>
                <a:latin typeface="Trebuchet MS"/>
                <a:cs typeface="Trebuchet MS"/>
              </a:rPr>
              <a:t>And</a:t>
            </a:r>
            <a:r>
              <a:rPr dirty="0" sz="1600" spc="-80" b="1">
                <a:solidFill>
                  <a:srgbClr val="338841"/>
                </a:solidFill>
                <a:latin typeface="Trebuchet MS"/>
                <a:cs typeface="Trebuchet MS"/>
              </a:rPr>
              <a:t> </a:t>
            </a:r>
            <a:r>
              <a:rPr dirty="0" sz="1600" spc="75" b="1">
                <a:solidFill>
                  <a:srgbClr val="338841"/>
                </a:solidFill>
                <a:latin typeface="Trebuchet MS"/>
                <a:cs typeface="Trebuchet MS"/>
              </a:rPr>
              <a:t>changes</a:t>
            </a:r>
            <a:r>
              <a:rPr dirty="0" sz="1600" spc="-75" b="1">
                <a:solidFill>
                  <a:srgbClr val="338841"/>
                </a:solidFill>
                <a:latin typeface="Trebuchet MS"/>
                <a:cs typeface="Trebuchet MS"/>
              </a:rPr>
              <a:t> </a:t>
            </a:r>
            <a:r>
              <a:rPr dirty="0" sz="1600" spc="-20" b="1">
                <a:solidFill>
                  <a:srgbClr val="338841"/>
                </a:solidFill>
                <a:latin typeface="Trebuchet MS"/>
                <a:cs typeface="Trebuchet MS"/>
              </a:rPr>
              <a:t>in</a:t>
            </a:r>
            <a:r>
              <a:rPr dirty="0" sz="1600" spc="-95" b="1">
                <a:solidFill>
                  <a:srgbClr val="338841"/>
                </a:solidFill>
                <a:latin typeface="Trebuchet MS"/>
                <a:cs typeface="Trebuchet MS"/>
              </a:rPr>
              <a:t> </a:t>
            </a:r>
            <a:r>
              <a:rPr dirty="0" sz="1600" spc="65" b="1">
                <a:solidFill>
                  <a:srgbClr val="338841"/>
                </a:solidFill>
                <a:latin typeface="Trebuchet MS"/>
                <a:cs typeface="Trebuchet MS"/>
              </a:rPr>
              <a:t>mood </a:t>
            </a:r>
            <a:r>
              <a:rPr dirty="0" sz="1600" spc="70" b="1">
                <a:solidFill>
                  <a:srgbClr val="338841"/>
                </a:solidFill>
                <a:latin typeface="Trebuchet MS"/>
                <a:cs typeface="Trebuchet MS"/>
              </a:rPr>
              <a:t>and</a:t>
            </a:r>
            <a:r>
              <a:rPr dirty="0" sz="1600" spc="-100" b="1">
                <a:solidFill>
                  <a:srgbClr val="338841"/>
                </a:solidFill>
                <a:latin typeface="Trebuchet MS"/>
                <a:cs typeface="Trebuchet MS"/>
              </a:rPr>
              <a:t> </a:t>
            </a:r>
            <a:r>
              <a:rPr dirty="0" sz="1600" spc="-10" b="1">
                <a:solidFill>
                  <a:srgbClr val="338841"/>
                </a:solidFill>
                <a:latin typeface="Trebuchet MS"/>
                <a:cs typeface="Trebuchet MS"/>
              </a:rPr>
              <a:t>behaviour.</a:t>
            </a:r>
            <a:endParaRPr sz="1600">
              <a:latin typeface="Trebuchet MS"/>
              <a:cs typeface="Trebuchet MS"/>
            </a:endParaRPr>
          </a:p>
        </p:txBody>
      </p:sp>
      <p:sp>
        <p:nvSpPr>
          <p:cNvPr id="9" name="object 9" descr=""/>
          <p:cNvSpPr txBox="1"/>
          <p:nvPr/>
        </p:nvSpPr>
        <p:spPr>
          <a:xfrm>
            <a:off x="1571205" y="2870484"/>
            <a:ext cx="9048750" cy="330835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2000" spc="10">
                <a:latin typeface="Calibri"/>
                <a:cs typeface="Calibri"/>
              </a:rPr>
              <a:t>It's a</a:t>
            </a:r>
            <a:r>
              <a:rPr dirty="0" sz="2000" spc="40">
                <a:latin typeface="Calibri"/>
                <a:cs typeface="Calibri"/>
              </a:rPr>
              <a:t> </a:t>
            </a:r>
            <a:r>
              <a:rPr dirty="0" sz="2000" spc="10">
                <a:latin typeface="Calibri"/>
                <a:cs typeface="Calibri"/>
              </a:rPr>
              <a:t>chronic condition</a:t>
            </a:r>
            <a:r>
              <a:rPr dirty="0" sz="2000" spc="5">
                <a:latin typeface="Calibri"/>
                <a:cs typeface="Calibri"/>
              </a:rPr>
              <a:t> </a:t>
            </a:r>
            <a:r>
              <a:rPr dirty="0" sz="2000" spc="10">
                <a:latin typeface="Calibri"/>
                <a:cs typeface="Calibri"/>
              </a:rPr>
              <a:t>that</a:t>
            </a:r>
            <a:r>
              <a:rPr dirty="0" sz="2000" spc="5">
                <a:latin typeface="Calibri"/>
                <a:cs typeface="Calibri"/>
              </a:rPr>
              <a:t> </a:t>
            </a:r>
            <a:r>
              <a:rPr dirty="0" sz="2000" spc="10">
                <a:latin typeface="Calibri"/>
                <a:cs typeface="Calibri"/>
              </a:rPr>
              <a:t>gets</a:t>
            </a:r>
            <a:r>
              <a:rPr dirty="0" sz="2000" spc="15">
                <a:latin typeface="Calibri"/>
                <a:cs typeface="Calibri"/>
              </a:rPr>
              <a:t> </a:t>
            </a:r>
            <a:r>
              <a:rPr dirty="0" sz="2000" spc="10">
                <a:latin typeface="Calibri"/>
                <a:cs typeface="Calibri"/>
              </a:rPr>
              <a:t>more</a:t>
            </a:r>
            <a:r>
              <a:rPr dirty="0" sz="2000" spc="15">
                <a:latin typeface="Calibri"/>
                <a:cs typeface="Calibri"/>
              </a:rPr>
              <a:t> </a:t>
            </a:r>
            <a:r>
              <a:rPr dirty="0" sz="2000" spc="10">
                <a:latin typeface="Calibri"/>
                <a:cs typeface="Calibri"/>
              </a:rPr>
              <a:t>severe over</a:t>
            </a:r>
            <a:r>
              <a:rPr dirty="0" sz="2000" spc="15">
                <a:latin typeface="Calibri"/>
                <a:cs typeface="Calibri"/>
              </a:rPr>
              <a:t> </a:t>
            </a:r>
            <a:r>
              <a:rPr dirty="0" sz="2000" spc="10">
                <a:latin typeface="Calibri"/>
                <a:cs typeface="Calibri"/>
              </a:rPr>
              <a:t>time</a:t>
            </a:r>
            <a:r>
              <a:rPr dirty="0" sz="2000" spc="30">
                <a:latin typeface="Calibri"/>
                <a:cs typeface="Calibri"/>
              </a:rPr>
              <a:t> </a:t>
            </a:r>
            <a:r>
              <a:rPr dirty="0" sz="2000" spc="10">
                <a:latin typeface="Calibri"/>
                <a:cs typeface="Calibri"/>
              </a:rPr>
              <a:t>and</a:t>
            </a:r>
            <a:r>
              <a:rPr dirty="0" sz="2000" spc="30">
                <a:latin typeface="Calibri"/>
                <a:cs typeface="Calibri"/>
              </a:rPr>
              <a:t> </a:t>
            </a:r>
            <a:r>
              <a:rPr dirty="0" sz="2000" spc="10">
                <a:latin typeface="Calibri"/>
                <a:cs typeface="Calibri"/>
              </a:rPr>
              <a:t>is</a:t>
            </a:r>
            <a:r>
              <a:rPr dirty="0" sz="2000" spc="40">
                <a:latin typeface="Calibri"/>
                <a:cs typeface="Calibri"/>
              </a:rPr>
              <a:t> </a:t>
            </a:r>
            <a:r>
              <a:rPr dirty="0" sz="2000" spc="10">
                <a:latin typeface="Calibri"/>
                <a:cs typeface="Calibri"/>
              </a:rPr>
              <a:t>often characterized</a:t>
            </a:r>
            <a:r>
              <a:rPr dirty="0" sz="2000">
                <a:latin typeface="Calibri"/>
                <a:cs typeface="Calibri"/>
              </a:rPr>
              <a:t> </a:t>
            </a:r>
            <a:r>
              <a:rPr dirty="0" sz="2000" spc="-25">
                <a:latin typeface="Calibri"/>
                <a:cs typeface="Calibri"/>
              </a:rPr>
              <a:t>by:</a:t>
            </a:r>
            <a:endParaRPr sz="2000">
              <a:latin typeface="Calibri"/>
              <a:cs typeface="Calibri"/>
            </a:endParaRPr>
          </a:p>
        </p:txBody>
      </p:sp>
      <p:pic>
        <p:nvPicPr>
          <p:cNvPr id="10" name="object 10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1358371" y="6024371"/>
            <a:ext cx="682751" cy="682751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/>
          <p:nvPr/>
        </p:nvSpPr>
        <p:spPr>
          <a:xfrm>
            <a:off x="0" y="0"/>
            <a:ext cx="12192000" cy="1485900"/>
          </a:xfrm>
          <a:custGeom>
            <a:avLst/>
            <a:gdLst/>
            <a:ahLst/>
            <a:cxnLst/>
            <a:rect l="l" t="t" r="r" b="b"/>
            <a:pathLst>
              <a:path w="12192000" h="1485900">
                <a:moveTo>
                  <a:pt x="12192000" y="0"/>
                </a:moveTo>
                <a:lnTo>
                  <a:pt x="0" y="0"/>
                </a:lnTo>
                <a:lnTo>
                  <a:pt x="0" y="742950"/>
                </a:lnTo>
                <a:lnTo>
                  <a:pt x="1580" y="791799"/>
                </a:lnTo>
                <a:lnTo>
                  <a:pt x="6255" y="839805"/>
                </a:lnTo>
                <a:lnTo>
                  <a:pt x="13928" y="886869"/>
                </a:lnTo>
                <a:lnTo>
                  <a:pt x="24501" y="932894"/>
                </a:lnTo>
                <a:lnTo>
                  <a:pt x="37875" y="977781"/>
                </a:lnTo>
                <a:lnTo>
                  <a:pt x="53953" y="1021433"/>
                </a:lnTo>
                <a:lnTo>
                  <a:pt x="72637" y="1063751"/>
                </a:lnTo>
                <a:lnTo>
                  <a:pt x="93829" y="1104638"/>
                </a:lnTo>
                <a:lnTo>
                  <a:pt x="117430" y="1143997"/>
                </a:lnTo>
                <a:lnTo>
                  <a:pt x="143345" y="1181728"/>
                </a:lnTo>
                <a:lnTo>
                  <a:pt x="171473" y="1217735"/>
                </a:lnTo>
                <a:lnTo>
                  <a:pt x="201717" y="1251918"/>
                </a:lnTo>
                <a:lnTo>
                  <a:pt x="233981" y="1284182"/>
                </a:lnTo>
                <a:lnTo>
                  <a:pt x="268164" y="1314426"/>
                </a:lnTo>
                <a:lnTo>
                  <a:pt x="304171" y="1342554"/>
                </a:lnTo>
                <a:lnTo>
                  <a:pt x="341902" y="1368469"/>
                </a:lnTo>
                <a:lnTo>
                  <a:pt x="381261" y="1392070"/>
                </a:lnTo>
                <a:lnTo>
                  <a:pt x="422148" y="1413262"/>
                </a:lnTo>
                <a:lnTo>
                  <a:pt x="464466" y="1431946"/>
                </a:lnTo>
                <a:lnTo>
                  <a:pt x="508118" y="1448024"/>
                </a:lnTo>
                <a:lnTo>
                  <a:pt x="553005" y="1461398"/>
                </a:lnTo>
                <a:lnTo>
                  <a:pt x="599030" y="1471971"/>
                </a:lnTo>
                <a:lnTo>
                  <a:pt x="646094" y="1479644"/>
                </a:lnTo>
                <a:lnTo>
                  <a:pt x="694100" y="1484319"/>
                </a:lnTo>
                <a:lnTo>
                  <a:pt x="742950" y="1485900"/>
                </a:lnTo>
                <a:lnTo>
                  <a:pt x="12192000" y="1485900"/>
                </a:lnTo>
                <a:lnTo>
                  <a:pt x="12192000" y="0"/>
                </a:lnTo>
                <a:close/>
              </a:path>
            </a:pathLst>
          </a:custGeom>
          <a:solidFill>
            <a:srgbClr val="35933E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03944" rIns="0" bIns="0" rtlCol="0" vert="horz">
            <a:spAutoFit/>
          </a:bodyPr>
          <a:lstStyle/>
          <a:p>
            <a:pPr marL="3042920">
              <a:lnSpc>
                <a:spcPct val="100000"/>
              </a:lnSpc>
              <a:spcBef>
                <a:spcPts val="120"/>
              </a:spcBef>
            </a:pPr>
            <a:r>
              <a:rPr dirty="0" sz="3350" spc="160"/>
              <a:t>TYPES</a:t>
            </a:r>
            <a:r>
              <a:rPr dirty="0" sz="3350" spc="-195"/>
              <a:t> </a:t>
            </a:r>
            <a:r>
              <a:rPr dirty="0" sz="3350" spc="85"/>
              <a:t>OF</a:t>
            </a:r>
            <a:r>
              <a:rPr dirty="0" sz="3350" spc="-215"/>
              <a:t> </a:t>
            </a:r>
            <a:r>
              <a:rPr dirty="0" sz="3350" spc="150"/>
              <a:t>DEMENTIA</a:t>
            </a:r>
            <a:endParaRPr sz="3350"/>
          </a:p>
        </p:txBody>
      </p:sp>
      <p:pic>
        <p:nvPicPr>
          <p:cNvPr id="4" name="object 4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9963911" y="6175247"/>
            <a:ext cx="548639" cy="548639"/>
          </a:xfrm>
          <a:prstGeom prst="rect">
            <a:avLst/>
          </a:prstGeom>
        </p:spPr>
      </p:pic>
      <p:pic>
        <p:nvPicPr>
          <p:cNvPr id="5" name="object 5" descr="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3278123" y="1662683"/>
            <a:ext cx="5367527" cy="4703063"/>
          </a:xfrm>
          <a:prstGeom prst="rect">
            <a:avLst/>
          </a:prstGeom>
        </p:spPr>
      </p:pic>
      <p:sp>
        <p:nvSpPr>
          <p:cNvPr id="6" name="object 6" descr=""/>
          <p:cNvSpPr txBox="1"/>
          <p:nvPr/>
        </p:nvSpPr>
        <p:spPr>
          <a:xfrm>
            <a:off x="3718383" y="5183209"/>
            <a:ext cx="1676400" cy="23939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400" spc="-35" b="1" i="1">
                <a:latin typeface="Arial"/>
                <a:cs typeface="Arial"/>
              </a:rPr>
              <a:t>Alzheimer’s</a:t>
            </a:r>
            <a:r>
              <a:rPr dirty="0" sz="1400" spc="-30" b="1" i="1">
                <a:latin typeface="Arial"/>
                <a:cs typeface="Arial"/>
              </a:rPr>
              <a:t> </a:t>
            </a:r>
            <a:r>
              <a:rPr dirty="0" sz="1400" spc="-10" b="1" i="1">
                <a:latin typeface="Arial"/>
                <a:cs typeface="Arial"/>
              </a:rPr>
              <a:t>Disease</a:t>
            </a:r>
            <a:endParaRPr sz="1400">
              <a:latin typeface="Arial"/>
              <a:cs typeface="Arial"/>
            </a:endParaRPr>
          </a:p>
        </p:txBody>
      </p:sp>
      <p:sp>
        <p:nvSpPr>
          <p:cNvPr id="7" name="object 7" descr=""/>
          <p:cNvSpPr txBox="1"/>
          <p:nvPr/>
        </p:nvSpPr>
        <p:spPr>
          <a:xfrm>
            <a:off x="6473955" y="5159672"/>
            <a:ext cx="2334260" cy="23939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400" b="1" i="1">
                <a:latin typeface="Arial"/>
                <a:cs typeface="Arial"/>
              </a:rPr>
              <a:t>Dementia</a:t>
            </a:r>
            <a:r>
              <a:rPr dirty="0" sz="1400" spc="40" b="1" i="1">
                <a:latin typeface="Arial"/>
                <a:cs typeface="Arial"/>
              </a:rPr>
              <a:t> </a:t>
            </a:r>
            <a:r>
              <a:rPr dirty="0" sz="1400" b="1" i="1">
                <a:latin typeface="Arial"/>
                <a:cs typeface="Arial"/>
              </a:rPr>
              <a:t>with</a:t>
            </a:r>
            <a:r>
              <a:rPr dirty="0" sz="1400" spc="60" b="1" i="1">
                <a:latin typeface="Arial"/>
                <a:cs typeface="Arial"/>
              </a:rPr>
              <a:t> </a:t>
            </a:r>
            <a:r>
              <a:rPr dirty="0" sz="1400" spc="-50" b="1" i="1">
                <a:latin typeface="Arial"/>
                <a:cs typeface="Arial"/>
              </a:rPr>
              <a:t>Lewy</a:t>
            </a:r>
            <a:r>
              <a:rPr dirty="0" sz="1400" spc="45" b="1" i="1">
                <a:latin typeface="Arial"/>
                <a:cs typeface="Arial"/>
              </a:rPr>
              <a:t> </a:t>
            </a:r>
            <a:r>
              <a:rPr dirty="0" sz="1400" spc="-25" b="1" i="1">
                <a:latin typeface="Arial"/>
                <a:cs typeface="Arial"/>
              </a:rPr>
              <a:t>Bodies</a:t>
            </a:r>
            <a:endParaRPr sz="1400">
              <a:latin typeface="Arial"/>
              <a:cs typeface="Arial"/>
            </a:endParaRPr>
          </a:p>
        </p:txBody>
      </p:sp>
      <p:sp>
        <p:nvSpPr>
          <p:cNvPr id="8" name="object 8" descr=""/>
          <p:cNvSpPr txBox="1"/>
          <p:nvPr/>
        </p:nvSpPr>
        <p:spPr>
          <a:xfrm>
            <a:off x="3292405" y="5643243"/>
            <a:ext cx="5081905" cy="106743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3479800" algn="l"/>
              </a:tabLst>
            </a:pPr>
            <a:r>
              <a:rPr dirty="0" sz="1400" b="1" i="1">
                <a:latin typeface="Arial"/>
                <a:cs typeface="Arial"/>
              </a:rPr>
              <a:t>Frontotemporal</a:t>
            </a:r>
            <a:r>
              <a:rPr dirty="0" sz="1400" spc="70" b="1" i="1">
                <a:latin typeface="Arial"/>
                <a:cs typeface="Arial"/>
              </a:rPr>
              <a:t> </a:t>
            </a:r>
            <a:r>
              <a:rPr dirty="0" sz="1400" spc="-10" b="1" i="1">
                <a:latin typeface="Arial"/>
                <a:cs typeface="Arial"/>
              </a:rPr>
              <a:t>Dementia</a:t>
            </a:r>
            <a:r>
              <a:rPr dirty="0" sz="1400" b="1" i="1">
                <a:latin typeface="Arial"/>
                <a:cs typeface="Arial"/>
              </a:rPr>
              <a:t>	</a:t>
            </a:r>
            <a:r>
              <a:rPr dirty="0" sz="1400" spc="-25" b="1" i="1">
                <a:latin typeface="Arial"/>
                <a:cs typeface="Arial"/>
              </a:rPr>
              <a:t>Vascular</a:t>
            </a:r>
            <a:r>
              <a:rPr dirty="0" sz="1400" spc="-20" b="1" i="1">
                <a:latin typeface="Arial"/>
                <a:cs typeface="Arial"/>
              </a:rPr>
              <a:t> </a:t>
            </a:r>
            <a:r>
              <a:rPr dirty="0" sz="1400" spc="-10" b="1" i="1">
                <a:latin typeface="Arial"/>
                <a:cs typeface="Arial"/>
              </a:rPr>
              <a:t>Dementia</a:t>
            </a:r>
            <a:endParaRPr sz="1400">
              <a:latin typeface="Arial"/>
              <a:cs typeface="Arial"/>
            </a:endParaRPr>
          </a:p>
          <a:p>
            <a:pPr marL="2080895" marR="1041400" indent="-576580">
              <a:lnSpc>
                <a:spcPts val="3329"/>
              </a:lnSpc>
              <a:spcBef>
                <a:spcPts val="50"/>
              </a:spcBef>
            </a:pPr>
            <a:r>
              <a:rPr dirty="0" sz="1400" spc="-35" b="1" i="1">
                <a:latin typeface="Arial"/>
                <a:cs typeface="Arial"/>
              </a:rPr>
              <a:t>Parkinson’s</a:t>
            </a:r>
            <a:r>
              <a:rPr dirty="0" sz="1400" spc="-5" b="1" i="1">
                <a:latin typeface="Arial"/>
                <a:cs typeface="Arial"/>
              </a:rPr>
              <a:t> </a:t>
            </a:r>
            <a:r>
              <a:rPr dirty="0" sz="1400" spc="-35" b="1" i="1">
                <a:latin typeface="Arial"/>
                <a:cs typeface="Arial"/>
              </a:rPr>
              <a:t>Disease</a:t>
            </a:r>
            <a:r>
              <a:rPr dirty="0" sz="1400" spc="-25" b="1" i="1">
                <a:latin typeface="Arial"/>
                <a:cs typeface="Arial"/>
              </a:rPr>
              <a:t> </a:t>
            </a:r>
            <a:r>
              <a:rPr dirty="0" sz="1400" spc="-10" b="1" i="1">
                <a:latin typeface="Arial"/>
                <a:cs typeface="Arial"/>
              </a:rPr>
              <a:t>Dementia</a:t>
            </a:r>
            <a:r>
              <a:rPr dirty="0" sz="1400" spc="-10" b="1" i="1">
                <a:latin typeface="Arial"/>
                <a:cs typeface="Arial"/>
              </a:rPr>
              <a:t> </a:t>
            </a:r>
            <a:r>
              <a:rPr dirty="0" sz="1400" b="1" i="1">
                <a:latin typeface="Arial"/>
                <a:cs typeface="Arial"/>
              </a:rPr>
              <a:t>Mixed</a:t>
            </a:r>
            <a:r>
              <a:rPr dirty="0" sz="1400" spc="-5" b="1" i="1">
                <a:latin typeface="Arial"/>
                <a:cs typeface="Arial"/>
              </a:rPr>
              <a:t> </a:t>
            </a:r>
            <a:r>
              <a:rPr dirty="0" sz="1400" spc="-10" b="1" i="1">
                <a:latin typeface="Arial"/>
                <a:cs typeface="Arial"/>
              </a:rPr>
              <a:t>Dementia</a:t>
            </a:r>
            <a:endParaRPr sz="14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/>
          <p:nvPr/>
        </p:nvSpPr>
        <p:spPr>
          <a:xfrm>
            <a:off x="0" y="0"/>
            <a:ext cx="12192000" cy="6858000"/>
          </a:xfrm>
          <a:custGeom>
            <a:avLst/>
            <a:gdLst/>
            <a:ahLst/>
            <a:cxnLst/>
            <a:rect l="l" t="t" r="r" b="b"/>
            <a:pathLst>
              <a:path w="12192000" h="6858000">
                <a:moveTo>
                  <a:pt x="12192000" y="0"/>
                </a:moveTo>
                <a:lnTo>
                  <a:pt x="0" y="0"/>
                </a:lnTo>
                <a:lnTo>
                  <a:pt x="0" y="6858000"/>
                </a:lnTo>
                <a:lnTo>
                  <a:pt x="12192000" y="6858000"/>
                </a:lnTo>
                <a:lnTo>
                  <a:pt x="12192000" y="0"/>
                </a:lnTo>
                <a:close/>
              </a:path>
            </a:pathLst>
          </a:custGeom>
          <a:solidFill>
            <a:srgbClr val="FDC616"/>
          </a:solidFill>
        </p:spPr>
        <p:txBody>
          <a:bodyPr wrap="square" lIns="0" tIns="0" rIns="0" bIns="0" rtlCol="0"/>
          <a:lstStyle/>
          <a:p/>
        </p:txBody>
      </p:sp>
      <p:pic>
        <p:nvPicPr>
          <p:cNvPr id="3" name="object 3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9180576" y="0"/>
            <a:ext cx="3011423" cy="3011423"/>
          </a:xfrm>
          <a:prstGeom prst="rect">
            <a:avLst/>
          </a:prstGeom>
        </p:spPr>
      </p:pic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193929" rIns="0" bIns="0" rtlCol="0" vert="horz">
            <a:spAutoFit/>
          </a:bodyPr>
          <a:lstStyle/>
          <a:p>
            <a:pPr marL="619125">
              <a:lnSpc>
                <a:spcPct val="100000"/>
              </a:lnSpc>
              <a:spcBef>
                <a:spcPts val="100"/>
              </a:spcBef>
            </a:pPr>
            <a:r>
              <a:rPr dirty="0" sz="3000" spc="180">
                <a:solidFill>
                  <a:srgbClr val="000000"/>
                </a:solidFill>
              </a:rPr>
              <a:t>What</a:t>
            </a:r>
            <a:r>
              <a:rPr dirty="0" sz="3000" spc="-215">
                <a:solidFill>
                  <a:srgbClr val="000000"/>
                </a:solidFill>
              </a:rPr>
              <a:t> </a:t>
            </a:r>
            <a:r>
              <a:rPr dirty="0" sz="3000" spc="145">
                <a:solidFill>
                  <a:srgbClr val="000000"/>
                </a:solidFill>
              </a:rPr>
              <a:t>causes</a:t>
            </a:r>
            <a:r>
              <a:rPr dirty="0" sz="3000" spc="-220">
                <a:solidFill>
                  <a:srgbClr val="000000"/>
                </a:solidFill>
              </a:rPr>
              <a:t> </a:t>
            </a:r>
            <a:r>
              <a:rPr dirty="0" sz="3000" spc="80">
                <a:solidFill>
                  <a:srgbClr val="000000"/>
                </a:solidFill>
              </a:rPr>
              <a:t>dementia?</a:t>
            </a:r>
            <a:endParaRPr sz="3000"/>
          </a:p>
        </p:txBody>
      </p:sp>
      <p:sp>
        <p:nvSpPr>
          <p:cNvPr id="5" name="object 5" descr=""/>
          <p:cNvSpPr txBox="1"/>
          <p:nvPr/>
        </p:nvSpPr>
        <p:spPr>
          <a:xfrm>
            <a:off x="1189174" y="2428851"/>
            <a:ext cx="9584055" cy="303530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2500">
                <a:latin typeface="Calibri"/>
                <a:cs typeface="Calibri"/>
              </a:rPr>
              <a:t>There</a:t>
            </a:r>
            <a:r>
              <a:rPr dirty="0" sz="2500" spc="30">
                <a:latin typeface="Calibri"/>
                <a:cs typeface="Calibri"/>
              </a:rPr>
              <a:t> </a:t>
            </a:r>
            <a:r>
              <a:rPr dirty="0" sz="2500">
                <a:latin typeface="Calibri"/>
                <a:cs typeface="Calibri"/>
              </a:rPr>
              <a:t>are</a:t>
            </a:r>
            <a:r>
              <a:rPr dirty="0" sz="2500" spc="20">
                <a:latin typeface="Calibri"/>
                <a:cs typeface="Calibri"/>
              </a:rPr>
              <a:t> </a:t>
            </a:r>
            <a:r>
              <a:rPr dirty="0" sz="2500">
                <a:latin typeface="Calibri"/>
                <a:cs typeface="Calibri"/>
              </a:rPr>
              <a:t>many</a:t>
            </a:r>
            <a:r>
              <a:rPr dirty="0" sz="2500" spc="20">
                <a:latin typeface="Calibri"/>
                <a:cs typeface="Calibri"/>
              </a:rPr>
              <a:t> </a:t>
            </a:r>
            <a:r>
              <a:rPr dirty="0" sz="2500">
                <a:latin typeface="Calibri"/>
                <a:cs typeface="Calibri"/>
              </a:rPr>
              <a:t>different</a:t>
            </a:r>
            <a:r>
              <a:rPr dirty="0" sz="2500" spc="20">
                <a:latin typeface="Calibri"/>
                <a:cs typeface="Calibri"/>
              </a:rPr>
              <a:t> </a:t>
            </a:r>
            <a:r>
              <a:rPr dirty="0" sz="2500">
                <a:latin typeface="Calibri"/>
                <a:cs typeface="Calibri"/>
              </a:rPr>
              <a:t>types</a:t>
            </a:r>
            <a:r>
              <a:rPr dirty="0" sz="2500" spc="35">
                <a:latin typeface="Calibri"/>
                <a:cs typeface="Calibri"/>
              </a:rPr>
              <a:t> </a:t>
            </a:r>
            <a:r>
              <a:rPr dirty="0" sz="2500">
                <a:latin typeface="Calibri"/>
                <a:cs typeface="Calibri"/>
              </a:rPr>
              <a:t>of</a:t>
            </a:r>
            <a:r>
              <a:rPr dirty="0" sz="2500" spc="10">
                <a:latin typeface="Calibri"/>
                <a:cs typeface="Calibri"/>
              </a:rPr>
              <a:t> </a:t>
            </a:r>
            <a:r>
              <a:rPr dirty="0" sz="2500">
                <a:latin typeface="Calibri"/>
                <a:cs typeface="Calibri"/>
              </a:rPr>
              <a:t>dementia,</a:t>
            </a:r>
            <a:r>
              <a:rPr dirty="0" sz="2500" spc="55">
                <a:latin typeface="Calibri"/>
                <a:cs typeface="Calibri"/>
              </a:rPr>
              <a:t> </a:t>
            </a:r>
            <a:r>
              <a:rPr dirty="0" sz="2500">
                <a:latin typeface="Calibri"/>
                <a:cs typeface="Calibri"/>
              </a:rPr>
              <a:t>each</a:t>
            </a:r>
            <a:r>
              <a:rPr dirty="0" sz="2500" spc="20">
                <a:latin typeface="Calibri"/>
                <a:cs typeface="Calibri"/>
              </a:rPr>
              <a:t> </a:t>
            </a:r>
            <a:r>
              <a:rPr dirty="0" sz="2500">
                <a:latin typeface="Calibri"/>
                <a:cs typeface="Calibri"/>
              </a:rPr>
              <a:t>with</a:t>
            </a:r>
            <a:r>
              <a:rPr dirty="0" sz="2500" spc="50">
                <a:latin typeface="Calibri"/>
                <a:cs typeface="Calibri"/>
              </a:rPr>
              <a:t> </a:t>
            </a:r>
            <a:r>
              <a:rPr dirty="0" sz="2500">
                <a:latin typeface="Calibri"/>
                <a:cs typeface="Calibri"/>
              </a:rPr>
              <a:t>its</a:t>
            </a:r>
            <a:r>
              <a:rPr dirty="0" sz="2500" spc="30">
                <a:latin typeface="Calibri"/>
                <a:cs typeface="Calibri"/>
              </a:rPr>
              <a:t> </a:t>
            </a:r>
            <a:r>
              <a:rPr dirty="0" sz="2500">
                <a:latin typeface="Calibri"/>
                <a:cs typeface="Calibri"/>
              </a:rPr>
              <a:t>own</a:t>
            </a:r>
            <a:r>
              <a:rPr dirty="0" sz="2500" spc="30">
                <a:latin typeface="Calibri"/>
                <a:cs typeface="Calibri"/>
              </a:rPr>
              <a:t> </a:t>
            </a:r>
            <a:r>
              <a:rPr dirty="0" sz="2500" spc="-10">
                <a:latin typeface="Calibri"/>
                <a:cs typeface="Calibri"/>
              </a:rPr>
              <a:t>cause.</a:t>
            </a:r>
            <a:endParaRPr sz="25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400"/>
              </a:spcBef>
            </a:pPr>
            <a:endParaRPr sz="2500">
              <a:latin typeface="Calibri"/>
              <a:cs typeface="Calibri"/>
            </a:endParaRPr>
          </a:p>
          <a:p>
            <a:pPr marL="12700" marR="5080">
              <a:lnSpc>
                <a:spcPct val="114799"/>
              </a:lnSpc>
              <a:spcBef>
                <a:spcPts val="5"/>
              </a:spcBef>
            </a:pPr>
            <a:r>
              <a:rPr dirty="0" sz="2500" spc="-150">
                <a:latin typeface="Calibri"/>
                <a:cs typeface="Calibri"/>
              </a:rPr>
              <a:t>We</a:t>
            </a:r>
            <a:r>
              <a:rPr dirty="0" sz="2500" spc="75">
                <a:latin typeface="Calibri"/>
                <a:cs typeface="Calibri"/>
              </a:rPr>
              <a:t> </a:t>
            </a:r>
            <a:r>
              <a:rPr dirty="0" sz="2500">
                <a:latin typeface="Calibri"/>
                <a:cs typeface="Calibri"/>
              </a:rPr>
              <a:t>don't</a:t>
            </a:r>
            <a:r>
              <a:rPr dirty="0" sz="2500" spc="85">
                <a:latin typeface="Calibri"/>
                <a:cs typeface="Calibri"/>
              </a:rPr>
              <a:t> </a:t>
            </a:r>
            <a:r>
              <a:rPr dirty="0" sz="2500">
                <a:latin typeface="Calibri"/>
                <a:cs typeface="Calibri"/>
              </a:rPr>
              <a:t>yet</a:t>
            </a:r>
            <a:r>
              <a:rPr dirty="0" sz="2500" spc="80">
                <a:latin typeface="Calibri"/>
                <a:cs typeface="Calibri"/>
              </a:rPr>
              <a:t> </a:t>
            </a:r>
            <a:r>
              <a:rPr dirty="0" sz="2500">
                <a:latin typeface="Calibri"/>
                <a:cs typeface="Calibri"/>
              </a:rPr>
              <a:t>fully</a:t>
            </a:r>
            <a:r>
              <a:rPr dirty="0" sz="2500" spc="75">
                <a:latin typeface="Calibri"/>
                <a:cs typeface="Calibri"/>
              </a:rPr>
              <a:t> </a:t>
            </a:r>
            <a:r>
              <a:rPr dirty="0" sz="2500">
                <a:latin typeface="Calibri"/>
                <a:cs typeface="Calibri"/>
              </a:rPr>
              <a:t>understand</a:t>
            </a:r>
            <a:r>
              <a:rPr dirty="0" sz="2500" spc="100">
                <a:latin typeface="Calibri"/>
                <a:cs typeface="Calibri"/>
              </a:rPr>
              <a:t> </a:t>
            </a:r>
            <a:r>
              <a:rPr dirty="0" sz="2500">
                <a:latin typeface="Calibri"/>
                <a:cs typeface="Calibri"/>
              </a:rPr>
              <a:t>these</a:t>
            </a:r>
            <a:r>
              <a:rPr dirty="0" sz="2500" spc="110">
                <a:latin typeface="Calibri"/>
                <a:cs typeface="Calibri"/>
              </a:rPr>
              <a:t> </a:t>
            </a:r>
            <a:r>
              <a:rPr dirty="0" sz="2500">
                <a:latin typeface="Calibri"/>
                <a:cs typeface="Calibri"/>
              </a:rPr>
              <a:t>causes,</a:t>
            </a:r>
            <a:r>
              <a:rPr dirty="0" sz="2500" spc="95">
                <a:latin typeface="Calibri"/>
                <a:cs typeface="Calibri"/>
              </a:rPr>
              <a:t> </a:t>
            </a:r>
            <a:r>
              <a:rPr dirty="0" sz="2500">
                <a:latin typeface="Calibri"/>
                <a:cs typeface="Calibri"/>
              </a:rPr>
              <a:t>but</a:t>
            </a:r>
            <a:r>
              <a:rPr dirty="0" sz="2500" spc="100">
                <a:latin typeface="Calibri"/>
                <a:cs typeface="Calibri"/>
              </a:rPr>
              <a:t> </a:t>
            </a:r>
            <a:r>
              <a:rPr dirty="0" sz="2500">
                <a:latin typeface="Calibri"/>
                <a:cs typeface="Calibri"/>
              </a:rPr>
              <a:t>researchers</a:t>
            </a:r>
            <a:r>
              <a:rPr dirty="0" sz="2500" spc="90">
                <a:latin typeface="Calibri"/>
                <a:cs typeface="Calibri"/>
              </a:rPr>
              <a:t> </a:t>
            </a:r>
            <a:r>
              <a:rPr dirty="0" sz="2500">
                <a:latin typeface="Calibri"/>
                <a:cs typeface="Calibri"/>
              </a:rPr>
              <a:t>suspect</a:t>
            </a:r>
            <a:r>
              <a:rPr dirty="0" sz="2500" spc="120">
                <a:latin typeface="Calibri"/>
                <a:cs typeface="Calibri"/>
              </a:rPr>
              <a:t> </a:t>
            </a:r>
            <a:r>
              <a:rPr dirty="0" sz="2500" spc="-20">
                <a:latin typeface="Calibri"/>
                <a:cs typeface="Calibri"/>
              </a:rPr>
              <a:t>that </a:t>
            </a:r>
            <a:r>
              <a:rPr dirty="0" sz="2500">
                <a:latin typeface="Calibri"/>
                <a:cs typeface="Calibri"/>
              </a:rPr>
              <a:t>some</a:t>
            </a:r>
            <a:r>
              <a:rPr dirty="0" sz="2500" spc="70">
                <a:latin typeface="Calibri"/>
                <a:cs typeface="Calibri"/>
              </a:rPr>
              <a:t> </a:t>
            </a:r>
            <a:r>
              <a:rPr dirty="0" sz="2500">
                <a:latin typeface="Calibri"/>
                <a:cs typeface="Calibri"/>
              </a:rPr>
              <a:t>may</a:t>
            </a:r>
            <a:r>
              <a:rPr dirty="0" sz="2500" spc="55">
                <a:latin typeface="Calibri"/>
                <a:cs typeface="Calibri"/>
              </a:rPr>
              <a:t> </a:t>
            </a:r>
            <a:r>
              <a:rPr dirty="0" sz="2500" spc="-25">
                <a:latin typeface="Calibri"/>
                <a:cs typeface="Calibri"/>
              </a:rPr>
              <a:t>be:</a:t>
            </a:r>
            <a:endParaRPr sz="2500">
              <a:latin typeface="Calibri"/>
              <a:cs typeface="Calibri"/>
            </a:endParaRPr>
          </a:p>
          <a:p>
            <a:pPr marL="532130" indent="-220979">
              <a:lnSpc>
                <a:spcPct val="100000"/>
              </a:lnSpc>
              <a:spcBef>
                <a:spcPts val="455"/>
              </a:spcBef>
              <a:buClr>
                <a:srgbClr val="303030"/>
              </a:buClr>
              <a:buChar char="•"/>
              <a:tabLst>
                <a:tab pos="532130" algn="l"/>
              </a:tabLst>
            </a:pPr>
            <a:r>
              <a:rPr dirty="0" sz="2500">
                <a:latin typeface="Calibri"/>
                <a:cs typeface="Calibri"/>
              </a:rPr>
              <a:t>Abnormal</a:t>
            </a:r>
            <a:r>
              <a:rPr dirty="0" sz="2500" spc="75">
                <a:latin typeface="Calibri"/>
                <a:cs typeface="Calibri"/>
              </a:rPr>
              <a:t> </a:t>
            </a:r>
            <a:r>
              <a:rPr dirty="0" sz="2500">
                <a:latin typeface="Calibri"/>
                <a:cs typeface="Calibri"/>
              </a:rPr>
              <a:t>proteins</a:t>
            </a:r>
            <a:r>
              <a:rPr dirty="0" sz="2500" spc="55">
                <a:latin typeface="Calibri"/>
                <a:cs typeface="Calibri"/>
              </a:rPr>
              <a:t> </a:t>
            </a:r>
            <a:r>
              <a:rPr dirty="0" sz="2500">
                <a:latin typeface="Calibri"/>
                <a:cs typeface="Calibri"/>
              </a:rPr>
              <a:t>in</a:t>
            </a:r>
            <a:r>
              <a:rPr dirty="0" sz="2500" spc="60">
                <a:latin typeface="Calibri"/>
                <a:cs typeface="Calibri"/>
              </a:rPr>
              <a:t> </a:t>
            </a:r>
            <a:r>
              <a:rPr dirty="0" sz="2500">
                <a:latin typeface="Calibri"/>
                <a:cs typeface="Calibri"/>
              </a:rPr>
              <a:t>the</a:t>
            </a:r>
            <a:r>
              <a:rPr dirty="0" sz="2500" spc="70">
                <a:latin typeface="Calibri"/>
                <a:cs typeface="Calibri"/>
              </a:rPr>
              <a:t> </a:t>
            </a:r>
            <a:r>
              <a:rPr dirty="0" sz="2500" spc="-10">
                <a:latin typeface="Calibri"/>
                <a:cs typeface="Calibri"/>
              </a:rPr>
              <a:t>brain</a:t>
            </a:r>
            <a:endParaRPr sz="2500">
              <a:latin typeface="Calibri"/>
              <a:cs typeface="Calibri"/>
            </a:endParaRPr>
          </a:p>
          <a:p>
            <a:pPr marL="532130" indent="-220979">
              <a:lnSpc>
                <a:spcPct val="100000"/>
              </a:lnSpc>
              <a:spcBef>
                <a:spcPts val="445"/>
              </a:spcBef>
              <a:buClr>
                <a:srgbClr val="303030"/>
              </a:buClr>
              <a:buChar char="•"/>
              <a:tabLst>
                <a:tab pos="532130" algn="l"/>
              </a:tabLst>
            </a:pPr>
            <a:r>
              <a:rPr dirty="0" sz="2500">
                <a:latin typeface="Calibri"/>
                <a:cs typeface="Calibri"/>
              </a:rPr>
              <a:t>Reduced</a:t>
            </a:r>
            <a:r>
              <a:rPr dirty="0" sz="2500" spc="75">
                <a:latin typeface="Calibri"/>
                <a:cs typeface="Calibri"/>
              </a:rPr>
              <a:t> </a:t>
            </a:r>
            <a:r>
              <a:rPr dirty="0" sz="2500" spc="50">
                <a:latin typeface="Calibri"/>
                <a:cs typeface="Calibri"/>
              </a:rPr>
              <a:t>blood</a:t>
            </a:r>
            <a:r>
              <a:rPr dirty="0" sz="2500" spc="45">
                <a:latin typeface="Calibri"/>
                <a:cs typeface="Calibri"/>
              </a:rPr>
              <a:t> </a:t>
            </a:r>
            <a:r>
              <a:rPr dirty="0" sz="2500">
                <a:latin typeface="Calibri"/>
                <a:cs typeface="Calibri"/>
              </a:rPr>
              <a:t>supply</a:t>
            </a:r>
            <a:r>
              <a:rPr dirty="0" sz="2500" spc="85">
                <a:latin typeface="Calibri"/>
                <a:cs typeface="Calibri"/>
              </a:rPr>
              <a:t> </a:t>
            </a:r>
            <a:r>
              <a:rPr dirty="0" sz="2500">
                <a:latin typeface="Calibri"/>
                <a:cs typeface="Calibri"/>
              </a:rPr>
              <a:t>to</a:t>
            </a:r>
            <a:r>
              <a:rPr dirty="0" sz="2500" spc="60">
                <a:latin typeface="Calibri"/>
                <a:cs typeface="Calibri"/>
              </a:rPr>
              <a:t> </a:t>
            </a:r>
            <a:r>
              <a:rPr dirty="0" sz="2500">
                <a:latin typeface="Calibri"/>
                <a:cs typeface="Calibri"/>
              </a:rPr>
              <a:t>the</a:t>
            </a:r>
            <a:r>
              <a:rPr dirty="0" sz="2500" spc="65">
                <a:latin typeface="Calibri"/>
                <a:cs typeface="Calibri"/>
              </a:rPr>
              <a:t> </a:t>
            </a:r>
            <a:r>
              <a:rPr dirty="0" sz="2500" spc="-10">
                <a:latin typeface="Calibri"/>
                <a:cs typeface="Calibri"/>
              </a:rPr>
              <a:t>brain</a:t>
            </a:r>
            <a:endParaRPr sz="2500">
              <a:latin typeface="Calibri"/>
              <a:cs typeface="Calibri"/>
            </a:endParaRPr>
          </a:p>
          <a:p>
            <a:pPr marL="532130" indent="-220979">
              <a:lnSpc>
                <a:spcPct val="100000"/>
              </a:lnSpc>
              <a:spcBef>
                <a:spcPts val="455"/>
              </a:spcBef>
              <a:buClr>
                <a:srgbClr val="303030"/>
              </a:buClr>
              <a:buChar char="•"/>
              <a:tabLst>
                <a:tab pos="532130" algn="l"/>
              </a:tabLst>
            </a:pPr>
            <a:r>
              <a:rPr dirty="0" sz="2500">
                <a:latin typeface="Calibri"/>
                <a:cs typeface="Calibri"/>
              </a:rPr>
              <a:t>Nerve</a:t>
            </a:r>
            <a:r>
              <a:rPr dirty="0" sz="2500" spc="35">
                <a:latin typeface="Calibri"/>
                <a:cs typeface="Calibri"/>
              </a:rPr>
              <a:t> </a:t>
            </a:r>
            <a:r>
              <a:rPr dirty="0" sz="2500">
                <a:latin typeface="Calibri"/>
                <a:cs typeface="Calibri"/>
              </a:rPr>
              <a:t>cells</a:t>
            </a:r>
            <a:r>
              <a:rPr dirty="0" sz="2500" spc="60">
                <a:latin typeface="Calibri"/>
                <a:cs typeface="Calibri"/>
              </a:rPr>
              <a:t> </a:t>
            </a:r>
            <a:r>
              <a:rPr dirty="0" sz="2500">
                <a:latin typeface="Calibri"/>
                <a:cs typeface="Calibri"/>
              </a:rPr>
              <a:t>in</a:t>
            </a:r>
            <a:r>
              <a:rPr dirty="0" sz="2500" spc="45">
                <a:latin typeface="Calibri"/>
                <a:cs typeface="Calibri"/>
              </a:rPr>
              <a:t> </a:t>
            </a:r>
            <a:r>
              <a:rPr dirty="0" sz="2500">
                <a:latin typeface="Calibri"/>
                <a:cs typeface="Calibri"/>
              </a:rPr>
              <a:t>the</a:t>
            </a:r>
            <a:r>
              <a:rPr dirty="0" sz="2500" spc="70">
                <a:latin typeface="Calibri"/>
                <a:cs typeface="Calibri"/>
              </a:rPr>
              <a:t> </a:t>
            </a:r>
            <a:r>
              <a:rPr dirty="0" sz="2500">
                <a:latin typeface="Calibri"/>
                <a:cs typeface="Calibri"/>
              </a:rPr>
              <a:t>brain</a:t>
            </a:r>
            <a:r>
              <a:rPr dirty="0" sz="2500" spc="65">
                <a:latin typeface="Calibri"/>
                <a:cs typeface="Calibri"/>
              </a:rPr>
              <a:t> </a:t>
            </a:r>
            <a:r>
              <a:rPr dirty="0" sz="2500">
                <a:latin typeface="Calibri"/>
                <a:cs typeface="Calibri"/>
              </a:rPr>
              <a:t>that</a:t>
            </a:r>
            <a:r>
              <a:rPr dirty="0" sz="2500" spc="100">
                <a:latin typeface="Calibri"/>
                <a:cs typeface="Calibri"/>
              </a:rPr>
              <a:t> </a:t>
            </a:r>
            <a:r>
              <a:rPr dirty="0" sz="2500">
                <a:latin typeface="Calibri"/>
                <a:cs typeface="Calibri"/>
              </a:rPr>
              <a:t>stop</a:t>
            </a:r>
            <a:r>
              <a:rPr dirty="0" sz="2500" spc="75">
                <a:latin typeface="Calibri"/>
                <a:cs typeface="Calibri"/>
              </a:rPr>
              <a:t> </a:t>
            </a:r>
            <a:r>
              <a:rPr dirty="0" sz="2500">
                <a:latin typeface="Calibri"/>
                <a:cs typeface="Calibri"/>
              </a:rPr>
              <a:t>working</a:t>
            </a:r>
            <a:r>
              <a:rPr dirty="0" sz="2500" spc="60">
                <a:latin typeface="Calibri"/>
                <a:cs typeface="Calibri"/>
              </a:rPr>
              <a:t> </a:t>
            </a:r>
            <a:r>
              <a:rPr dirty="0" sz="2500" spc="-10">
                <a:latin typeface="Calibri"/>
                <a:cs typeface="Calibri"/>
              </a:rPr>
              <a:t>properly</a:t>
            </a:r>
            <a:endParaRPr sz="25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Application>Microsoft Office PowerPoint</Application>
  <PresentationFormat>On-screen Show (4:3)</PresentationFormat>
  <ScaleCrop>false</ScaleCrop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Electra Millar</dc:creator>
  <dc:title>PowerPoint Presentation</dc:title>
  <dcterms:created xsi:type="dcterms:W3CDTF">2024-12-12T16:37:04Z</dcterms:created>
  <dcterms:modified xsi:type="dcterms:W3CDTF">2024-12-12T16:37:04Z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rticulateGUID">
    <vt:lpwstr>7484D371-1FFD-45E1-98F8-590B6BB836CF</vt:lpwstr>
  </property>
  <property fmtid="{D5CDD505-2E9C-101B-9397-08002B2CF9AE}" pid="3" name="ArticulatePath">
    <vt:lpwstr>Master Daisy Seed Deck_Michelle</vt:lpwstr>
  </property>
  <property fmtid="{D5CDD505-2E9C-101B-9397-08002B2CF9AE}" pid="4" name="ContentTypeId">
    <vt:lpwstr>0x010100F3B4767CE95ECD469E312490695A2917</vt:lpwstr>
  </property>
  <property fmtid="{D5CDD505-2E9C-101B-9397-08002B2CF9AE}" pid="5" name="Created">
    <vt:filetime>2024-06-24T00:00:00Z</vt:filetime>
  </property>
  <property fmtid="{D5CDD505-2E9C-101B-9397-08002B2CF9AE}" pid="6" name="Creator">
    <vt:lpwstr>Acrobat PDFMaker 11 for PowerPoint</vt:lpwstr>
  </property>
  <property fmtid="{D5CDD505-2E9C-101B-9397-08002B2CF9AE}" pid="7" name="LastSaved">
    <vt:filetime>2024-12-12T00:00:00Z</vt:filetime>
  </property>
  <property fmtid="{D5CDD505-2E9C-101B-9397-08002B2CF9AE}" pid="8" name="Producer">
    <vt:lpwstr>Adobe PDF Library 11.0</vt:lpwstr>
  </property>
  <property fmtid="{D5CDD505-2E9C-101B-9397-08002B2CF9AE}" pid="9" name="_dlc_DocIdItemGuid">
    <vt:lpwstr>484548df-f2f0-44e1-9dad-5c78db01b391</vt:lpwstr>
  </property>
</Properties>
</file>