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omments/modernComment_115_CEAE7AEA.xml" ContentType="application/vnd.ms-powerpoint.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comments/modernComment_113_A8F56F81.xml" ContentType="application/vnd.ms-powerpoint.comments+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98" r:id="rId2"/>
    <p:sldMasterId id="2147483680" r:id="rId3"/>
    <p:sldMasterId id="2147483690" r:id="rId4"/>
    <p:sldMasterId id="2147483708" r:id="rId5"/>
    <p:sldMasterId id="2147483716" r:id="rId6"/>
    <p:sldMasterId id="2147483724" r:id="rId7"/>
    <p:sldMasterId id="2147483740" r:id="rId8"/>
    <p:sldMasterId id="2147483732" r:id="rId9"/>
  </p:sldMasterIdLst>
  <p:notesMasterIdLst>
    <p:notesMasterId r:id="rId40"/>
  </p:notesMasterIdLst>
  <p:sldIdLst>
    <p:sldId id="261" r:id="rId10"/>
    <p:sldId id="277" r:id="rId11"/>
    <p:sldId id="276" r:id="rId12"/>
    <p:sldId id="286" r:id="rId13"/>
    <p:sldId id="260" r:id="rId14"/>
    <p:sldId id="259" r:id="rId15"/>
    <p:sldId id="278" r:id="rId16"/>
    <p:sldId id="279" r:id="rId17"/>
    <p:sldId id="280" r:id="rId18"/>
    <p:sldId id="264" r:id="rId19"/>
    <p:sldId id="262" r:id="rId20"/>
    <p:sldId id="263" r:id="rId21"/>
    <p:sldId id="265" r:id="rId22"/>
    <p:sldId id="266" r:id="rId23"/>
    <p:sldId id="267" r:id="rId24"/>
    <p:sldId id="268" r:id="rId25"/>
    <p:sldId id="269" r:id="rId26"/>
    <p:sldId id="287" r:id="rId27"/>
    <p:sldId id="270" r:id="rId28"/>
    <p:sldId id="271" r:id="rId29"/>
    <p:sldId id="272" r:id="rId30"/>
    <p:sldId id="273" r:id="rId31"/>
    <p:sldId id="274" r:id="rId32"/>
    <p:sldId id="288" r:id="rId33"/>
    <p:sldId id="275" r:id="rId34"/>
    <p:sldId id="281" r:id="rId35"/>
    <p:sldId id="282" r:id="rId36"/>
    <p:sldId id="283" r:id="rId37"/>
    <p:sldId id="284" r:id="rId38"/>
    <p:sldId id="285"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A55306-D4A5-18E1-A756-75AB1900F814}" name="Daniela Acosta" initials="DA" userId="S::dacosta@perleyhealth.ca::8a250b3d-3d83-423b-89b1-163b1fda4ce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55"/>
    <a:srgbClr val="009373"/>
    <a:srgbClr val="5F259F"/>
    <a:srgbClr val="C64097"/>
    <a:srgbClr val="ED1944"/>
    <a:srgbClr val="9F248F"/>
    <a:srgbClr val="16003A"/>
    <a:srgbClr val="FCD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79974" autoAdjust="0"/>
  </p:normalViewPr>
  <p:slideViewPr>
    <p:cSldViewPr snapToGrid="0">
      <p:cViewPr varScale="1">
        <p:scale>
          <a:sx n="112" d="100"/>
          <a:sy n="112" d="100"/>
        </p:scale>
        <p:origin x="708" y="96"/>
      </p:cViewPr>
      <p:guideLst>
        <p:guide orient="horz" pos="1620"/>
        <p:guide pos="2880"/>
      </p:guideLst>
    </p:cSldViewPr>
  </p:slideViewPr>
  <p:notesTextViewPr>
    <p:cViewPr>
      <p:scale>
        <a:sx n="100" d="100"/>
        <a:sy n="100" d="100"/>
      </p:scale>
      <p:origin x="0" y="0"/>
    </p:cViewPr>
  </p:notesTextViewPr>
  <p:notesViewPr>
    <p:cSldViewPr snapToGrid="0">
      <p:cViewPr varScale="1">
        <p:scale>
          <a:sx n="84" d="100"/>
          <a:sy n="84" d="100"/>
        </p:scale>
        <p:origin x="3828" y="-10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0" Type="http://schemas.openxmlformats.org/officeDocument/2006/relationships/slide" Target="slides/slide11.xml"/><Relationship Id="rId41" Type="http://schemas.openxmlformats.org/officeDocument/2006/relationships/presProps" Target="presProps.xml"/></Relationships>
</file>

<file path=ppt/comments/modernComment_113_A8F56F81.xml><?xml version="1.0" encoding="utf-8"?>
<p188:cmLst xmlns:a="http://schemas.openxmlformats.org/drawingml/2006/main" xmlns:r="http://schemas.openxmlformats.org/officeDocument/2006/relationships" xmlns:p188="http://schemas.microsoft.com/office/powerpoint/2018/8/main">
  <p188:cm id="{5D63B663-8AEE-4FD9-9E0C-E4CF99DBFB7C}" authorId="{DDA55306-D4A5-18E1-A756-75AB1900F814}" created="2026-09-14T22:19:45.051">
    <ac:txMkLst xmlns:ac="http://schemas.microsoft.com/office/drawing/2013/main/command">
      <pc:docMk xmlns:pc="http://schemas.microsoft.com/office/powerpoint/2013/main/command"/>
      <pc:sldMk xmlns:pc="http://schemas.microsoft.com/office/powerpoint/2013/main/command" cId="2834657153" sldId="275"/>
      <ac:spMk id="3" creationId="{7E94902F-CC45-33EC-C061-B00A7FE28D98}"/>
      <ac:txMk cp="93" len="2">
        <ac:context len="177" hash="1932171869"/>
      </ac:txMk>
    </ac:txMkLst>
    <p188:pos x="1835377" y="899659"/>
    <p188:txBody>
      <a:bodyPr/>
      <a:lstStyle/>
      <a:p>
        <a:r>
          <a:rPr lang="en-CA"/>
          <a:t>@TOM Prefer this green, but didn’t want to confuse with “editable” text lol</a:t>
        </a:r>
      </a:p>
    </p188:txBody>
  </p188:cm>
</p188:cmLst>
</file>

<file path=ppt/comments/modernComment_115_CEAE7AEA.xml><?xml version="1.0" encoding="utf-8"?>
<p188:cmLst xmlns:a="http://schemas.openxmlformats.org/drawingml/2006/main" xmlns:r="http://schemas.openxmlformats.org/officeDocument/2006/relationships" xmlns:p188="http://schemas.microsoft.com/office/powerpoint/2018/8/main">
  <p188:cm id="{E5DD83C2-77A0-4485-A23A-255DAE4EA3EC}" authorId="{DDA55306-D4A5-18E1-A756-75AB1900F814}" created="2026-09-09T14:35:53.672">
    <ac:txMkLst xmlns:ac="http://schemas.microsoft.com/office/drawing/2013/main/command">
      <pc:docMk xmlns:pc="http://schemas.microsoft.com/office/powerpoint/2013/main/command"/>
      <pc:sldMk xmlns:pc="http://schemas.microsoft.com/office/powerpoint/2013/main/command" cId="3467541226" sldId="277"/>
      <ac:spMk id="5" creationId="{76A69068-2779-4F34-2F9B-F60140A6396D}"/>
      <ac:txMk cp="303" len="8">
        <ac:context len="319" hash="473270856"/>
      </ac:txMk>
    </ac:txMkLst>
    <p188:txBody>
      <a:bodyPr/>
      <a:lstStyle/>
      <a:p>
        <a:r>
          <a:rPr lang="en-CA"/>
          <a:t>@TOM: Can you add hyperlink and QR Code to Toolkit Landing Page</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ata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ata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svg"/></Relationships>
</file>

<file path=ppt/diagrams/_rels/data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image" Target="../media/image19.svg"/><Relationship Id="rId4" Type="http://schemas.openxmlformats.org/officeDocument/2006/relationships/image" Target="../media/image22.svg"/></Relationships>
</file>

<file path=ppt/diagrams/_rels/data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image" Target="../media/image19.svg"/><Relationship Id="rId4" Type="http://schemas.openxmlformats.org/officeDocument/2006/relationships/image" Target="../media/image22.svg"/></Relationships>
</file>

<file path=ppt/diagrams/_rels/drawing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7A7B22-0FB1-4502-B8AE-D820A666A58F}" type="doc">
      <dgm:prSet loTypeId="urn:microsoft.com/office/officeart/2005/8/layout/process4" loCatId="process" qsTypeId="urn:microsoft.com/office/officeart/2005/8/quickstyle/simple2" qsCatId="simple" csTypeId="urn:microsoft.com/office/officeart/2005/8/colors/accent3_2" csCatId="accent3" phldr="1"/>
      <dgm:spPr/>
      <dgm:t>
        <a:bodyPr/>
        <a:lstStyle/>
        <a:p>
          <a:endParaRPr lang="en-US"/>
        </a:p>
      </dgm:t>
    </dgm:pt>
    <dgm:pt modelId="{939997CF-E98D-45C0-AE26-092FDA389DB2}">
      <dgm:prSet/>
      <dgm:spPr/>
      <dgm:t>
        <a:bodyPr/>
        <a:lstStyle/>
        <a:p>
          <a:r>
            <a:rPr lang="en-US" dirty="0">
              <a:latin typeface="Arial" panose="020B0604020202020204" pitchFamily="34" charset="0"/>
              <a:cs typeface="Arial" panose="020B0604020202020204" pitchFamily="34" charset="0"/>
            </a:rPr>
            <a:t>Introduction to the Nursing Orientation Peer Support Program (NOPSP)</a:t>
          </a:r>
        </a:p>
      </dgm:t>
    </dgm:pt>
    <dgm:pt modelId="{D978E5A1-065D-4BBC-99B4-8AA2B24005DE}" type="parTrans" cxnId="{3857E452-AAC2-40D2-B603-E3DFD8299CE2}">
      <dgm:prSet/>
      <dgm:spPr/>
      <dgm:t>
        <a:bodyPr/>
        <a:lstStyle/>
        <a:p>
          <a:endParaRPr lang="en-US"/>
        </a:p>
      </dgm:t>
    </dgm:pt>
    <dgm:pt modelId="{6984B4E8-D79A-4847-9E60-225CE4A51298}" type="sibTrans" cxnId="{3857E452-AAC2-40D2-B603-E3DFD8299CE2}">
      <dgm:prSet/>
      <dgm:spPr/>
      <dgm:t>
        <a:bodyPr/>
        <a:lstStyle/>
        <a:p>
          <a:endParaRPr lang="en-US"/>
        </a:p>
      </dgm:t>
    </dgm:pt>
    <dgm:pt modelId="{C126FC5C-2C6C-4A83-82C3-2DD4796E6275}">
      <dgm:prSet/>
      <dgm:spPr/>
      <dgm:t>
        <a:bodyPr/>
        <a:lstStyle/>
        <a:p>
          <a:r>
            <a:rPr lang="en-US" dirty="0">
              <a:latin typeface="Arial" panose="020B0604020202020204" pitchFamily="34" charset="0"/>
              <a:cs typeface="Arial" panose="020B0604020202020204" pitchFamily="34" charset="0"/>
            </a:rPr>
            <a:t>Collaborative learning approach</a:t>
          </a:r>
        </a:p>
      </dgm:t>
    </dgm:pt>
    <dgm:pt modelId="{BB0198A9-0339-468D-9910-08DB3E8229B6}" type="parTrans" cxnId="{42DA10F4-5C90-4545-BBD1-137006A48E98}">
      <dgm:prSet/>
      <dgm:spPr/>
      <dgm:t>
        <a:bodyPr/>
        <a:lstStyle/>
        <a:p>
          <a:endParaRPr lang="en-US"/>
        </a:p>
      </dgm:t>
    </dgm:pt>
    <dgm:pt modelId="{AAF4E041-76B6-43CF-BC2F-E8E6727FB56F}" type="sibTrans" cxnId="{42DA10F4-5C90-4545-BBD1-137006A48E98}">
      <dgm:prSet/>
      <dgm:spPr/>
      <dgm:t>
        <a:bodyPr/>
        <a:lstStyle/>
        <a:p>
          <a:endParaRPr lang="en-US"/>
        </a:p>
      </dgm:t>
    </dgm:pt>
    <dgm:pt modelId="{D855FBAC-43E9-40FD-88F4-B2F1EFBE10AE}">
      <dgm:prSet/>
      <dgm:spPr/>
      <dgm:t>
        <a:bodyPr/>
        <a:lstStyle/>
        <a:p>
          <a:r>
            <a:rPr lang="en-CA" dirty="0">
              <a:latin typeface="Arial" panose="020B0604020202020204" pitchFamily="34" charset="0"/>
              <a:cs typeface="Arial" panose="020B0604020202020204" pitchFamily="34" charset="0"/>
            </a:rPr>
            <a:t>Key principles of peer support</a:t>
          </a:r>
        </a:p>
      </dgm:t>
    </dgm:pt>
    <dgm:pt modelId="{7A5919EB-CF42-43C2-B4B9-6A6587759FFD}" type="parTrans" cxnId="{D78E4142-F472-4BBD-9BB6-75AD941C73B3}">
      <dgm:prSet/>
      <dgm:spPr/>
      <dgm:t>
        <a:bodyPr/>
        <a:lstStyle/>
        <a:p>
          <a:endParaRPr lang="en-CA"/>
        </a:p>
      </dgm:t>
    </dgm:pt>
    <dgm:pt modelId="{FC289E66-2FE6-4BE6-A336-094CC94BF52B}" type="sibTrans" cxnId="{D78E4142-F472-4BBD-9BB6-75AD941C73B3}">
      <dgm:prSet/>
      <dgm:spPr/>
      <dgm:t>
        <a:bodyPr/>
        <a:lstStyle/>
        <a:p>
          <a:endParaRPr lang="en-CA"/>
        </a:p>
      </dgm:t>
    </dgm:pt>
    <dgm:pt modelId="{116C8B91-051E-4DDB-88A4-919D5FB90DB0}">
      <dgm:prSet/>
      <dgm:spPr/>
      <dgm:t>
        <a:bodyPr/>
        <a:lstStyle/>
        <a:p>
          <a:r>
            <a:rPr lang="en-CA" dirty="0">
              <a:latin typeface="Arial" panose="020B0604020202020204" pitchFamily="34" charset="0"/>
              <a:cs typeface="Arial" panose="020B0604020202020204" pitchFamily="34" charset="0"/>
            </a:rPr>
            <a:t>Communication</a:t>
          </a:r>
        </a:p>
      </dgm:t>
    </dgm:pt>
    <dgm:pt modelId="{CBAF3A28-F365-4E90-BAB3-7C0E3A89B429}" type="parTrans" cxnId="{22B8D094-1B89-46CB-8024-E6B7B3716E41}">
      <dgm:prSet/>
      <dgm:spPr/>
      <dgm:t>
        <a:bodyPr/>
        <a:lstStyle/>
        <a:p>
          <a:endParaRPr lang="en-CA"/>
        </a:p>
      </dgm:t>
    </dgm:pt>
    <dgm:pt modelId="{0C684091-0DAA-4B0D-BC54-F9DE5F43F6DE}" type="sibTrans" cxnId="{22B8D094-1B89-46CB-8024-E6B7B3716E41}">
      <dgm:prSet/>
      <dgm:spPr/>
      <dgm:t>
        <a:bodyPr/>
        <a:lstStyle/>
        <a:p>
          <a:endParaRPr lang="en-CA"/>
        </a:p>
      </dgm:t>
    </dgm:pt>
    <dgm:pt modelId="{4813DBE6-12B6-469E-AE87-93B4616CA700}">
      <dgm:prSet/>
      <dgm:spPr/>
      <dgm:t>
        <a:bodyPr/>
        <a:lstStyle/>
        <a:p>
          <a:r>
            <a:rPr lang="en-CA" dirty="0">
              <a:latin typeface="Arial" panose="020B0604020202020204" pitchFamily="34" charset="0"/>
              <a:cs typeface="Arial" panose="020B0604020202020204" pitchFamily="34" charset="0"/>
            </a:rPr>
            <a:t>Fostering resilience</a:t>
          </a:r>
        </a:p>
      </dgm:t>
    </dgm:pt>
    <dgm:pt modelId="{8C4345EF-DFD2-4A59-82F1-2A19BC9591A6}" type="parTrans" cxnId="{09CEF1F8-D14B-4B22-BE01-66E00390F414}">
      <dgm:prSet/>
      <dgm:spPr/>
      <dgm:t>
        <a:bodyPr/>
        <a:lstStyle/>
        <a:p>
          <a:endParaRPr lang="en-CA"/>
        </a:p>
      </dgm:t>
    </dgm:pt>
    <dgm:pt modelId="{D3C83490-AA8F-4B41-86A5-421C6FCB4877}" type="sibTrans" cxnId="{09CEF1F8-D14B-4B22-BE01-66E00390F414}">
      <dgm:prSet/>
      <dgm:spPr/>
      <dgm:t>
        <a:bodyPr/>
        <a:lstStyle/>
        <a:p>
          <a:endParaRPr lang="en-CA"/>
        </a:p>
      </dgm:t>
    </dgm:pt>
    <dgm:pt modelId="{B6C03EDE-1885-43AC-9E4D-933A9F462C16}">
      <dgm:prSet/>
      <dgm:spPr/>
      <dgm:t>
        <a:bodyPr/>
        <a:lstStyle/>
        <a:p>
          <a:r>
            <a:rPr lang="en-US" dirty="0">
              <a:latin typeface="Arial" panose="020B0604020202020204" pitchFamily="34" charset="0"/>
              <a:cs typeface="Arial" panose="020B0604020202020204" pitchFamily="34" charset="0"/>
            </a:rPr>
            <a:t>Creating a safe learning environment</a:t>
          </a:r>
        </a:p>
      </dgm:t>
    </dgm:pt>
    <dgm:pt modelId="{50F3BEC9-8D93-4CCF-A789-F59E1EBD606D}" type="parTrans" cxnId="{1B21A1B6-209A-4F70-B19B-987CD7DE1EBD}">
      <dgm:prSet/>
      <dgm:spPr/>
      <dgm:t>
        <a:bodyPr/>
        <a:lstStyle/>
        <a:p>
          <a:endParaRPr lang="en-CA"/>
        </a:p>
      </dgm:t>
    </dgm:pt>
    <dgm:pt modelId="{5ABEACB5-80C6-4FFD-96F7-BB45D5E834B0}" type="sibTrans" cxnId="{1B21A1B6-209A-4F70-B19B-987CD7DE1EBD}">
      <dgm:prSet/>
      <dgm:spPr/>
      <dgm:t>
        <a:bodyPr/>
        <a:lstStyle/>
        <a:p>
          <a:endParaRPr lang="en-CA"/>
        </a:p>
      </dgm:t>
    </dgm:pt>
    <dgm:pt modelId="{DC39B9F1-F00A-4209-8932-CD28DADC6E11}">
      <dgm:prSet/>
      <dgm:spPr/>
      <dgm:t>
        <a:bodyPr/>
        <a:lstStyle/>
        <a:p>
          <a:r>
            <a:rPr lang="en-CA" dirty="0">
              <a:latin typeface="Arial" panose="020B0604020202020204" pitchFamily="34" charset="0"/>
              <a:cs typeface="Arial" panose="020B0604020202020204" pitchFamily="34" charset="0"/>
            </a:rPr>
            <a:t>Adapting to individual needs</a:t>
          </a:r>
        </a:p>
      </dgm:t>
    </dgm:pt>
    <dgm:pt modelId="{E4BD7F4C-FE1E-44DC-9962-71FA0902C29F}" type="parTrans" cxnId="{8098F162-13C1-466F-929B-C9D82F3075A6}">
      <dgm:prSet/>
      <dgm:spPr/>
      <dgm:t>
        <a:bodyPr/>
        <a:lstStyle/>
        <a:p>
          <a:endParaRPr lang="en-CA"/>
        </a:p>
      </dgm:t>
    </dgm:pt>
    <dgm:pt modelId="{E4D35965-241A-4176-A126-B1B02F1C531B}" type="sibTrans" cxnId="{8098F162-13C1-466F-929B-C9D82F3075A6}">
      <dgm:prSet/>
      <dgm:spPr/>
      <dgm:t>
        <a:bodyPr/>
        <a:lstStyle/>
        <a:p>
          <a:endParaRPr lang="en-CA"/>
        </a:p>
      </dgm:t>
    </dgm:pt>
    <dgm:pt modelId="{D0447FBE-F5F5-49A5-8142-21425798305E}">
      <dgm:prSet/>
      <dgm:spPr/>
      <dgm:t>
        <a:bodyPr/>
        <a:lstStyle/>
        <a:p>
          <a:r>
            <a:rPr lang="en-CA" dirty="0">
              <a:latin typeface="Arial" panose="020B0604020202020204" pitchFamily="34" charset="0"/>
              <a:cs typeface="Arial" panose="020B0604020202020204" pitchFamily="34" charset="0"/>
            </a:rPr>
            <a:t>Self-reflection</a:t>
          </a:r>
        </a:p>
      </dgm:t>
    </dgm:pt>
    <dgm:pt modelId="{BA1AF9FA-1DB2-413D-8536-267CAE7009F4}" type="parTrans" cxnId="{EDE16F64-9419-46FF-A537-49D976392909}">
      <dgm:prSet/>
      <dgm:spPr/>
      <dgm:t>
        <a:bodyPr/>
        <a:lstStyle/>
        <a:p>
          <a:endParaRPr lang="en-CA"/>
        </a:p>
      </dgm:t>
    </dgm:pt>
    <dgm:pt modelId="{31D2D64F-C6F5-473C-BE1A-6180A56F9B58}" type="sibTrans" cxnId="{EDE16F64-9419-46FF-A537-49D976392909}">
      <dgm:prSet/>
      <dgm:spPr/>
      <dgm:t>
        <a:bodyPr/>
        <a:lstStyle/>
        <a:p>
          <a:endParaRPr lang="en-CA"/>
        </a:p>
      </dgm:t>
    </dgm:pt>
    <dgm:pt modelId="{F48BF53F-2492-4980-9B54-706FE7430C7E}" type="pres">
      <dgm:prSet presAssocID="{5D7A7B22-0FB1-4502-B8AE-D820A666A58F}" presName="Name0" presStyleCnt="0">
        <dgm:presLayoutVars>
          <dgm:dir/>
          <dgm:animLvl val="lvl"/>
          <dgm:resizeHandles val="exact"/>
        </dgm:presLayoutVars>
      </dgm:prSet>
      <dgm:spPr/>
    </dgm:pt>
    <dgm:pt modelId="{8B483C14-FABE-4FA6-9FE0-ED60FF7BEDFA}" type="pres">
      <dgm:prSet presAssocID="{C126FC5C-2C6C-4A83-82C3-2DD4796E6275}" presName="boxAndChildren" presStyleCnt="0"/>
      <dgm:spPr/>
    </dgm:pt>
    <dgm:pt modelId="{C64C5260-840A-4AD3-9200-EF0DC30D1E9A}" type="pres">
      <dgm:prSet presAssocID="{C126FC5C-2C6C-4A83-82C3-2DD4796E6275}" presName="parentTextBox" presStyleLbl="node1" presStyleIdx="0" presStyleCnt="3" custLinFactNeighborX="0" custLinFactNeighborY="3945"/>
      <dgm:spPr/>
    </dgm:pt>
    <dgm:pt modelId="{746F8F3E-BB8D-475B-8A2F-5105B027E73A}" type="pres">
      <dgm:prSet presAssocID="{FC289E66-2FE6-4BE6-A336-094CC94BF52B}" presName="sp" presStyleCnt="0"/>
      <dgm:spPr/>
    </dgm:pt>
    <dgm:pt modelId="{38D94A96-8CF3-40AC-B0DE-70D76D140C33}" type="pres">
      <dgm:prSet presAssocID="{D855FBAC-43E9-40FD-88F4-B2F1EFBE10AE}" presName="arrowAndChildren" presStyleCnt="0"/>
      <dgm:spPr/>
    </dgm:pt>
    <dgm:pt modelId="{0CA1E62D-E356-4EAA-999D-674B34DD8297}" type="pres">
      <dgm:prSet presAssocID="{D855FBAC-43E9-40FD-88F4-B2F1EFBE10AE}" presName="parentTextArrow" presStyleLbl="node1" presStyleIdx="0" presStyleCnt="3"/>
      <dgm:spPr/>
    </dgm:pt>
    <dgm:pt modelId="{32D03F28-11FA-4610-9B0A-67F2164EC719}" type="pres">
      <dgm:prSet presAssocID="{D855FBAC-43E9-40FD-88F4-B2F1EFBE10AE}" presName="arrow" presStyleLbl="node1" presStyleIdx="1" presStyleCnt="3"/>
      <dgm:spPr/>
    </dgm:pt>
    <dgm:pt modelId="{C0BC5450-C476-436D-BC47-B6E52ABB6D57}" type="pres">
      <dgm:prSet presAssocID="{D855FBAC-43E9-40FD-88F4-B2F1EFBE10AE}" presName="descendantArrow" presStyleCnt="0"/>
      <dgm:spPr/>
    </dgm:pt>
    <dgm:pt modelId="{25403E56-4FC3-4466-911B-848237EE7684}" type="pres">
      <dgm:prSet presAssocID="{116C8B91-051E-4DDB-88A4-919D5FB90DB0}" presName="childTextArrow" presStyleLbl="fgAccFollowNode1" presStyleIdx="0" presStyleCnt="5">
        <dgm:presLayoutVars>
          <dgm:bulletEnabled val="1"/>
        </dgm:presLayoutVars>
      </dgm:prSet>
      <dgm:spPr/>
    </dgm:pt>
    <dgm:pt modelId="{4BBF385E-EB39-4704-BB0E-2BB816C9C9EA}" type="pres">
      <dgm:prSet presAssocID="{4813DBE6-12B6-469E-AE87-93B4616CA700}" presName="childTextArrow" presStyleLbl="fgAccFollowNode1" presStyleIdx="1" presStyleCnt="5">
        <dgm:presLayoutVars>
          <dgm:bulletEnabled val="1"/>
        </dgm:presLayoutVars>
      </dgm:prSet>
      <dgm:spPr/>
    </dgm:pt>
    <dgm:pt modelId="{FC3C013D-A882-4063-A890-265FF9D21B63}" type="pres">
      <dgm:prSet presAssocID="{B6C03EDE-1885-43AC-9E4D-933A9F462C16}" presName="childTextArrow" presStyleLbl="fgAccFollowNode1" presStyleIdx="2" presStyleCnt="5" custLinFactNeighborX="-4436">
        <dgm:presLayoutVars>
          <dgm:bulletEnabled val="1"/>
        </dgm:presLayoutVars>
      </dgm:prSet>
      <dgm:spPr/>
    </dgm:pt>
    <dgm:pt modelId="{7722642F-7DF4-47B6-9AE6-606224282D52}" type="pres">
      <dgm:prSet presAssocID="{DC39B9F1-F00A-4209-8932-CD28DADC6E11}" presName="childTextArrow" presStyleLbl="fgAccFollowNode1" presStyleIdx="3" presStyleCnt="5">
        <dgm:presLayoutVars>
          <dgm:bulletEnabled val="1"/>
        </dgm:presLayoutVars>
      </dgm:prSet>
      <dgm:spPr/>
    </dgm:pt>
    <dgm:pt modelId="{B5181E7D-8EB0-4250-9153-B2311F0DCA00}" type="pres">
      <dgm:prSet presAssocID="{D0447FBE-F5F5-49A5-8142-21425798305E}" presName="childTextArrow" presStyleLbl="fgAccFollowNode1" presStyleIdx="4" presStyleCnt="5">
        <dgm:presLayoutVars>
          <dgm:bulletEnabled val="1"/>
        </dgm:presLayoutVars>
      </dgm:prSet>
      <dgm:spPr/>
    </dgm:pt>
    <dgm:pt modelId="{0CC7FF3B-FC6C-4875-A760-C75411905297}" type="pres">
      <dgm:prSet presAssocID="{6984B4E8-D79A-4847-9E60-225CE4A51298}" presName="sp" presStyleCnt="0"/>
      <dgm:spPr/>
    </dgm:pt>
    <dgm:pt modelId="{DB5EDA8B-FCD2-4A1C-A355-93C7FA7D8610}" type="pres">
      <dgm:prSet presAssocID="{939997CF-E98D-45C0-AE26-092FDA389DB2}" presName="arrowAndChildren" presStyleCnt="0"/>
      <dgm:spPr/>
    </dgm:pt>
    <dgm:pt modelId="{E30D5C0E-CD57-4A4F-80C7-C97A545AA76C}" type="pres">
      <dgm:prSet presAssocID="{939997CF-E98D-45C0-AE26-092FDA389DB2}" presName="parentTextArrow" presStyleLbl="node1" presStyleIdx="2" presStyleCnt="3" custScaleY="62422" custLinFactNeighborX="0" custLinFactNeighborY="8149"/>
      <dgm:spPr/>
    </dgm:pt>
  </dgm:ptLst>
  <dgm:cxnLst>
    <dgm:cxn modelId="{4086E927-4748-446A-BB2A-E027C38EE951}" type="presOf" srcId="{4813DBE6-12B6-469E-AE87-93B4616CA700}" destId="{4BBF385E-EB39-4704-BB0E-2BB816C9C9EA}" srcOrd="0" destOrd="0" presId="urn:microsoft.com/office/officeart/2005/8/layout/process4"/>
    <dgm:cxn modelId="{D78E4142-F472-4BBD-9BB6-75AD941C73B3}" srcId="{5D7A7B22-0FB1-4502-B8AE-D820A666A58F}" destId="{D855FBAC-43E9-40FD-88F4-B2F1EFBE10AE}" srcOrd="1" destOrd="0" parTransId="{7A5919EB-CF42-43C2-B4B9-6A6587759FFD}" sibTransId="{FC289E66-2FE6-4BE6-A336-094CC94BF52B}"/>
    <dgm:cxn modelId="{8098F162-13C1-466F-929B-C9D82F3075A6}" srcId="{D855FBAC-43E9-40FD-88F4-B2F1EFBE10AE}" destId="{DC39B9F1-F00A-4209-8932-CD28DADC6E11}" srcOrd="3" destOrd="0" parTransId="{E4BD7F4C-FE1E-44DC-9962-71FA0902C29F}" sibTransId="{E4D35965-241A-4176-A126-B1B02F1C531B}"/>
    <dgm:cxn modelId="{EDE16F64-9419-46FF-A537-49D976392909}" srcId="{D855FBAC-43E9-40FD-88F4-B2F1EFBE10AE}" destId="{D0447FBE-F5F5-49A5-8142-21425798305E}" srcOrd="4" destOrd="0" parTransId="{BA1AF9FA-1DB2-413D-8536-267CAE7009F4}" sibTransId="{31D2D64F-C6F5-473C-BE1A-6180A56F9B58}"/>
    <dgm:cxn modelId="{A2020865-4A63-4EE8-ABAB-5C0D9CF58032}" type="presOf" srcId="{C126FC5C-2C6C-4A83-82C3-2DD4796E6275}" destId="{C64C5260-840A-4AD3-9200-EF0DC30D1E9A}" srcOrd="0" destOrd="0" presId="urn:microsoft.com/office/officeart/2005/8/layout/process4"/>
    <dgm:cxn modelId="{25605F68-5017-4A98-86DF-AB194C3B06FE}" type="presOf" srcId="{D0447FBE-F5F5-49A5-8142-21425798305E}" destId="{B5181E7D-8EB0-4250-9153-B2311F0DCA00}" srcOrd="0" destOrd="0" presId="urn:microsoft.com/office/officeart/2005/8/layout/process4"/>
    <dgm:cxn modelId="{3857E452-AAC2-40D2-B603-E3DFD8299CE2}" srcId="{5D7A7B22-0FB1-4502-B8AE-D820A666A58F}" destId="{939997CF-E98D-45C0-AE26-092FDA389DB2}" srcOrd="0" destOrd="0" parTransId="{D978E5A1-065D-4BBC-99B4-8AA2B24005DE}" sibTransId="{6984B4E8-D79A-4847-9E60-225CE4A51298}"/>
    <dgm:cxn modelId="{1B542379-25C5-401E-8066-D68FD4F3640D}" type="presOf" srcId="{D855FBAC-43E9-40FD-88F4-B2F1EFBE10AE}" destId="{32D03F28-11FA-4610-9B0A-67F2164EC719}" srcOrd="1" destOrd="0" presId="urn:microsoft.com/office/officeart/2005/8/layout/process4"/>
    <dgm:cxn modelId="{374B2987-48A6-4C7F-B394-11CD0ADF765E}" type="presOf" srcId="{939997CF-E98D-45C0-AE26-092FDA389DB2}" destId="{E30D5C0E-CD57-4A4F-80C7-C97A545AA76C}" srcOrd="0" destOrd="0" presId="urn:microsoft.com/office/officeart/2005/8/layout/process4"/>
    <dgm:cxn modelId="{22B8D094-1B89-46CB-8024-E6B7B3716E41}" srcId="{D855FBAC-43E9-40FD-88F4-B2F1EFBE10AE}" destId="{116C8B91-051E-4DDB-88A4-919D5FB90DB0}" srcOrd="0" destOrd="0" parTransId="{CBAF3A28-F365-4E90-BAB3-7C0E3A89B429}" sibTransId="{0C684091-0DAA-4B0D-BC54-F9DE5F43F6DE}"/>
    <dgm:cxn modelId="{7DF37AA4-1636-46E0-8026-91902DD8EDD1}" type="presOf" srcId="{116C8B91-051E-4DDB-88A4-919D5FB90DB0}" destId="{25403E56-4FC3-4466-911B-848237EE7684}" srcOrd="0" destOrd="0" presId="urn:microsoft.com/office/officeart/2005/8/layout/process4"/>
    <dgm:cxn modelId="{1B21A1B6-209A-4F70-B19B-987CD7DE1EBD}" srcId="{D855FBAC-43E9-40FD-88F4-B2F1EFBE10AE}" destId="{B6C03EDE-1885-43AC-9E4D-933A9F462C16}" srcOrd="2" destOrd="0" parTransId="{50F3BEC9-8D93-4CCF-A789-F59E1EBD606D}" sibTransId="{5ABEACB5-80C6-4FFD-96F7-BB45D5E834B0}"/>
    <dgm:cxn modelId="{75701DB9-F7BC-454D-8246-9580D89439B7}" type="presOf" srcId="{D855FBAC-43E9-40FD-88F4-B2F1EFBE10AE}" destId="{0CA1E62D-E356-4EAA-999D-674B34DD8297}" srcOrd="0" destOrd="0" presId="urn:microsoft.com/office/officeart/2005/8/layout/process4"/>
    <dgm:cxn modelId="{BF055BD3-9612-482C-BF67-EEC52F06017D}" type="presOf" srcId="{B6C03EDE-1885-43AC-9E4D-933A9F462C16}" destId="{FC3C013D-A882-4063-A890-265FF9D21B63}" srcOrd="0" destOrd="0" presId="urn:microsoft.com/office/officeart/2005/8/layout/process4"/>
    <dgm:cxn modelId="{398F02E5-365F-4F2E-9AFB-F91B75B273FD}" type="presOf" srcId="{DC39B9F1-F00A-4209-8932-CD28DADC6E11}" destId="{7722642F-7DF4-47B6-9AE6-606224282D52}" srcOrd="0" destOrd="0" presId="urn:microsoft.com/office/officeart/2005/8/layout/process4"/>
    <dgm:cxn modelId="{B9AC19E8-B742-440B-8447-AD373F4FA00D}" type="presOf" srcId="{5D7A7B22-0FB1-4502-B8AE-D820A666A58F}" destId="{F48BF53F-2492-4980-9B54-706FE7430C7E}" srcOrd="0" destOrd="0" presId="urn:microsoft.com/office/officeart/2005/8/layout/process4"/>
    <dgm:cxn modelId="{42DA10F4-5C90-4545-BBD1-137006A48E98}" srcId="{5D7A7B22-0FB1-4502-B8AE-D820A666A58F}" destId="{C126FC5C-2C6C-4A83-82C3-2DD4796E6275}" srcOrd="2" destOrd="0" parTransId="{BB0198A9-0339-468D-9910-08DB3E8229B6}" sibTransId="{AAF4E041-76B6-43CF-BC2F-E8E6727FB56F}"/>
    <dgm:cxn modelId="{09CEF1F8-D14B-4B22-BE01-66E00390F414}" srcId="{D855FBAC-43E9-40FD-88F4-B2F1EFBE10AE}" destId="{4813DBE6-12B6-469E-AE87-93B4616CA700}" srcOrd="1" destOrd="0" parTransId="{8C4345EF-DFD2-4A59-82F1-2A19BC9591A6}" sibTransId="{D3C83490-AA8F-4B41-86A5-421C6FCB4877}"/>
    <dgm:cxn modelId="{EDBD9DB0-8EA0-4058-B390-D96127EE51DC}" type="presParOf" srcId="{F48BF53F-2492-4980-9B54-706FE7430C7E}" destId="{8B483C14-FABE-4FA6-9FE0-ED60FF7BEDFA}" srcOrd="0" destOrd="0" presId="urn:microsoft.com/office/officeart/2005/8/layout/process4"/>
    <dgm:cxn modelId="{290C052D-9BCB-45DF-85F3-765105801763}" type="presParOf" srcId="{8B483C14-FABE-4FA6-9FE0-ED60FF7BEDFA}" destId="{C64C5260-840A-4AD3-9200-EF0DC30D1E9A}" srcOrd="0" destOrd="0" presId="urn:microsoft.com/office/officeart/2005/8/layout/process4"/>
    <dgm:cxn modelId="{F5085CA8-12F8-4506-9234-79B1317A9B5B}" type="presParOf" srcId="{F48BF53F-2492-4980-9B54-706FE7430C7E}" destId="{746F8F3E-BB8D-475B-8A2F-5105B027E73A}" srcOrd="1" destOrd="0" presId="urn:microsoft.com/office/officeart/2005/8/layout/process4"/>
    <dgm:cxn modelId="{325002F3-7F92-4D55-B69D-9AEE547BE1AF}" type="presParOf" srcId="{F48BF53F-2492-4980-9B54-706FE7430C7E}" destId="{38D94A96-8CF3-40AC-B0DE-70D76D140C33}" srcOrd="2" destOrd="0" presId="urn:microsoft.com/office/officeart/2005/8/layout/process4"/>
    <dgm:cxn modelId="{0FC55C9B-46DA-4BB1-B87D-393A63F805DA}" type="presParOf" srcId="{38D94A96-8CF3-40AC-B0DE-70D76D140C33}" destId="{0CA1E62D-E356-4EAA-999D-674B34DD8297}" srcOrd="0" destOrd="0" presId="urn:microsoft.com/office/officeart/2005/8/layout/process4"/>
    <dgm:cxn modelId="{7ED986DB-D063-47EB-A92E-060FEA4B468B}" type="presParOf" srcId="{38D94A96-8CF3-40AC-B0DE-70D76D140C33}" destId="{32D03F28-11FA-4610-9B0A-67F2164EC719}" srcOrd="1" destOrd="0" presId="urn:microsoft.com/office/officeart/2005/8/layout/process4"/>
    <dgm:cxn modelId="{CFBBBA5F-C7ED-43F6-ADF2-C54D6D86B474}" type="presParOf" srcId="{38D94A96-8CF3-40AC-B0DE-70D76D140C33}" destId="{C0BC5450-C476-436D-BC47-B6E52ABB6D57}" srcOrd="2" destOrd="0" presId="urn:microsoft.com/office/officeart/2005/8/layout/process4"/>
    <dgm:cxn modelId="{471816E4-ACDA-48A9-9E41-D31AB4799C11}" type="presParOf" srcId="{C0BC5450-C476-436D-BC47-B6E52ABB6D57}" destId="{25403E56-4FC3-4466-911B-848237EE7684}" srcOrd="0" destOrd="0" presId="urn:microsoft.com/office/officeart/2005/8/layout/process4"/>
    <dgm:cxn modelId="{C3F2F77C-3C58-41B1-BDA5-F9EE94CD100E}" type="presParOf" srcId="{C0BC5450-C476-436D-BC47-B6E52ABB6D57}" destId="{4BBF385E-EB39-4704-BB0E-2BB816C9C9EA}" srcOrd="1" destOrd="0" presId="urn:microsoft.com/office/officeart/2005/8/layout/process4"/>
    <dgm:cxn modelId="{05E8CD79-0310-4DCC-910D-EEA1D1FF799F}" type="presParOf" srcId="{C0BC5450-C476-436D-BC47-B6E52ABB6D57}" destId="{FC3C013D-A882-4063-A890-265FF9D21B63}" srcOrd="2" destOrd="0" presId="urn:microsoft.com/office/officeart/2005/8/layout/process4"/>
    <dgm:cxn modelId="{17D683A4-CE0B-4582-95D8-088724F86792}" type="presParOf" srcId="{C0BC5450-C476-436D-BC47-B6E52ABB6D57}" destId="{7722642F-7DF4-47B6-9AE6-606224282D52}" srcOrd="3" destOrd="0" presId="urn:microsoft.com/office/officeart/2005/8/layout/process4"/>
    <dgm:cxn modelId="{FCFD270F-CBE0-42A1-B968-E6716A2C6E47}" type="presParOf" srcId="{C0BC5450-C476-436D-BC47-B6E52ABB6D57}" destId="{B5181E7D-8EB0-4250-9153-B2311F0DCA00}" srcOrd="4" destOrd="0" presId="urn:microsoft.com/office/officeart/2005/8/layout/process4"/>
    <dgm:cxn modelId="{C113C4C8-DAF8-4CD8-97CA-09D9AED8ADB6}" type="presParOf" srcId="{F48BF53F-2492-4980-9B54-706FE7430C7E}" destId="{0CC7FF3B-FC6C-4875-A760-C75411905297}" srcOrd="3" destOrd="0" presId="urn:microsoft.com/office/officeart/2005/8/layout/process4"/>
    <dgm:cxn modelId="{99F77B85-7770-42E1-A933-80993CAFF185}" type="presParOf" srcId="{F48BF53F-2492-4980-9B54-706FE7430C7E}" destId="{DB5EDA8B-FCD2-4A1C-A355-93C7FA7D8610}" srcOrd="4" destOrd="0" presId="urn:microsoft.com/office/officeart/2005/8/layout/process4"/>
    <dgm:cxn modelId="{0631F95A-75EB-43A9-AA7C-FAF7A19F2399}" type="presParOf" srcId="{DB5EDA8B-FCD2-4A1C-A355-93C7FA7D8610}" destId="{E30D5C0E-CD57-4A4F-80C7-C97A545AA76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734262-5B4D-4694-AB0E-BED89CDBEF7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B5D744F-4FFD-4663-B8C8-ECD2657F082F}">
      <dgm:prSet/>
      <dgm:spPr/>
      <dgm:t>
        <a:bodyPr/>
        <a:lstStyle/>
        <a:p>
          <a:r>
            <a:rPr lang="en-CA"/>
            <a:t>A direct point-of-care RPN or RN who is paired with a newly hired nurse to:</a:t>
          </a:r>
          <a:endParaRPr lang="en-US"/>
        </a:p>
      </dgm:t>
    </dgm:pt>
    <dgm:pt modelId="{76D1D521-64E8-4CE8-855F-17AF2ACB9B2F}" type="parTrans" cxnId="{CBC208EE-A199-406A-8B56-B0B3F4F1A634}">
      <dgm:prSet/>
      <dgm:spPr/>
      <dgm:t>
        <a:bodyPr/>
        <a:lstStyle/>
        <a:p>
          <a:endParaRPr lang="en-US"/>
        </a:p>
      </dgm:t>
    </dgm:pt>
    <dgm:pt modelId="{B92F3AB8-DDD7-4BD3-B58D-53747D7701A2}" type="sibTrans" cxnId="{CBC208EE-A199-406A-8B56-B0B3F4F1A634}">
      <dgm:prSet/>
      <dgm:spPr/>
      <dgm:t>
        <a:bodyPr/>
        <a:lstStyle/>
        <a:p>
          <a:endParaRPr lang="en-US"/>
        </a:p>
      </dgm:t>
    </dgm:pt>
    <dgm:pt modelId="{1875CE8B-D67F-4BA3-9E37-853FCDFDEEA7}">
      <dgm:prSet/>
      <dgm:spPr/>
      <dgm:t>
        <a:bodyPr/>
        <a:lstStyle/>
        <a:p>
          <a:r>
            <a:rPr lang="en-CA"/>
            <a:t>Provide peer support and mentorship</a:t>
          </a:r>
          <a:endParaRPr lang="en-US"/>
        </a:p>
      </dgm:t>
    </dgm:pt>
    <dgm:pt modelId="{1723DAD3-46CC-417C-A870-7E93B7954A0B}" type="parTrans" cxnId="{F09CAEF2-BC1A-4EA6-86F6-BDFFC019AE77}">
      <dgm:prSet/>
      <dgm:spPr/>
      <dgm:t>
        <a:bodyPr/>
        <a:lstStyle/>
        <a:p>
          <a:endParaRPr lang="en-US"/>
        </a:p>
      </dgm:t>
    </dgm:pt>
    <dgm:pt modelId="{82292283-FC91-4C44-AF22-43D445659C89}" type="sibTrans" cxnId="{F09CAEF2-BC1A-4EA6-86F6-BDFFC019AE77}">
      <dgm:prSet/>
      <dgm:spPr/>
      <dgm:t>
        <a:bodyPr/>
        <a:lstStyle/>
        <a:p>
          <a:endParaRPr lang="en-US"/>
        </a:p>
      </dgm:t>
    </dgm:pt>
    <dgm:pt modelId="{1B7A85EC-A80F-4CB7-9BE4-D2495CA2A5B2}">
      <dgm:prSet/>
      <dgm:spPr/>
      <dgm:t>
        <a:bodyPr/>
        <a:lstStyle/>
        <a:p>
          <a:r>
            <a:rPr lang="en-CA"/>
            <a:t>Facilitate integration into the team and culture of the home</a:t>
          </a:r>
          <a:endParaRPr lang="en-US"/>
        </a:p>
      </dgm:t>
    </dgm:pt>
    <dgm:pt modelId="{3886C5A3-11E3-4D36-AB5C-501A22AA6D6E}" type="parTrans" cxnId="{2CDD61B8-948E-4CD0-9456-EF0F19961A3E}">
      <dgm:prSet/>
      <dgm:spPr/>
      <dgm:t>
        <a:bodyPr/>
        <a:lstStyle/>
        <a:p>
          <a:endParaRPr lang="en-US"/>
        </a:p>
      </dgm:t>
    </dgm:pt>
    <dgm:pt modelId="{51061B3B-FC69-4D21-98D3-1EA1C39D3ECA}" type="sibTrans" cxnId="{2CDD61B8-948E-4CD0-9456-EF0F19961A3E}">
      <dgm:prSet/>
      <dgm:spPr/>
      <dgm:t>
        <a:bodyPr/>
        <a:lstStyle/>
        <a:p>
          <a:endParaRPr lang="en-US"/>
        </a:p>
      </dgm:t>
    </dgm:pt>
    <dgm:pt modelId="{BECBC137-6189-4A8A-B202-AC4986C70BE2}">
      <dgm:prSet/>
      <dgm:spPr/>
      <dgm:t>
        <a:bodyPr/>
        <a:lstStyle/>
        <a:p>
          <a:r>
            <a:rPr lang="en-CA"/>
            <a:t>Promote a positive onboarding experience</a:t>
          </a:r>
          <a:endParaRPr lang="en-US"/>
        </a:p>
      </dgm:t>
    </dgm:pt>
    <dgm:pt modelId="{65DE06BC-C145-436B-BD1B-3BED856BA844}" type="parTrans" cxnId="{E52232E6-C064-4E07-8600-87F94C5B8AE0}">
      <dgm:prSet/>
      <dgm:spPr/>
      <dgm:t>
        <a:bodyPr/>
        <a:lstStyle/>
        <a:p>
          <a:endParaRPr lang="en-US"/>
        </a:p>
      </dgm:t>
    </dgm:pt>
    <dgm:pt modelId="{36647464-4EFD-4503-B97C-5B0508B656F3}" type="sibTrans" cxnId="{E52232E6-C064-4E07-8600-87F94C5B8AE0}">
      <dgm:prSet/>
      <dgm:spPr/>
      <dgm:t>
        <a:bodyPr/>
        <a:lstStyle/>
        <a:p>
          <a:endParaRPr lang="en-US"/>
        </a:p>
      </dgm:t>
    </dgm:pt>
    <dgm:pt modelId="{E9A95E17-37F0-4680-8E32-5D15B873E456}" type="pres">
      <dgm:prSet presAssocID="{54734262-5B4D-4694-AB0E-BED89CDBEF7C}" presName="root" presStyleCnt="0">
        <dgm:presLayoutVars>
          <dgm:dir/>
          <dgm:resizeHandles val="exact"/>
        </dgm:presLayoutVars>
      </dgm:prSet>
      <dgm:spPr/>
    </dgm:pt>
    <dgm:pt modelId="{230CADE7-9937-497F-962E-C6E1F45ACEAE}" type="pres">
      <dgm:prSet presAssocID="{2B5D744F-4FFD-4663-B8C8-ECD2657F082F}" presName="compNode" presStyleCnt="0"/>
      <dgm:spPr/>
    </dgm:pt>
    <dgm:pt modelId="{0232E2CB-ABF4-46DB-9231-62386135CA5B}" type="pres">
      <dgm:prSet presAssocID="{2B5D744F-4FFD-4663-B8C8-ECD2657F082F}" presName="bgRect" presStyleLbl="bgShp" presStyleIdx="0" presStyleCnt="4"/>
      <dgm:spPr/>
    </dgm:pt>
    <dgm:pt modelId="{9F0B8AFE-A010-4B8C-BD3C-6C99F8422C4E}" type="pres">
      <dgm:prSet presAssocID="{2B5D744F-4FFD-4663-B8C8-ECD2657F082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spital"/>
        </a:ext>
      </dgm:extLst>
    </dgm:pt>
    <dgm:pt modelId="{9F930B9F-84F3-48DC-9D47-C266193E091C}" type="pres">
      <dgm:prSet presAssocID="{2B5D744F-4FFD-4663-B8C8-ECD2657F082F}" presName="spaceRect" presStyleCnt="0"/>
      <dgm:spPr/>
    </dgm:pt>
    <dgm:pt modelId="{33B9CC30-4E67-4CB3-8076-F8A318B30F4D}" type="pres">
      <dgm:prSet presAssocID="{2B5D744F-4FFD-4663-B8C8-ECD2657F082F}" presName="parTx" presStyleLbl="revTx" presStyleIdx="0" presStyleCnt="4">
        <dgm:presLayoutVars>
          <dgm:chMax val="0"/>
          <dgm:chPref val="0"/>
        </dgm:presLayoutVars>
      </dgm:prSet>
      <dgm:spPr/>
    </dgm:pt>
    <dgm:pt modelId="{08DC3FA4-DF16-4947-BF6C-00E1ACBB0850}" type="pres">
      <dgm:prSet presAssocID="{B92F3AB8-DDD7-4BD3-B58D-53747D7701A2}" presName="sibTrans" presStyleCnt="0"/>
      <dgm:spPr/>
    </dgm:pt>
    <dgm:pt modelId="{6625BE90-B0AC-4C99-9507-496E70E8A439}" type="pres">
      <dgm:prSet presAssocID="{1875CE8B-D67F-4BA3-9E37-853FCDFDEEA7}" presName="compNode" presStyleCnt="0"/>
      <dgm:spPr/>
    </dgm:pt>
    <dgm:pt modelId="{962301B7-8C1C-4E6B-9B9F-E2B9CC699792}" type="pres">
      <dgm:prSet presAssocID="{1875CE8B-D67F-4BA3-9E37-853FCDFDEEA7}" presName="bgRect" presStyleLbl="bgShp" presStyleIdx="1" presStyleCnt="4"/>
      <dgm:spPr/>
    </dgm:pt>
    <dgm:pt modelId="{5E294942-7AEC-43A3-A5A5-5BEB5B8360D0}" type="pres">
      <dgm:prSet presAssocID="{1875CE8B-D67F-4BA3-9E37-853FCDFDEEA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3BB9DAA0-7E86-4BD1-A36C-B986972B76E7}" type="pres">
      <dgm:prSet presAssocID="{1875CE8B-D67F-4BA3-9E37-853FCDFDEEA7}" presName="spaceRect" presStyleCnt="0"/>
      <dgm:spPr/>
    </dgm:pt>
    <dgm:pt modelId="{CF456835-8ECA-4D9A-BE62-C2466F0F4FCB}" type="pres">
      <dgm:prSet presAssocID="{1875CE8B-D67F-4BA3-9E37-853FCDFDEEA7}" presName="parTx" presStyleLbl="revTx" presStyleIdx="1" presStyleCnt="4">
        <dgm:presLayoutVars>
          <dgm:chMax val="0"/>
          <dgm:chPref val="0"/>
        </dgm:presLayoutVars>
      </dgm:prSet>
      <dgm:spPr/>
    </dgm:pt>
    <dgm:pt modelId="{5BE33AFC-A504-4C12-B52D-B6EF0A7BC32C}" type="pres">
      <dgm:prSet presAssocID="{82292283-FC91-4C44-AF22-43D445659C89}" presName="sibTrans" presStyleCnt="0"/>
      <dgm:spPr/>
    </dgm:pt>
    <dgm:pt modelId="{85731827-2068-4A17-8D2A-47BF484DCB8D}" type="pres">
      <dgm:prSet presAssocID="{1B7A85EC-A80F-4CB7-9BE4-D2495CA2A5B2}" presName="compNode" presStyleCnt="0"/>
      <dgm:spPr/>
    </dgm:pt>
    <dgm:pt modelId="{E1114E74-D8B9-448C-AC4D-A23AF74583D9}" type="pres">
      <dgm:prSet presAssocID="{1B7A85EC-A80F-4CB7-9BE4-D2495CA2A5B2}" presName="bgRect" presStyleLbl="bgShp" presStyleIdx="2" presStyleCnt="4"/>
      <dgm:spPr/>
    </dgm:pt>
    <dgm:pt modelId="{58E45AA2-D0E1-4D43-9CE9-E4E0365F9E21}" type="pres">
      <dgm:prSet presAssocID="{1B7A85EC-A80F-4CB7-9BE4-D2495CA2A5B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ome"/>
        </a:ext>
      </dgm:extLst>
    </dgm:pt>
    <dgm:pt modelId="{68AF1AD4-0131-426B-8F51-5C4D43DF7D0B}" type="pres">
      <dgm:prSet presAssocID="{1B7A85EC-A80F-4CB7-9BE4-D2495CA2A5B2}" presName="spaceRect" presStyleCnt="0"/>
      <dgm:spPr/>
    </dgm:pt>
    <dgm:pt modelId="{7FC7F175-D55B-448E-99C2-611FA0B43132}" type="pres">
      <dgm:prSet presAssocID="{1B7A85EC-A80F-4CB7-9BE4-D2495CA2A5B2}" presName="parTx" presStyleLbl="revTx" presStyleIdx="2" presStyleCnt="4">
        <dgm:presLayoutVars>
          <dgm:chMax val="0"/>
          <dgm:chPref val="0"/>
        </dgm:presLayoutVars>
      </dgm:prSet>
      <dgm:spPr/>
    </dgm:pt>
    <dgm:pt modelId="{E8E0C4B7-FA79-483F-9B67-C00E3A6A6C21}" type="pres">
      <dgm:prSet presAssocID="{51061B3B-FC69-4D21-98D3-1EA1C39D3ECA}" presName="sibTrans" presStyleCnt="0"/>
      <dgm:spPr/>
    </dgm:pt>
    <dgm:pt modelId="{891AC877-3284-410B-848B-85A18FD62A30}" type="pres">
      <dgm:prSet presAssocID="{BECBC137-6189-4A8A-B202-AC4986C70BE2}" presName="compNode" presStyleCnt="0"/>
      <dgm:spPr/>
    </dgm:pt>
    <dgm:pt modelId="{A4729D5C-A2E4-48C4-8B38-5F5EB410CADF}" type="pres">
      <dgm:prSet presAssocID="{BECBC137-6189-4A8A-B202-AC4986C70BE2}" presName="bgRect" presStyleLbl="bgShp" presStyleIdx="3" presStyleCnt="4"/>
      <dgm:spPr/>
    </dgm:pt>
    <dgm:pt modelId="{BE3E6666-5171-4B51-BF5F-1AF0ADEB14FE}" type="pres">
      <dgm:prSet presAssocID="{BECBC137-6189-4A8A-B202-AC4986C70BE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iling Face with No Fill"/>
        </a:ext>
      </dgm:extLst>
    </dgm:pt>
    <dgm:pt modelId="{3E829414-D8C5-4FAC-8EA2-965A1716B0BA}" type="pres">
      <dgm:prSet presAssocID="{BECBC137-6189-4A8A-B202-AC4986C70BE2}" presName="spaceRect" presStyleCnt="0"/>
      <dgm:spPr/>
    </dgm:pt>
    <dgm:pt modelId="{CF12967A-2410-4952-A2D0-271A5E770C8E}" type="pres">
      <dgm:prSet presAssocID="{BECBC137-6189-4A8A-B202-AC4986C70BE2}" presName="parTx" presStyleLbl="revTx" presStyleIdx="3" presStyleCnt="4">
        <dgm:presLayoutVars>
          <dgm:chMax val="0"/>
          <dgm:chPref val="0"/>
        </dgm:presLayoutVars>
      </dgm:prSet>
      <dgm:spPr/>
    </dgm:pt>
  </dgm:ptLst>
  <dgm:cxnLst>
    <dgm:cxn modelId="{3C002031-3FA0-4B79-AB81-ECFC1E3CD152}" type="presOf" srcId="{BECBC137-6189-4A8A-B202-AC4986C70BE2}" destId="{CF12967A-2410-4952-A2D0-271A5E770C8E}" srcOrd="0" destOrd="0" presId="urn:microsoft.com/office/officeart/2018/2/layout/IconVerticalSolidList"/>
    <dgm:cxn modelId="{70D67539-669E-43CF-B6F2-ACA51D0912FC}" type="presOf" srcId="{1875CE8B-D67F-4BA3-9E37-853FCDFDEEA7}" destId="{CF456835-8ECA-4D9A-BE62-C2466F0F4FCB}" srcOrd="0" destOrd="0" presId="urn:microsoft.com/office/officeart/2018/2/layout/IconVerticalSolidList"/>
    <dgm:cxn modelId="{10A2823B-C8A6-43DE-AF70-8548EEFF4FC5}" type="presOf" srcId="{54734262-5B4D-4694-AB0E-BED89CDBEF7C}" destId="{E9A95E17-37F0-4680-8E32-5D15B873E456}" srcOrd="0" destOrd="0" presId="urn:microsoft.com/office/officeart/2018/2/layout/IconVerticalSolidList"/>
    <dgm:cxn modelId="{F88B53B1-647A-43C7-A49E-FA983D087177}" type="presOf" srcId="{2B5D744F-4FFD-4663-B8C8-ECD2657F082F}" destId="{33B9CC30-4E67-4CB3-8076-F8A318B30F4D}" srcOrd="0" destOrd="0" presId="urn:microsoft.com/office/officeart/2018/2/layout/IconVerticalSolidList"/>
    <dgm:cxn modelId="{2CDD61B8-948E-4CD0-9456-EF0F19961A3E}" srcId="{54734262-5B4D-4694-AB0E-BED89CDBEF7C}" destId="{1B7A85EC-A80F-4CB7-9BE4-D2495CA2A5B2}" srcOrd="2" destOrd="0" parTransId="{3886C5A3-11E3-4D36-AB5C-501A22AA6D6E}" sibTransId="{51061B3B-FC69-4D21-98D3-1EA1C39D3ECA}"/>
    <dgm:cxn modelId="{06FE46E5-C9BA-4C3B-9C27-82A47CA2B7A7}" type="presOf" srcId="{1B7A85EC-A80F-4CB7-9BE4-D2495CA2A5B2}" destId="{7FC7F175-D55B-448E-99C2-611FA0B43132}" srcOrd="0" destOrd="0" presId="urn:microsoft.com/office/officeart/2018/2/layout/IconVerticalSolidList"/>
    <dgm:cxn modelId="{E52232E6-C064-4E07-8600-87F94C5B8AE0}" srcId="{54734262-5B4D-4694-AB0E-BED89CDBEF7C}" destId="{BECBC137-6189-4A8A-B202-AC4986C70BE2}" srcOrd="3" destOrd="0" parTransId="{65DE06BC-C145-436B-BD1B-3BED856BA844}" sibTransId="{36647464-4EFD-4503-B97C-5B0508B656F3}"/>
    <dgm:cxn modelId="{CBC208EE-A199-406A-8B56-B0B3F4F1A634}" srcId="{54734262-5B4D-4694-AB0E-BED89CDBEF7C}" destId="{2B5D744F-4FFD-4663-B8C8-ECD2657F082F}" srcOrd="0" destOrd="0" parTransId="{76D1D521-64E8-4CE8-855F-17AF2ACB9B2F}" sibTransId="{B92F3AB8-DDD7-4BD3-B58D-53747D7701A2}"/>
    <dgm:cxn modelId="{F09CAEF2-BC1A-4EA6-86F6-BDFFC019AE77}" srcId="{54734262-5B4D-4694-AB0E-BED89CDBEF7C}" destId="{1875CE8B-D67F-4BA3-9E37-853FCDFDEEA7}" srcOrd="1" destOrd="0" parTransId="{1723DAD3-46CC-417C-A870-7E93B7954A0B}" sibTransId="{82292283-FC91-4C44-AF22-43D445659C89}"/>
    <dgm:cxn modelId="{1F248E8A-50D4-4746-B287-83EA4439EF62}" type="presParOf" srcId="{E9A95E17-37F0-4680-8E32-5D15B873E456}" destId="{230CADE7-9937-497F-962E-C6E1F45ACEAE}" srcOrd="0" destOrd="0" presId="urn:microsoft.com/office/officeart/2018/2/layout/IconVerticalSolidList"/>
    <dgm:cxn modelId="{6602E014-3F06-40A6-A2CD-736633E100D6}" type="presParOf" srcId="{230CADE7-9937-497F-962E-C6E1F45ACEAE}" destId="{0232E2CB-ABF4-46DB-9231-62386135CA5B}" srcOrd="0" destOrd="0" presId="urn:microsoft.com/office/officeart/2018/2/layout/IconVerticalSolidList"/>
    <dgm:cxn modelId="{2C7D6D4A-DE46-4991-909A-37F3A1C86EA9}" type="presParOf" srcId="{230CADE7-9937-497F-962E-C6E1F45ACEAE}" destId="{9F0B8AFE-A010-4B8C-BD3C-6C99F8422C4E}" srcOrd="1" destOrd="0" presId="urn:microsoft.com/office/officeart/2018/2/layout/IconVerticalSolidList"/>
    <dgm:cxn modelId="{B655A09C-8168-4F4B-99DB-2E8D072E7CBD}" type="presParOf" srcId="{230CADE7-9937-497F-962E-C6E1F45ACEAE}" destId="{9F930B9F-84F3-48DC-9D47-C266193E091C}" srcOrd="2" destOrd="0" presId="urn:microsoft.com/office/officeart/2018/2/layout/IconVerticalSolidList"/>
    <dgm:cxn modelId="{4F25E944-78CD-4EDA-90EB-F65F2D253582}" type="presParOf" srcId="{230CADE7-9937-497F-962E-C6E1F45ACEAE}" destId="{33B9CC30-4E67-4CB3-8076-F8A318B30F4D}" srcOrd="3" destOrd="0" presId="urn:microsoft.com/office/officeart/2018/2/layout/IconVerticalSolidList"/>
    <dgm:cxn modelId="{45F433CD-4938-44F6-97C1-4A99C64F0BD5}" type="presParOf" srcId="{E9A95E17-37F0-4680-8E32-5D15B873E456}" destId="{08DC3FA4-DF16-4947-BF6C-00E1ACBB0850}" srcOrd="1" destOrd="0" presId="urn:microsoft.com/office/officeart/2018/2/layout/IconVerticalSolidList"/>
    <dgm:cxn modelId="{75249B9E-A6E1-46E0-99C8-0B288317DC1D}" type="presParOf" srcId="{E9A95E17-37F0-4680-8E32-5D15B873E456}" destId="{6625BE90-B0AC-4C99-9507-496E70E8A439}" srcOrd="2" destOrd="0" presId="urn:microsoft.com/office/officeart/2018/2/layout/IconVerticalSolidList"/>
    <dgm:cxn modelId="{A9E37FC5-3246-45D2-AB3F-3523D93A7BF0}" type="presParOf" srcId="{6625BE90-B0AC-4C99-9507-496E70E8A439}" destId="{962301B7-8C1C-4E6B-9B9F-E2B9CC699792}" srcOrd="0" destOrd="0" presId="urn:microsoft.com/office/officeart/2018/2/layout/IconVerticalSolidList"/>
    <dgm:cxn modelId="{B35D779E-DADD-4A74-AA5F-C3FB445DD14C}" type="presParOf" srcId="{6625BE90-B0AC-4C99-9507-496E70E8A439}" destId="{5E294942-7AEC-43A3-A5A5-5BEB5B8360D0}" srcOrd="1" destOrd="0" presId="urn:microsoft.com/office/officeart/2018/2/layout/IconVerticalSolidList"/>
    <dgm:cxn modelId="{2B40196C-6EB2-499A-B2A3-DA641044B978}" type="presParOf" srcId="{6625BE90-B0AC-4C99-9507-496E70E8A439}" destId="{3BB9DAA0-7E86-4BD1-A36C-B986972B76E7}" srcOrd="2" destOrd="0" presId="urn:microsoft.com/office/officeart/2018/2/layout/IconVerticalSolidList"/>
    <dgm:cxn modelId="{E5EEDA86-93D8-47F8-AFF6-19A1CEF454C6}" type="presParOf" srcId="{6625BE90-B0AC-4C99-9507-496E70E8A439}" destId="{CF456835-8ECA-4D9A-BE62-C2466F0F4FCB}" srcOrd="3" destOrd="0" presId="urn:microsoft.com/office/officeart/2018/2/layout/IconVerticalSolidList"/>
    <dgm:cxn modelId="{CE0C8935-2542-4580-8A7C-524DB6B6DACD}" type="presParOf" srcId="{E9A95E17-37F0-4680-8E32-5D15B873E456}" destId="{5BE33AFC-A504-4C12-B52D-B6EF0A7BC32C}" srcOrd="3" destOrd="0" presId="urn:microsoft.com/office/officeart/2018/2/layout/IconVerticalSolidList"/>
    <dgm:cxn modelId="{347021AF-81BD-434C-A349-0C433AE217E1}" type="presParOf" srcId="{E9A95E17-37F0-4680-8E32-5D15B873E456}" destId="{85731827-2068-4A17-8D2A-47BF484DCB8D}" srcOrd="4" destOrd="0" presId="urn:microsoft.com/office/officeart/2018/2/layout/IconVerticalSolidList"/>
    <dgm:cxn modelId="{EEE22E5D-B1A3-4E79-998C-8DBB442CC666}" type="presParOf" srcId="{85731827-2068-4A17-8D2A-47BF484DCB8D}" destId="{E1114E74-D8B9-448C-AC4D-A23AF74583D9}" srcOrd="0" destOrd="0" presId="urn:microsoft.com/office/officeart/2018/2/layout/IconVerticalSolidList"/>
    <dgm:cxn modelId="{67D106C5-7CBC-4507-A496-850208219EFD}" type="presParOf" srcId="{85731827-2068-4A17-8D2A-47BF484DCB8D}" destId="{58E45AA2-D0E1-4D43-9CE9-E4E0365F9E21}" srcOrd="1" destOrd="0" presId="urn:microsoft.com/office/officeart/2018/2/layout/IconVerticalSolidList"/>
    <dgm:cxn modelId="{E3D9990F-38C3-438F-B5CF-45AB03612053}" type="presParOf" srcId="{85731827-2068-4A17-8D2A-47BF484DCB8D}" destId="{68AF1AD4-0131-426B-8F51-5C4D43DF7D0B}" srcOrd="2" destOrd="0" presId="urn:microsoft.com/office/officeart/2018/2/layout/IconVerticalSolidList"/>
    <dgm:cxn modelId="{52825ADE-C62E-4994-A24D-92D9F1FBB38F}" type="presParOf" srcId="{85731827-2068-4A17-8D2A-47BF484DCB8D}" destId="{7FC7F175-D55B-448E-99C2-611FA0B43132}" srcOrd="3" destOrd="0" presId="urn:microsoft.com/office/officeart/2018/2/layout/IconVerticalSolidList"/>
    <dgm:cxn modelId="{2568A134-3884-4872-A939-AFE8EAC9AAA1}" type="presParOf" srcId="{E9A95E17-37F0-4680-8E32-5D15B873E456}" destId="{E8E0C4B7-FA79-483F-9B67-C00E3A6A6C21}" srcOrd="5" destOrd="0" presId="urn:microsoft.com/office/officeart/2018/2/layout/IconVerticalSolidList"/>
    <dgm:cxn modelId="{80B12444-FFA1-41FF-A2BA-3DC7A56F4C60}" type="presParOf" srcId="{E9A95E17-37F0-4680-8E32-5D15B873E456}" destId="{891AC877-3284-410B-848B-85A18FD62A30}" srcOrd="6" destOrd="0" presId="urn:microsoft.com/office/officeart/2018/2/layout/IconVerticalSolidList"/>
    <dgm:cxn modelId="{DD9AF7C4-A624-420E-82C7-74481FE18547}" type="presParOf" srcId="{891AC877-3284-410B-848B-85A18FD62A30}" destId="{A4729D5C-A2E4-48C4-8B38-5F5EB410CADF}" srcOrd="0" destOrd="0" presId="urn:microsoft.com/office/officeart/2018/2/layout/IconVerticalSolidList"/>
    <dgm:cxn modelId="{50797F67-9361-4EBC-A618-5B04787AA0CB}" type="presParOf" srcId="{891AC877-3284-410B-848B-85A18FD62A30}" destId="{BE3E6666-5171-4B51-BF5F-1AF0ADEB14FE}" srcOrd="1" destOrd="0" presId="urn:microsoft.com/office/officeart/2018/2/layout/IconVerticalSolidList"/>
    <dgm:cxn modelId="{8A41F9A6-62E5-4F9E-B46F-615F125C454D}" type="presParOf" srcId="{891AC877-3284-410B-848B-85A18FD62A30}" destId="{3E829414-D8C5-4FAC-8EA2-965A1716B0BA}" srcOrd="2" destOrd="0" presId="urn:microsoft.com/office/officeart/2018/2/layout/IconVerticalSolidList"/>
    <dgm:cxn modelId="{8E312DCF-EDB4-4A33-ADBD-5FA3D789FFC9}" type="presParOf" srcId="{891AC877-3284-410B-848B-85A18FD62A30}" destId="{CF12967A-2410-4952-A2D0-271A5E770C8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4C48D0-2678-465E-A3A6-63866582886F}"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AC2C51F6-9E25-432A-BAF2-19DCCE36EB2C}">
      <dgm:prSet/>
      <dgm:spPr/>
      <dgm:t>
        <a:bodyPr/>
        <a:lstStyle/>
        <a:p>
          <a:r>
            <a:rPr lang="en-US" b="1" dirty="0">
              <a:latin typeface="Arial" panose="020B0604020202020204" pitchFamily="34" charset="0"/>
              <a:cs typeface="Arial" panose="020B0604020202020204" pitchFamily="34" charset="0"/>
            </a:rPr>
            <a:t>Activity</a:t>
          </a:r>
          <a:endParaRPr lang="en-US" dirty="0">
            <a:latin typeface="Arial" panose="020B0604020202020204" pitchFamily="34" charset="0"/>
            <a:cs typeface="Arial" panose="020B0604020202020204" pitchFamily="34" charset="0"/>
          </a:endParaRPr>
        </a:p>
      </dgm:t>
    </dgm:pt>
    <dgm:pt modelId="{ACF8431C-581A-4544-82ED-B335B7749621}" type="parTrans" cxnId="{1A2C6318-B11A-47C0-B023-C685E5B5C720}">
      <dgm:prSet/>
      <dgm:spPr/>
      <dgm:t>
        <a:bodyPr/>
        <a:lstStyle/>
        <a:p>
          <a:endParaRPr lang="en-US"/>
        </a:p>
      </dgm:t>
    </dgm:pt>
    <dgm:pt modelId="{15D5B6A4-F72D-4F42-B57E-10AF3C7FA9CD}" type="sibTrans" cxnId="{1A2C6318-B11A-47C0-B023-C685E5B5C720}">
      <dgm:prSet/>
      <dgm:spPr/>
      <dgm:t>
        <a:bodyPr/>
        <a:lstStyle/>
        <a:p>
          <a:endParaRPr lang="en-US"/>
        </a:p>
      </dgm:t>
    </dgm:pt>
    <dgm:pt modelId="{7DA779DB-8679-456C-A01A-7C9A15A6C61F}">
      <dgm:prSet/>
      <dgm:spPr/>
      <dgm:t>
        <a:bodyPr/>
        <a:lstStyle/>
        <a:p>
          <a:r>
            <a:rPr lang="en-US" b="1" dirty="0">
              <a:latin typeface="Arial" panose="020B0604020202020204" pitchFamily="34" charset="0"/>
              <a:cs typeface="Arial" panose="020B0604020202020204" pitchFamily="34" charset="0"/>
            </a:rPr>
            <a:t>Group Task</a:t>
          </a:r>
          <a:r>
            <a:rPr lang="en-US" dirty="0">
              <a:latin typeface="Arial" panose="020B0604020202020204" pitchFamily="34" charset="0"/>
              <a:cs typeface="Arial" panose="020B0604020202020204" pitchFamily="34" charset="0"/>
            </a:rPr>
            <a:t>: Think about the qualities that make an effective Orientation Partner. Write them down.</a:t>
          </a:r>
        </a:p>
      </dgm:t>
    </dgm:pt>
    <dgm:pt modelId="{38965716-74D8-40CA-B829-5653518DC151}" type="parTrans" cxnId="{087F12F6-C023-4BB7-8F6C-6224667F7D63}">
      <dgm:prSet/>
      <dgm:spPr/>
      <dgm:t>
        <a:bodyPr/>
        <a:lstStyle/>
        <a:p>
          <a:endParaRPr lang="en-US"/>
        </a:p>
      </dgm:t>
    </dgm:pt>
    <dgm:pt modelId="{2FA1471C-52BC-496D-AAC9-FE0EA6FDE040}" type="sibTrans" cxnId="{087F12F6-C023-4BB7-8F6C-6224667F7D63}">
      <dgm:prSet/>
      <dgm:spPr/>
      <dgm:t>
        <a:bodyPr/>
        <a:lstStyle/>
        <a:p>
          <a:endParaRPr lang="en-US"/>
        </a:p>
      </dgm:t>
    </dgm:pt>
    <dgm:pt modelId="{54C7649C-9A5F-4C09-8486-59E8ADA4C20A}" type="pres">
      <dgm:prSet presAssocID="{604C48D0-2678-465E-A3A6-63866582886F}" presName="root" presStyleCnt="0">
        <dgm:presLayoutVars>
          <dgm:dir/>
          <dgm:resizeHandles val="exact"/>
        </dgm:presLayoutVars>
      </dgm:prSet>
      <dgm:spPr/>
    </dgm:pt>
    <dgm:pt modelId="{AC33CF2F-D2C5-4650-B577-283EB62C9E63}" type="pres">
      <dgm:prSet presAssocID="{AC2C51F6-9E25-432A-BAF2-19DCCE36EB2C}" presName="compNode" presStyleCnt="0"/>
      <dgm:spPr/>
    </dgm:pt>
    <dgm:pt modelId="{325FD3FC-D638-4F79-9933-B4B4343993E0}" type="pres">
      <dgm:prSet presAssocID="{AC2C51F6-9E25-432A-BAF2-19DCCE36EB2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ncil"/>
        </a:ext>
      </dgm:extLst>
    </dgm:pt>
    <dgm:pt modelId="{CBBDD0DF-049E-40B0-8FD6-D18FD15045C6}" type="pres">
      <dgm:prSet presAssocID="{AC2C51F6-9E25-432A-BAF2-19DCCE36EB2C}" presName="spaceRect" presStyleCnt="0"/>
      <dgm:spPr/>
    </dgm:pt>
    <dgm:pt modelId="{D5781BD3-1827-4798-9B51-30AB6512B3F1}" type="pres">
      <dgm:prSet presAssocID="{AC2C51F6-9E25-432A-BAF2-19DCCE36EB2C}" presName="textRect" presStyleLbl="revTx" presStyleIdx="0" presStyleCnt="2">
        <dgm:presLayoutVars>
          <dgm:chMax val="1"/>
          <dgm:chPref val="1"/>
        </dgm:presLayoutVars>
      </dgm:prSet>
      <dgm:spPr/>
    </dgm:pt>
    <dgm:pt modelId="{1137BD2C-3326-483A-A8DE-6360466C4F82}" type="pres">
      <dgm:prSet presAssocID="{15D5B6A4-F72D-4F42-B57E-10AF3C7FA9CD}" presName="sibTrans" presStyleCnt="0"/>
      <dgm:spPr/>
    </dgm:pt>
    <dgm:pt modelId="{4F595394-5766-4A09-8E78-3B1DB785BD54}" type="pres">
      <dgm:prSet presAssocID="{7DA779DB-8679-456C-A01A-7C9A15A6C61F}" presName="compNode" presStyleCnt="0"/>
      <dgm:spPr/>
    </dgm:pt>
    <dgm:pt modelId="{A63970A5-4DAF-4BAD-BD14-7525C958B911}" type="pres">
      <dgm:prSet presAssocID="{7DA779DB-8679-456C-A01A-7C9A15A6C61F}"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CDF6BF43-DC69-4E86-A99B-86D6849D97C6}" type="pres">
      <dgm:prSet presAssocID="{7DA779DB-8679-456C-A01A-7C9A15A6C61F}" presName="spaceRect" presStyleCnt="0"/>
      <dgm:spPr/>
    </dgm:pt>
    <dgm:pt modelId="{0A6BD83B-F343-468C-869E-A9F74AAF9C84}" type="pres">
      <dgm:prSet presAssocID="{7DA779DB-8679-456C-A01A-7C9A15A6C61F}" presName="textRect" presStyleLbl="revTx" presStyleIdx="1" presStyleCnt="2">
        <dgm:presLayoutVars>
          <dgm:chMax val="1"/>
          <dgm:chPref val="1"/>
        </dgm:presLayoutVars>
      </dgm:prSet>
      <dgm:spPr/>
    </dgm:pt>
  </dgm:ptLst>
  <dgm:cxnLst>
    <dgm:cxn modelId="{8C829F10-4344-47DE-8F51-17FB8397D9B7}" type="presOf" srcId="{604C48D0-2678-465E-A3A6-63866582886F}" destId="{54C7649C-9A5F-4C09-8486-59E8ADA4C20A}" srcOrd="0" destOrd="0" presId="urn:microsoft.com/office/officeart/2018/2/layout/IconLabelList"/>
    <dgm:cxn modelId="{1A2C6318-B11A-47C0-B023-C685E5B5C720}" srcId="{604C48D0-2678-465E-A3A6-63866582886F}" destId="{AC2C51F6-9E25-432A-BAF2-19DCCE36EB2C}" srcOrd="0" destOrd="0" parTransId="{ACF8431C-581A-4544-82ED-B335B7749621}" sibTransId="{15D5B6A4-F72D-4F42-B57E-10AF3C7FA9CD}"/>
    <dgm:cxn modelId="{92A47BB4-877C-4337-AE0A-B6DAE199BEE7}" type="presOf" srcId="{7DA779DB-8679-456C-A01A-7C9A15A6C61F}" destId="{0A6BD83B-F343-468C-869E-A9F74AAF9C84}" srcOrd="0" destOrd="0" presId="urn:microsoft.com/office/officeart/2018/2/layout/IconLabelList"/>
    <dgm:cxn modelId="{89E561E6-6D6F-4BCB-9D05-FC50CDEE3167}" type="presOf" srcId="{AC2C51F6-9E25-432A-BAF2-19DCCE36EB2C}" destId="{D5781BD3-1827-4798-9B51-30AB6512B3F1}" srcOrd="0" destOrd="0" presId="urn:microsoft.com/office/officeart/2018/2/layout/IconLabelList"/>
    <dgm:cxn modelId="{087F12F6-C023-4BB7-8F6C-6224667F7D63}" srcId="{604C48D0-2678-465E-A3A6-63866582886F}" destId="{7DA779DB-8679-456C-A01A-7C9A15A6C61F}" srcOrd="1" destOrd="0" parTransId="{38965716-74D8-40CA-B829-5653518DC151}" sibTransId="{2FA1471C-52BC-496D-AAC9-FE0EA6FDE040}"/>
    <dgm:cxn modelId="{BD23DEE6-789C-46FD-BF09-E6C2B0268679}" type="presParOf" srcId="{54C7649C-9A5F-4C09-8486-59E8ADA4C20A}" destId="{AC33CF2F-D2C5-4650-B577-283EB62C9E63}" srcOrd="0" destOrd="0" presId="urn:microsoft.com/office/officeart/2018/2/layout/IconLabelList"/>
    <dgm:cxn modelId="{364B1317-478C-400E-B70A-0EDFBCC86AF4}" type="presParOf" srcId="{AC33CF2F-D2C5-4650-B577-283EB62C9E63}" destId="{325FD3FC-D638-4F79-9933-B4B4343993E0}" srcOrd="0" destOrd="0" presId="urn:microsoft.com/office/officeart/2018/2/layout/IconLabelList"/>
    <dgm:cxn modelId="{BBD19CEB-A7E3-4143-8138-B8FB0B594705}" type="presParOf" srcId="{AC33CF2F-D2C5-4650-B577-283EB62C9E63}" destId="{CBBDD0DF-049E-40B0-8FD6-D18FD15045C6}" srcOrd="1" destOrd="0" presId="urn:microsoft.com/office/officeart/2018/2/layout/IconLabelList"/>
    <dgm:cxn modelId="{950184BE-F036-4AA4-9063-739D065E9D68}" type="presParOf" srcId="{AC33CF2F-D2C5-4650-B577-283EB62C9E63}" destId="{D5781BD3-1827-4798-9B51-30AB6512B3F1}" srcOrd="2" destOrd="0" presId="urn:microsoft.com/office/officeart/2018/2/layout/IconLabelList"/>
    <dgm:cxn modelId="{4C9502D0-97E7-49F6-9ACC-7CA6CC105D76}" type="presParOf" srcId="{54C7649C-9A5F-4C09-8486-59E8ADA4C20A}" destId="{1137BD2C-3326-483A-A8DE-6360466C4F82}" srcOrd="1" destOrd="0" presId="urn:microsoft.com/office/officeart/2018/2/layout/IconLabelList"/>
    <dgm:cxn modelId="{2B917EC7-0C6E-4AE5-B984-B946E3461969}" type="presParOf" srcId="{54C7649C-9A5F-4C09-8486-59E8ADA4C20A}" destId="{4F595394-5766-4A09-8E78-3B1DB785BD54}" srcOrd="2" destOrd="0" presId="urn:microsoft.com/office/officeart/2018/2/layout/IconLabelList"/>
    <dgm:cxn modelId="{A5641E89-F576-4BB2-877E-7070C3AF2259}" type="presParOf" srcId="{4F595394-5766-4A09-8E78-3B1DB785BD54}" destId="{A63970A5-4DAF-4BAD-BD14-7525C958B911}" srcOrd="0" destOrd="0" presId="urn:microsoft.com/office/officeart/2018/2/layout/IconLabelList"/>
    <dgm:cxn modelId="{D5FCA817-2F5C-4972-9BF6-DBF49D0C82E6}" type="presParOf" srcId="{4F595394-5766-4A09-8E78-3B1DB785BD54}" destId="{CDF6BF43-DC69-4E86-A99B-86D6849D97C6}" srcOrd="1" destOrd="0" presId="urn:microsoft.com/office/officeart/2018/2/layout/IconLabelList"/>
    <dgm:cxn modelId="{8C463425-D3DF-4655-A24E-4AF1C0CE8ACD}" type="presParOf" srcId="{4F595394-5766-4A09-8E78-3B1DB785BD54}" destId="{0A6BD83B-F343-468C-869E-A9F74AAF9C8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C0C515-ECE7-42D6-BFAC-3A63FA9EBC1C}" type="doc">
      <dgm:prSet loTypeId="urn:microsoft.com/office/officeart/2005/8/layout/default" loCatId="list" qsTypeId="urn:microsoft.com/office/officeart/2005/8/quickstyle/simple1" qsCatId="simple" csTypeId="urn:microsoft.com/office/officeart/2005/8/colors/accent2_2" csCatId="accent2"/>
      <dgm:spPr/>
      <dgm:t>
        <a:bodyPr/>
        <a:lstStyle/>
        <a:p>
          <a:endParaRPr lang="en-US"/>
        </a:p>
      </dgm:t>
    </dgm:pt>
    <dgm:pt modelId="{FB2FC0CE-E9AC-443A-8787-BBF81BD40C65}">
      <dgm:prSet/>
      <dgm:spPr/>
      <dgm:t>
        <a:bodyPr/>
        <a:lstStyle/>
        <a:p>
          <a:r>
            <a:rPr lang="en-CA" b="1" i="0" dirty="0"/>
            <a:t>Experienced and Knowledgeable</a:t>
          </a:r>
          <a:r>
            <a:rPr lang="en-CA" b="0" i="0" dirty="0"/>
            <a:t>:</a:t>
          </a:r>
          <a:endParaRPr lang="en-US" dirty="0"/>
        </a:p>
      </dgm:t>
    </dgm:pt>
    <dgm:pt modelId="{9F161A7F-4C7B-4537-B887-7172FDA05B27}" type="parTrans" cxnId="{2FF44C60-AA71-46BA-8A30-D4B4F79DC327}">
      <dgm:prSet/>
      <dgm:spPr/>
      <dgm:t>
        <a:bodyPr/>
        <a:lstStyle/>
        <a:p>
          <a:endParaRPr lang="en-US"/>
        </a:p>
      </dgm:t>
    </dgm:pt>
    <dgm:pt modelId="{9EB43C7F-B7C8-4B4A-8516-2907F540CB3D}" type="sibTrans" cxnId="{2FF44C60-AA71-46BA-8A30-D4B4F79DC327}">
      <dgm:prSet/>
      <dgm:spPr/>
      <dgm:t>
        <a:bodyPr/>
        <a:lstStyle/>
        <a:p>
          <a:endParaRPr lang="en-US"/>
        </a:p>
      </dgm:t>
    </dgm:pt>
    <dgm:pt modelId="{451139B0-E2E9-4366-9048-C8D33AD7C7C9}">
      <dgm:prSet/>
      <dgm:spPr/>
      <dgm:t>
        <a:bodyPr/>
        <a:lstStyle/>
        <a:p>
          <a:r>
            <a:rPr lang="en-CA" b="1" i="0"/>
            <a:t>Empathetic and Supportive</a:t>
          </a:r>
          <a:r>
            <a:rPr lang="en-CA" b="0" i="0"/>
            <a:t>:</a:t>
          </a:r>
          <a:endParaRPr lang="en-US"/>
        </a:p>
      </dgm:t>
    </dgm:pt>
    <dgm:pt modelId="{F1A0C8EB-F27F-4935-9D7C-6D4337D30CBD}" type="parTrans" cxnId="{D09BBCED-5B00-4D64-808C-7BC6AD1DC2CE}">
      <dgm:prSet/>
      <dgm:spPr/>
      <dgm:t>
        <a:bodyPr/>
        <a:lstStyle/>
        <a:p>
          <a:endParaRPr lang="en-US"/>
        </a:p>
      </dgm:t>
    </dgm:pt>
    <dgm:pt modelId="{52227C2B-2E67-4AC2-B7C9-32A37FF8438B}" type="sibTrans" cxnId="{D09BBCED-5B00-4D64-808C-7BC6AD1DC2CE}">
      <dgm:prSet/>
      <dgm:spPr/>
      <dgm:t>
        <a:bodyPr/>
        <a:lstStyle/>
        <a:p>
          <a:endParaRPr lang="en-US"/>
        </a:p>
      </dgm:t>
    </dgm:pt>
    <dgm:pt modelId="{68E72FAF-9C7D-4B2D-A63A-A191FCC59BA6}">
      <dgm:prSet/>
      <dgm:spPr/>
      <dgm:t>
        <a:bodyPr/>
        <a:lstStyle/>
        <a:p>
          <a:r>
            <a:rPr lang="en-CA" b="1" i="0"/>
            <a:t>Good Communicator</a:t>
          </a:r>
          <a:r>
            <a:rPr lang="en-CA" b="0" i="0"/>
            <a:t>:</a:t>
          </a:r>
          <a:endParaRPr lang="en-US"/>
        </a:p>
      </dgm:t>
    </dgm:pt>
    <dgm:pt modelId="{9440104D-7A1E-441A-A6BD-3379FDE55FF8}" type="parTrans" cxnId="{AE2AB9E1-08A0-46A6-8047-5AA137648F45}">
      <dgm:prSet/>
      <dgm:spPr/>
      <dgm:t>
        <a:bodyPr/>
        <a:lstStyle/>
        <a:p>
          <a:endParaRPr lang="en-US"/>
        </a:p>
      </dgm:t>
    </dgm:pt>
    <dgm:pt modelId="{FEDE123A-AC24-4D4A-8D5E-51D5B67BE55E}" type="sibTrans" cxnId="{AE2AB9E1-08A0-46A6-8047-5AA137648F45}">
      <dgm:prSet/>
      <dgm:spPr/>
      <dgm:t>
        <a:bodyPr/>
        <a:lstStyle/>
        <a:p>
          <a:endParaRPr lang="en-US"/>
        </a:p>
      </dgm:t>
    </dgm:pt>
    <dgm:pt modelId="{07689FFB-C49C-4574-B183-20316F4D1440}">
      <dgm:prSet/>
      <dgm:spPr/>
      <dgm:t>
        <a:bodyPr/>
        <a:lstStyle/>
        <a:p>
          <a:r>
            <a:rPr lang="en-CA" b="1" i="0"/>
            <a:t>Patient and Understanding</a:t>
          </a:r>
          <a:r>
            <a:rPr lang="en-CA" b="0" i="0"/>
            <a:t>:</a:t>
          </a:r>
          <a:endParaRPr lang="en-US"/>
        </a:p>
      </dgm:t>
    </dgm:pt>
    <dgm:pt modelId="{D7924F96-6213-425F-8D2B-B4F01082E5C2}" type="parTrans" cxnId="{C04E1A44-B5E1-4F0D-8032-2FB4D100B565}">
      <dgm:prSet/>
      <dgm:spPr/>
      <dgm:t>
        <a:bodyPr/>
        <a:lstStyle/>
        <a:p>
          <a:endParaRPr lang="en-US"/>
        </a:p>
      </dgm:t>
    </dgm:pt>
    <dgm:pt modelId="{47BD6D2A-879E-4850-8EE1-896B8FDB59D6}" type="sibTrans" cxnId="{C04E1A44-B5E1-4F0D-8032-2FB4D100B565}">
      <dgm:prSet/>
      <dgm:spPr/>
      <dgm:t>
        <a:bodyPr/>
        <a:lstStyle/>
        <a:p>
          <a:endParaRPr lang="en-US"/>
        </a:p>
      </dgm:t>
    </dgm:pt>
    <dgm:pt modelId="{C2A5B8BF-0BAE-4A04-8BF7-86716C2F1FC5}">
      <dgm:prSet/>
      <dgm:spPr/>
      <dgm:t>
        <a:bodyPr/>
        <a:lstStyle/>
        <a:p>
          <a:r>
            <a:rPr lang="en-CA" b="1" i="0"/>
            <a:t>Approachable and Trustworthy</a:t>
          </a:r>
          <a:r>
            <a:rPr lang="en-CA" b="0" i="0"/>
            <a:t>:</a:t>
          </a:r>
          <a:endParaRPr lang="en-US"/>
        </a:p>
      </dgm:t>
    </dgm:pt>
    <dgm:pt modelId="{4E1573B4-0F58-419C-B2DB-5295446F050C}" type="parTrans" cxnId="{E29E87A9-9FE4-4E15-B4E3-A7E8CD874009}">
      <dgm:prSet/>
      <dgm:spPr/>
      <dgm:t>
        <a:bodyPr/>
        <a:lstStyle/>
        <a:p>
          <a:endParaRPr lang="en-US"/>
        </a:p>
      </dgm:t>
    </dgm:pt>
    <dgm:pt modelId="{C2D3D0C2-FA3B-4397-B7CE-1A7F21223A98}" type="sibTrans" cxnId="{E29E87A9-9FE4-4E15-B4E3-A7E8CD874009}">
      <dgm:prSet/>
      <dgm:spPr/>
      <dgm:t>
        <a:bodyPr/>
        <a:lstStyle/>
        <a:p>
          <a:endParaRPr lang="en-US"/>
        </a:p>
      </dgm:t>
    </dgm:pt>
    <dgm:pt modelId="{485BBA8C-3FCE-496C-A2E5-82610A0F80B1}">
      <dgm:prSet/>
      <dgm:spPr/>
      <dgm:t>
        <a:bodyPr/>
        <a:lstStyle/>
        <a:p>
          <a:r>
            <a:rPr lang="en-CA" b="1" i="0"/>
            <a:t>Encouraging and Motivating</a:t>
          </a:r>
          <a:r>
            <a:rPr lang="en-CA" b="0" i="0"/>
            <a:t>:</a:t>
          </a:r>
          <a:endParaRPr lang="en-US"/>
        </a:p>
      </dgm:t>
    </dgm:pt>
    <dgm:pt modelId="{BA4406C9-4D81-406D-9927-2C06A22AED13}" type="parTrans" cxnId="{51064979-2AA3-4444-8B9D-36E2EF4275E8}">
      <dgm:prSet/>
      <dgm:spPr/>
      <dgm:t>
        <a:bodyPr/>
        <a:lstStyle/>
        <a:p>
          <a:endParaRPr lang="en-US"/>
        </a:p>
      </dgm:t>
    </dgm:pt>
    <dgm:pt modelId="{0AC7274B-FD4F-4F20-9159-C35C270779D2}" type="sibTrans" cxnId="{51064979-2AA3-4444-8B9D-36E2EF4275E8}">
      <dgm:prSet/>
      <dgm:spPr/>
      <dgm:t>
        <a:bodyPr/>
        <a:lstStyle/>
        <a:p>
          <a:endParaRPr lang="en-US"/>
        </a:p>
      </dgm:t>
    </dgm:pt>
    <dgm:pt modelId="{F7A80237-8794-4E7B-8E1D-2C274536DBB9}">
      <dgm:prSet/>
      <dgm:spPr/>
      <dgm:t>
        <a:bodyPr/>
        <a:lstStyle/>
        <a:p>
          <a:r>
            <a:rPr lang="en-CA" b="1" i="0"/>
            <a:t>Adaptable and Flexible</a:t>
          </a:r>
          <a:r>
            <a:rPr lang="en-CA" b="0" i="0"/>
            <a:t>:</a:t>
          </a:r>
          <a:endParaRPr lang="en-US"/>
        </a:p>
      </dgm:t>
    </dgm:pt>
    <dgm:pt modelId="{4027800B-4937-4C09-AC56-6A3154373026}" type="parTrans" cxnId="{BD926026-A2D2-48CD-8FF5-4CE2A9961EDF}">
      <dgm:prSet/>
      <dgm:spPr/>
      <dgm:t>
        <a:bodyPr/>
        <a:lstStyle/>
        <a:p>
          <a:endParaRPr lang="en-US"/>
        </a:p>
      </dgm:t>
    </dgm:pt>
    <dgm:pt modelId="{E54D46E0-282A-4074-BBAB-5B372C417E20}" type="sibTrans" cxnId="{BD926026-A2D2-48CD-8FF5-4CE2A9961EDF}">
      <dgm:prSet/>
      <dgm:spPr/>
      <dgm:t>
        <a:bodyPr/>
        <a:lstStyle/>
        <a:p>
          <a:endParaRPr lang="en-US"/>
        </a:p>
      </dgm:t>
    </dgm:pt>
    <dgm:pt modelId="{053FAA3B-2A3F-4DC7-83EF-36007E2CEF6C}">
      <dgm:prSet/>
      <dgm:spPr/>
      <dgm:t>
        <a:bodyPr/>
        <a:lstStyle/>
        <a:p>
          <a:r>
            <a:rPr lang="en-CA" b="1" i="0"/>
            <a:t>Professional and Ethical</a:t>
          </a:r>
          <a:r>
            <a:rPr lang="en-CA" b="0" i="0"/>
            <a:t>:</a:t>
          </a:r>
          <a:endParaRPr lang="en-US"/>
        </a:p>
      </dgm:t>
    </dgm:pt>
    <dgm:pt modelId="{B553BCFE-10D9-42C9-9957-3E4AF9B86936}" type="parTrans" cxnId="{952A0222-D6F3-4336-B0BC-F76269181672}">
      <dgm:prSet/>
      <dgm:spPr/>
      <dgm:t>
        <a:bodyPr/>
        <a:lstStyle/>
        <a:p>
          <a:endParaRPr lang="en-US"/>
        </a:p>
      </dgm:t>
    </dgm:pt>
    <dgm:pt modelId="{91FD28DF-A22E-4BBA-9ADC-FDD0AAC936B6}" type="sibTrans" cxnId="{952A0222-D6F3-4336-B0BC-F76269181672}">
      <dgm:prSet/>
      <dgm:spPr/>
      <dgm:t>
        <a:bodyPr/>
        <a:lstStyle/>
        <a:p>
          <a:endParaRPr lang="en-US"/>
        </a:p>
      </dgm:t>
    </dgm:pt>
    <dgm:pt modelId="{120C1592-2570-48F9-9A72-4B6F8604D632}">
      <dgm:prSet/>
      <dgm:spPr/>
      <dgm:t>
        <a:bodyPr/>
        <a:lstStyle/>
        <a:p>
          <a:r>
            <a:rPr lang="en-CA" b="1" i="0"/>
            <a:t>Strong Problem-Solving Skills</a:t>
          </a:r>
          <a:r>
            <a:rPr lang="en-CA" b="0" i="0"/>
            <a:t>:</a:t>
          </a:r>
          <a:endParaRPr lang="en-US"/>
        </a:p>
      </dgm:t>
    </dgm:pt>
    <dgm:pt modelId="{5EF465BD-AAF5-4CA4-A1FE-43CE25CEAA1C}" type="parTrans" cxnId="{FDCFA38C-FF4C-4A07-A3F9-CDB6234593FA}">
      <dgm:prSet/>
      <dgm:spPr/>
      <dgm:t>
        <a:bodyPr/>
        <a:lstStyle/>
        <a:p>
          <a:endParaRPr lang="en-US"/>
        </a:p>
      </dgm:t>
    </dgm:pt>
    <dgm:pt modelId="{EC91DF69-A332-4B8F-B01C-8C02E4AA58AC}" type="sibTrans" cxnId="{FDCFA38C-FF4C-4A07-A3F9-CDB6234593FA}">
      <dgm:prSet/>
      <dgm:spPr/>
      <dgm:t>
        <a:bodyPr/>
        <a:lstStyle/>
        <a:p>
          <a:endParaRPr lang="en-US"/>
        </a:p>
      </dgm:t>
    </dgm:pt>
    <dgm:pt modelId="{130B89D3-3813-4FDD-BDD5-688AE71F4C10}" type="pres">
      <dgm:prSet presAssocID="{CCC0C515-ECE7-42D6-BFAC-3A63FA9EBC1C}" presName="diagram" presStyleCnt="0">
        <dgm:presLayoutVars>
          <dgm:dir/>
          <dgm:resizeHandles val="exact"/>
        </dgm:presLayoutVars>
      </dgm:prSet>
      <dgm:spPr/>
    </dgm:pt>
    <dgm:pt modelId="{3188381D-B499-451B-B542-86BEB08B083B}" type="pres">
      <dgm:prSet presAssocID="{FB2FC0CE-E9AC-443A-8787-BBF81BD40C65}" presName="node" presStyleLbl="node1" presStyleIdx="0" presStyleCnt="9">
        <dgm:presLayoutVars>
          <dgm:bulletEnabled val="1"/>
        </dgm:presLayoutVars>
      </dgm:prSet>
      <dgm:spPr/>
    </dgm:pt>
    <dgm:pt modelId="{610FC505-071D-4284-BF72-055888F1C2B6}" type="pres">
      <dgm:prSet presAssocID="{9EB43C7F-B7C8-4B4A-8516-2907F540CB3D}" presName="sibTrans" presStyleCnt="0"/>
      <dgm:spPr/>
    </dgm:pt>
    <dgm:pt modelId="{F79C1893-CE7C-4E31-B8F4-7514EE6F0786}" type="pres">
      <dgm:prSet presAssocID="{451139B0-E2E9-4366-9048-C8D33AD7C7C9}" presName="node" presStyleLbl="node1" presStyleIdx="1" presStyleCnt="9">
        <dgm:presLayoutVars>
          <dgm:bulletEnabled val="1"/>
        </dgm:presLayoutVars>
      </dgm:prSet>
      <dgm:spPr/>
    </dgm:pt>
    <dgm:pt modelId="{C6BBB68C-F1BD-489E-B667-3B6703ABFDCF}" type="pres">
      <dgm:prSet presAssocID="{52227C2B-2E67-4AC2-B7C9-32A37FF8438B}" presName="sibTrans" presStyleCnt="0"/>
      <dgm:spPr/>
    </dgm:pt>
    <dgm:pt modelId="{62FF6BC3-CEDE-4DCC-9F83-EEF84F02F0C6}" type="pres">
      <dgm:prSet presAssocID="{68E72FAF-9C7D-4B2D-A63A-A191FCC59BA6}" presName="node" presStyleLbl="node1" presStyleIdx="2" presStyleCnt="9">
        <dgm:presLayoutVars>
          <dgm:bulletEnabled val="1"/>
        </dgm:presLayoutVars>
      </dgm:prSet>
      <dgm:spPr/>
    </dgm:pt>
    <dgm:pt modelId="{D9E9A20B-EE72-4FAB-9A05-048E8170B674}" type="pres">
      <dgm:prSet presAssocID="{FEDE123A-AC24-4D4A-8D5E-51D5B67BE55E}" presName="sibTrans" presStyleCnt="0"/>
      <dgm:spPr/>
    </dgm:pt>
    <dgm:pt modelId="{95B1F2CA-D3CC-44C7-B747-4D30FEF73709}" type="pres">
      <dgm:prSet presAssocID="{07689FFB-C49C-4574-B183-20316F4D1440}" presName="node" presStyleLbl="node1" presStyleIdx="3" presStyleCnt="9">
        <dgm:presLayoutVars>
          <dgm:bulletEnabled val="1"/>
        </dgm:presLayoutVars>
      </dgm:prSet>
      <dgm:spPr/>
    </dgm:pt>
    <dgm:pt modelId="{29334BFF-CD1A-4125-9DAD-83811BDADE1F}" type="pres">
      <dgm:prSet presAssocID="{47BD6D2A-879E-4850-8EE1-896B8FDB59D6}" presName="sibTrans" presStyleCnt="0"/>
      <dgm:spPr/>
    </dgm:pt>
    <dgm:pt modelId="{BD3C3734-7043-4EDB-BDAC-557EFFAED43A}" type="pres">
      <dgm:prSet presAssocID="{C2A5B8BF-0BAE-4A04-8BF7-86716C2F1FC5}" presName="node" presStyleLbl="node1" presStyleIdx="4" presStyleCnt="9">
        <dgm:presLayoutVars>
          <dgm:bulletEnabled val="1"/>
        </dgm:presLayoutVars>
      </dgm:prSet>
      <dgm:spPr/>
    </dgm:pt>
    <dgm:pt modelId="{8EA93FCD-86A4-475F-9A1C-1B1BA12C08BB}" type="pres">
      <dgm:prSet presAssocID="{C2D3D0C2-FA3B-4397-B7CE-1A7F21223A98}" presName="sibTrans" presStyleCnt="0"/>
      <dgm:spPr/>
    </dgm:pt>
    <dgm:pt modelId="{C88DEE0F-0B2F-4F4A-8A03-6F7A066A92C3}" type="pres">
      <dgm:prSet presAssocID="{485BBA8C-3FCE-496C-A2E5-82610A0F80B1}" presName="node" presStyleLbl="node1" presStyleIdx="5" presStyleCnt="9">
        <dgm:presLayoutVars>
          <dgm:bulletEnabled val="1"/>
        </dgm:presLayoutVars>
      </dgm:prSet>
      <dgm:spPr/>
    </dgm:pt>
    <dgm:pt modelId="{7DBAC36D-CC35-47AD-81E5-75B04B845719}" type="pres">
      <dgm:prSet presAssocID="{0AC7274B-FD4F-4F20-9159-C35C270779D2}" presName="sibTrans" presStyleCnt="0"/>
      <dgm:spPr/>
    </dgm:pt>
    <dgm:pt modelId="{B0745287-D960-4C1C-B509-0FE923824206}" type="pres">
      <dgm:prSet presAssocID="{F7A80237-8794-4E7B-8E1D-2C274536DBB9}" presName="node" presStyleLbl="node1" presStyleIdx="6" presStyleCnt="9">
        <dgm:presLayoutVars>
          <dgm:bulletEnabled val="1"/>
        </dgm:presLayoutVars>
      </dgm:prSet>
      <dgm:spPr/>
    </dgm:pt>
    <dgm:pt modelId="{AD46B145-AC66-461B-A312-FE133A6041C8}" type="pres">
      <dgm:prSet presAssocID="{E54D46E0-282A-4074-BBAB-5B372C417E20}" presName="sibTrans" presStyleCnt="0"/>
      <dgm:spPr/>
    </dgm:pt>
    <dgm:pt modelId="{2F938647-F9C2-4D71-AD6D-EFDC6CCC16E2}" type="pres">
      <dgm:prSet presAssocID="{053FAA3B-2A3F-4DC7-83EF-36007E2CEF6C}" presName="node" presStyleLbl="node1" presStyleIdx="7" presStyleCnt="9">
        <dgm:presLayoutVars>
          <dgm:bulletEnabled val="1"/>
        </dgm:presLayoutVars>
      </dgm:prSet>
      <dgm:spPr/>
    </dgm:pt>
    <dgm:pt modelId="{17CF67C4-17A6-4F25-AE67-93D76530CDDE}" type="pres">
      <dgm:prSet presAssocID="{91FD28DF-A22E-4BBA-9ADC-FDD0AAC936B6}" presName="sibTrans" presStyleCnt="0"/>
      <dgm:spPr/>
    </dgm:pt>
    <dgm:pt modelId="{7539D129-8277-496D-99BD-6B0943EFC000}" type="pres">
      <dgm:prSet presAssocID="{120C1592-2570-48F9-9A72-4B6F8604D632}" presName="node" presStyleLbl="node1" presStyleIdx="8" presStyleCnt="9">
        <dgm:presLayoutVars>
          <dgm:bulletEnabled val="1"/>
        </dgm:presLayoutVars>
      </dgm:prSet>
      <dgm:spPr/>
    </dgm:pt>
  </dgm:ptLst>
  <dgm:cxnLst>
    <dgm:cxn modelId="{12C3E202-B791-4060-AC63-666E679606CA}" type="presOf" srcId="{120C1592-2570-48F9-9A72-4B6F8604D632}" destId="{7539D129-8277-496D-99BD-6B0943EFC000}" srcOrd="0" destOrd="0" presId="urn:microsoft.com/office/officeart/2005/8/layout/default"/>
    <dgm:cxn modelId="{76376A0E-C1C5-4E24-916D-87ED1F33281C}" type="presOf" srcId="{C2A5B8BF-0BAE-4A04-8BF7-86716C2F1FC5}" destId="{BD3C3734-7043-4EDB-BDAC-557EFFAED43A}" srcOrd="0" destOrd="0" presId="urn:microsoft.com/office/officeart/2005/8/layout/default"/>
    <dgm:cxn modelId="{AD000218-DE80-4BB7-B6A0-27EA8C041323}" type="presOf" srcId="{FB2FC0CE-E9AC-443A-8787-BBF81BD40C65}" destId="{3188381D-B499-451B-B542-86BEB08B083B}" srcOrd="0" destOrd="0" presId="urn:microsoft.com/office/officeart/2005/8/layout/default"/>
    <dgm:cxn modelId="{952A0222-D6F3-4336-B0BC-F76269181672}" srcId="{CCC0C515-ECE7-42D6-BFAC-3A63FA9EBC1C}" destId="{053FAA3B-2A3F-4DC7-83EF-36007E2CEF6C}" srcOrd="7" destOrd="0" parTransId="{B553BCFE-10D9-42C9-9957-3E4AF9B86936}" sibTransId="{91FD28DF-A22E-4BBA-9ADC-FDD0AAC936B6}"/>
    <dgm:cxn modelId="{BD926026-A2D2-48CD-8FF5-4CE2A9961EDF}" srcId="{CCC0C515-ECE7-42D6-BFAC-3A63FA9EBC1C}" destId="{F7A80237-8794-4E7B-8E1D-2C274536DBB9}" srcOrd="6" destOrd="0" parTransId="{4027800B-4937-4C09-AC56-6A3154373026}" sibTransId="{E54D46E0-282A-4074-BBAB-5B372C417E20}"/>
    <dgm:cxn modelId="{E10DDF3E-0478-4EA6-A130-B7F227354C77}" type="presOf" srcId="{451139B0-E2E9-4366-9048-C8D33AD7C7C9}" destId="{F79C1893-CE7C-4E31-B8F4-7514EE6F0786}" srcOrd="0" destOrd="0" presId="urn:microsoft.com/office/officeart/2005/8/layout/default"/>
    <dgm:cxn modelId="{2FF44C60-AA71-46BA-8A30-D4B4F79DC327}" srcId="{CCC0C515-ECE7-42D6-BFAC-3A63FA9EBC1C}" destId="{FB2FC0CE-E9AC-443A-8787-BBF81BD40C65}" srcOrd="0" destOrd="0" parTransId="{9F161A7F-4C7B-4537-B887-7172FDA05B27}" sibTransId="{9EB43C7F-B7C8-4B4A-8516-2907F540CB3D}"/>
    <dgm:cxn modelId="{C04E1A44-B5E1-4F0D-8032-2FB4D100B565}" srcId="{CCC0C515-ECE7-42D6-BFAC-3A63FA9EBC1C}" destId="{07689FFB-C49C-4574-B183-20316F4D1440}" srcOrd="3" destOrd="0" parTransId="{D7924F96-6213-425F-8D2B-B4F01082E5C2}" sibTransId="{47BD6D2A-879E-4850-8EE1-896B8FDB59D6}"/>
    <dgm:cxn modelId="{3278834B-73E6-4ECB-A525-04451FF319D2}" type="presOf" srcId="{485BBA8C-3FCE-496C-A2E5-82610A0F80B1}" destId="{C88DEE0F-0B2F-4F4A-8A03-6F7A066A92C3}" srcOrd="0" destOrd="0" presId="urn:microsoft.com/office/officeart/2005/8/layout/default"/>
    <dgm:cxn modelId="{DDD0C14C-DDA8-4C57-8998-79DEE8894B14}" type="presOf" srcId="{CCC0C515-ECE7-42D6-BFAC-3A63FA9EBC1C}" destId="{130B89D3-3813-4FDD-BDD5-688AE71F4C10}" srcOrd="0" destOrd="0" presId="urn:microsoft.com/office/officeart/2005/8/layout/default"/>
    <dgm:cxn modelId="{51064979-2AA3-4444-8B9D-36E2EF4275E8}" srcId="{CCC0C515-ECE7-42D6-BFAC-3A63FA9EBC1C}" destId="{485BBA8C-3FCE-496C-A2E5-82610A0F80B1}" srcOrd="5" destOrd="0" parTransId="{BA4406C9-4D81-406D-9927-2C06A22AED13}" sibTransId="{0AC7274B-FD4F-4F20-9159-C35C270779D2}"/>
    <dgm:cxn modelId="{C1A8467A-D675-4B65-B53D-AB8E2EAD8D71}" type="presOf" srcId="{07689FFB-C49C-4574-B183-20316F4D1440}" destId="{95B1F2CA-D3CC-44C7-B747-4D30FEF73709}" srcOrd="0" destOrd="0" presId="urn:microsoft.com/office/officeart/2005/8/layout/default"/>
    <dgm:cxn modelId="{FDCFA38C-FF4C-4A07-A3F9-CDB6234593FA}" srcId="{CCC0C515-ECE7-42D6-BFAC-3A63FA9EBC1C}" destId="{120C1592-2570-48F9-9A72-4B6F8604D632}" srcOrd="8" destOrd="0" parTransId="{5EF465BD-AAF5-4CA4-A1FE-43CE25CEAA1C}" sibTransId="{EC91DF69-A332-4B8F-B01C-8C02E4AA58AC}"/>
    <dgm:cxn modelId="{91FD71A5-D19A-49CA-843D-819DB95F19AF}" type="presOf" srcId="{F7A80237-8794-4E7B-8E1D-2C274536DBB9}" destId="{B0745287-D960-4C1C-B509-0FE923824206}" srcOrd="0" destOrd="0" presId="urn:microsoft.com/office/officeart/2005/8/layout/default"/>
    <dgm:cxn modelId="{E29E87A9-9FE4-4E15-B4E3-A7E8CD874009}" srcId="{CCC0C515-ECE7-42D6-BFAC-3A63FA9EBC1C}" destId="{C2A5B8BF-0BAE-4A04-8BF7-86716C2F1FC5}" srcOrd="4" destOrd="0" parTransId="{4E1573B4-0F58-419C-B2DB-5295446F050C}" sibTransId="{C2D3D0C2-FA3B-4397-B7CE-1A7F21223A98}"/>
    <dgm:cxn modelId="{13B729DD-A155-416A-A91E-F79E092714AC}" type="presOf" srcId="{68E72FAF-9C7D-4B2D-A63A-A191FCC59BA6}" destId="{62FF6BC3-CEDE-4DCC-9F83-EEF84F02F0C6}" srcOrd="0" destOrd="0" presId="urn:microsoft.com/office/officeart/2005/8/layout/default"/>
    <dgm:cxn modelId="{AE2AB9E1-08A0-46A6-8047-5AA137648F45}" srcId="{CCC0C515-ECE7-42D6-BFAC-3A63FA9EBC1C}" destId="{68E72FAF-9C7D-4B2D-A63A-A191FCC59BA6}" srcOrd="2" destOrd="0" parTransId="{9440104D-7A1E-441A-A6BD-3379FDE55FF8}" sibTransId="{FEDE123A-AC24-4D4A-8D5E-51D5B67BE55E}"/>
    <dgm:cxn modelId="{D09BBCED-5B00-4D64-808C-7BC6AD1DC2CE}" srcId="{CCC0C515-ECE7-42D6-BFAC-3A63FA9EBC1C}" destId="{451139B0-E2E9-4366-9048-C8D33AD7C7C9}" srcOrd="1" destOrd="0" parTransId="{F1A0C8EB-F27F-4935-9D7C-6D4337D30CBD}" sibTransId="{52227C2B-2E67-4AC2-B7C9-32A37FF8438B}"/>
    <dgm:cxn modelId="{7B74D5F0-A4D9-4CEF-BF52-8CD078E8D66D}" type="presOf" srcId="{053FAA3B-2A3F-4DC7-83EF-36007E2CEF6C}" destId="{2F938647-F9C2-4D71-AD6D-EFDC6CCC16E2}" srcOrd="0" destOrd="0" presId="urn:microsoft.com/office/officeart/2005/8/layout/default"/>
    <dgm:cxn modelId="{0174FD18-F041-40FE-A9A4-B59741A369C2}" type="presParOf" srcId="{130B89D3-3813-4FDD-BDD5-688AE71F4C10}" destId="{3188381D-B499-451B-B542-86BEB08B083B}" srcOrd="0" destOrd="0" presId="urn:microsoft.com/office/officeart/2005/8/layout/default"/>
    <dgm:cxn modelId="{824A5FDF-9D23-42A6-BA5E-111147A503A0}" type="presParOf" srcId="{130B89D3-3813-4FDD-BDD5-688AE71F4C10}" destId="{610FC505-071D-4284-BF72-055888F1C2B6}" srcOrd="1" destOrd="0" presId="urn:microsoft.com/office/officeart/2005/8/layout/default"/>
    <dgm:cxn modelId="{587E0EB6-71A0-476B-8022-396501955DB5}" type="presParOf" srcId="{130B89D3-3813-4FDD-BDD5-688AE71F4C10}" destId="{F79C1893-CE7C-4E31-B8F4-7514EE6F0786}" srcOrd="2" destOrd="0" presId="urn:microsoft.com/office/officeart/2005/8/layout/default"/>
    <dgm:cxn modelId="{660C209D-3590-45F4-9B50-FC05264C70BC}" type="presParOf" srcId="{130B89D3-3813-4FDD-BDD5-688AE71F4C10}" destId="{C6BBB68C-F1BD-489E-B667-3B6703ABFDCF}" srcOrd="3" destOrd="0" presId="urn:microsoft.com/office/officeart/2005/8/layout/default"/>
    <dgm:cxn modelId="{8C1E65A9-224A-4D14-BA34-68CF6DDD79D4}" type="presParOf" srcId="{130B89D3-3813-4FDD-BDD5-688AE71F4C10}" destId="{62FF6BC3-CEDE-4DCC-9F83-EEF84F02F0C6}" srcOrd="4" destOrd="0" presId="urn:microsoft.com/office/officeart/2005/8/layout/default"/>
    <dgm:cxn modelId="{423E60E1-53D1-4703-98DE-196BF1CDA714}" type="presParOf" srcId="{130B89D3-3813-4FDD-BDD5-688AE71F4C10}" destId="{D9E9A20B-EE72-4FAB-9A05-048E8170B674}" srcOrd="5" destOrd="0" presId="urn:microsoft.com/office/officeart/2005/8/layout/default"/>
    <dgm:cxn modelId="{4EC21CE3-07AB-4C60-A534-280A3B32327A}" type="presParOf" srcId="{130B89D3-3813-4FDD-BDD5-688AE71F4C10}" destId="{95B1F2CA-D3CC-44C7-B747-4D30FEF73709}" srcOrd="6" destOrd="0" presId="urn:microsoft.com/office/officeart/2005/8/layout/default"/>
    <dgm:cxn modelId="{D7AF3B09-BBF2-401F-86CD-012F3F07C5EA}" type="presParOf" srcId="{130B89D3-3813-4FDD-BDD5-688AE71F4C10}" destId="{29334BFF-CD1A-4125-9DAD-83811BDADE1F}" srcOrd="7" destOrd="0" presId="urn:microsoft.com/office/officeart/2005/8/layout/default"/>
    <dgm:cxn modelId="{6D2AA9CE-2C02-486C-89E5-631072C53894}" type="presParOf" srcId="{130B89D3-3813-4FDD-BDD5-688AE71F4C10}" destId="{BD3C3734-7043-4EDB-BDAC-557EFFAED43A}" srcOrd="8" destOrd="0" presId="urn:microsoft.com/office/officeart/2005/8/layout/default"/>
    <dgm:cxn modelId="{B551C553-E852-450F-B27D-38269999AB1F}" type="presParOf" srcId="{130B89D3-3813-4FDD-BDD5-688AE71F4C10}" destId="{8EA93FCD-86A4-475F-9A1C-1B1BA12C08BB}" srcOrd="9" destOrd="0" presId="urn:microsoft.com/office/officeart/2005/8/layout/default"/>
    <dgm:cxn modelId="{F121CCB2-98A3-4F7E-ACB8-11687BFD8EE0}" type="presParOf" srcId="{130B89D3-3813-4FDD-BDD5-688AE71F4C10}" destId="{C88DEE0F-0B2F-4F4A-8A03-6F7A066A92C3}" srcOrd="10" destOrd="0" presId="urn:microsoft.com/office/officeart/2005/8/layout/default"/>
    <dgm:cxn modelId="{7237F5C2-9D3F-4E5A-BDFF-7A2528C1F3C4}" type="presParOf" srcId="{130B89D3-3813-4FDD-BDD5-688AE71F4C10}" destId="{7DBAC36D-CC35-47AD-81E5-75B04B845719}" srcOrd="11" destOrd="0" presId="urn:microsoft.com/office/officeart/2005/8/layout/default"/>
    <dgm:cxn modelId="{068E7D33-33C8-4F7D-AC94-B57775CB2527}" type="presParOf" srcId="{130B89D3-3813-4FDD-BDD5-688AE71F4C10}" destId="{B0745287-D960-4C1C-B509-0FE923824206}" srcOrd="12" destOrd="0" presId="urn:microsoft.com/office/officeart/2005/8/layout/default"/>
    <dgm:cxn modelId="{C206BA20-6CF5-46C5-822A-C6141059F908}" type="presParOf" srcId="{130B89D3-3813-4FDD-BDD5-688AE71F4C10}" destId="{AD46B145-AC66-461B-A312-FE133A6041C8}" srcOrd="13" destOrd="0" presId="urn:microsoft.com/office/officeart/2005/8/layout/default"/>
    <dgm:cxn modelId="{D99FC874-AE5D-46B6-85CA-7C7E99C23D0A}" type="presParOf" srcId="{130B89D3-3813-4FDD-BDD5-688AE71F4C10}" destId="{2F938647-F9C2-4D71-AD6D-EFDC6CCC16E2}" srcOrd="14" destOrd="0" presId="urn:microsoft.com/office/officeart/2005/8/layout/default"/>
    <dgm:cxn modelId="{E021C4AE-5D6C-45E6-9486-A9524A4D0939}" type="presParOf" srcId="{130B89D3-3813-4FDD-BDD5-688AE71F4C10}" destId="{17CF67C4-17A6-4F25-AE67-93D76530CDDE}" srcOrd="15" destOrd="0" presId="urn:microsoft.com/office/officeart/2005/8/layout/default"/>
    <dgm:cxn modelId="{D8F81755-66D8-4072-BAA4-B38645CA23EA}" type="presParOf" srcId="{130B89D3-3813-4FDD-BDD5-688AE71F4C10}" destId="{7539D129-8277-496D-99BD-6B0943EFC000}"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6DDEAA-3388-4CED-8F24-DFDD23B5680C}" type="doc">
      <dgm:prSet loTypeId="urn:microsoft.com/office/officeart/2018/2/layout/IconVerticalSolidList" loCatId="icon" qsTypeId="urn:microsoft.com/office/officeart/2005/8/quickstyle/simple1" qsCatId="simple" csTypeId="urn:microsoft.com/office/officeart/2005/8/colors/accent4_2" csCatId="accent4" phldr="1"/>
      <dgm:spPr/>
      <dgm:t>
        <a:bodyPr/>
        <a:lstStyle/>
        <a:p>
          <a:endParaRPr lang="en-US"/>
        </a:p>
      </dgm:t>
    </dgm:pt>
    <dgm:pt modelId="{4F1C3C9A-3546-43B3-AA1F-813813981420}">
      <dgm:prSet custT="1"/>
      <dgm:spPr/>
      <dgm:t>
        <a:bodyPr/>
        <a:lstStyle/>
        <a:p>
          <a:pPr>
            <a:lnSpc>
              <a:spcPct val="100000"/>
            </a:lnSpc>
          </a:pPr>
          <a:r>
            <a:rPr lang="en-US" sz="1200" b="1" dirty="0">
              <a:latin typeface="Arial" panose="020B0604020202020204" pitchFamily="34" charset="0"/>
              <a:cs typeface="Arial" panose="020B0604020202020204" pitchFamily="34" charset="0"/>
            </a:rPr>
            <a:t>Non-verbal communication:</a:t>
          </a:r>
        </a:p>
        <a:p>
          <a:pPr>
            <a:lnSpc>
              <a:spcPct val="100000"/>
            </a:lnSpc>
          </a:pPr>
          <a:r>
            <a:rPr lang="en-CA" sz="1200" b="1" dirty="0">
              <a:latin typeface="Arial" panose="020B0604020202020204" pitchFamily="34" charset="0"/>
              <a:cs typeface="Arial" panose="020B0604020202020204" pitchFamily="34" charset="0"/>
            </a:rPr>
            <a:t>What it is</a:t>
          </a:r>
          <a:r>
            <a:rPr lang="en-CA" sz="1200" dirty="0">
              <a:latin typeface="Arial" panose="020B0604020202020204" pitchFamily="34" charset="0"/>
              <a:cs typeface="Arial" panose="020B0604020202020204" pitchFamily="34" charset="0"/>
            </a:rPr>
            <a:t>: Using body language, </a:t>
          </a:r>
          <a:r>
            <a:rPr lang="en-CA" sz="1200" i="1" dirty="0">
              <a:latin typeface="Arial" panose="020B0604020202020204" pitchFamily="34" charset="0"/>
              <a:cs typeface="Arial" panose="020B0604020202020204" pitchFamily="34" charset="0"/>
            </a:rPr>
            <a:t>eye contact</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tone of voice</a:t>
          </a:r>
          <a:r>
            <a:rPr lang="en-CA" sz="1200" dirty="0">
              <a:latin typeface="Arial" panose="020B0604020202020204" pitchFamily="34" charset="0"/>
              <a:cs typeface="Arial" panose="020B0604020202020204" pitchFamily="34" charset="0"/>
            </a:rPr>
            <a:t>, and </a:t>
          </a:r>
          <a:r>
            <a:rPr lang="en-CA" sz="1200" i="1" dirty="0">
              <a:latin typeface="Arial" panose="020B0604020202020204" pitchFamily="34" charset="0"/>
              <a:cs typeface="Arial" panose="020B0604020202020204" pitchFamily="34" charset="0"/>
            </a:rPr>
            <a:t>facial expressions </a:t>
          </a:r>
          <a:r>
            <a:rPr lang="en-CA" sz="1200" dirty="0">
              <a:latin typeface="Arial" panose="020B0604020202020204" pitchFamily="34" charset="0"/>
              <a:cs typeface="Arial" panose="020B0604020202020204" pitchFamily="34" charset="0"/>
            </a:rPr>
            <a:t>to enhance your message</a:t>
          </a:r>
        </a:p>
        <a:p>
          <a:pPr>
            <a:lnSpc>
              <a:spcPct val="100000"/>
            </a:lnSpc>
          </a:pPr>
          <a:r>
            <a:rPr lang="en-CA" sz="1200" b="1" dirty="0">
              <a:latin typeface="Arial" panose="020B0604020202020204" pitchFamily="34" charset="0"/>
              <a:cs typeface="Arial" panose="020B0604020202020204" pitchFamily="34" charset="0"/>
            </a:rPr>
            <a:t>Why it’s important</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Non-verbal cues </a:t>
          </a:r>
          <a:r>
            <a:rPr lang="en-CA" sz="1200" dirty="0">
              <a:latin typeface="Arial" panose="020B0604020202020204" pitchFamily="34" charset="0"/>
              <a:cs typeface="Arial" panose="020B0604020202020204" pitchFamily="34" charset="0"/>
            </a:rPr>
            <a:t>can reinforce </a:t>
          </a:r>
          <a:r>
            <a:rPr lang="en-CA" sz="1200" i="1" dirty="0">
              <a:latin typeface="Arial" panose="020B0604020202020204" pitchFamily="34" charset="0"/>
              <a:cs typeface="Arial" panose="020B0604020202020204" pitchFamily="34" charset="0"/>
            </a:rPr>
            <a:t>empathy</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support</a:t>
          </a:r>
          <a:r>
            <a:rPr lang="en-CA" sz="1200" dirty="0">
              <a:latin typeface="Arial" panose="020B0604020202020204" pitchFamily="34" charset="0"/>
              <a:cs typeface="Arial" panose="020B0604020202020204" pitchFamily="34" charset="0"/>
            </a:rPr>
            <a:t>, and </a:t>
          </a:r>
          <a:r>
            <a:rPr lang="en-CA" sz="1200" i="1" dirty="0">
              <a:latin typeface="Arial" panose="020B0604020202020204" pitchFamily="34" charset="0"/>
              <a:cs typeface="Arial" panose="020B0604020202020204" pitchFamily="34" charset="0"/>
            </a:rPr>
            <a:t>openness</a:t>
          </a:r>
          <a:r>
            <a:rPr lang="en-CA" sz="1200" dirty="0">
              <a:latin typeface="Arial" panose="020B0604020202020204" pitchFamily="34" charset="0"/>
              <a:cs typeface="Arial" panose="020B0604020202020204" pitchFamily="34" charset="0"/>
            </a:rPr>
            <a:t>. Positive body language (</a:t>
          </a:r>
          <a:r>
            <a:rPr lang="en-CA" sz="1200" i="1" dirty="0">
              <a:latin typeface="Arial" panose="020B0604020202020204" pitchFamily="34" charset="0"/>
              <a:cs typeface="Arial" panose="020B0604020202020204" pitchFamily="34" charset="0"/>
            </a:rPr>
            <a:t>nodding, leaning slightly forward</a:t>
          </a:r>
          <a:r>
            <a:rPr lang="en-CA"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dgm:t>
    </dgm:pt>
    <dgm:pt modelId="{0E866A47-B230-4914-956F-ED216F29DDB2}" type="parTrans" cxnId="{74C36163-F4FE-4648-BC86-05B9847D1C33}">
      <dgm:prSet/>
      <dgm:spPr/>
      <dgm:t>
        <a:bodyPr/>
        <a:lstStyle/>
        <a:p>
          <a:endParaRPr lang="en-US"/>
        </a:p>
      </dgm:t>
    </dgm:pt>
    <dgm:pt modelId="{CBFDC639-584A-4D02-B011-1FEA331892E6}" type="sibTrans" cxnId="{74C36163-F4FE-4648-BC86-05B9847D1C33}">
      <dgm:prSet/>
      <dgm:spPr/>
      <dgm:t>
        <a:bodyPr/>
        <a:lstStyle/>
        <a:p>
          <a:endParaRPr lang="en-US"/>
        </a:p>
      </dgm:t>
    </dgm:pt>
    <dgm:pt modelId="{BEFC502F-C0AF-4688-BFFF-1799BAA11515}">
      <dgm:prSet custT="1"/>
      <dgm:spPr/>
      <dgm:t>
        <a:bodyPr/>
        <a:lstStyle/>
        <a:p>
          <a:pPr>
            <a:lnSpc>
              <a:spcPct val="100000"/>
            </a:lnSpc>
          </a:pPr>
          <a:r>
            <a:rPr lang="en-CA" sz="1200" b="1" dirty="0">
              <a:latin typeface="Arial" panose="020B0604020202020204" pitchFamily="34" charset="0"/>
              <a:cs typeface="Arial" panose="020B0604020202020204" pitchFamily="34" charset="0"/>
            </a:rPr>
            <a:t>Empathy:</a:t>
          </a:r>
          <a:r>
            <a:rPr lang="en-CA" sz="1200" dirty="0">
              <a:latin typeface="Arial" panose="020B0604020202020204" pitchFamily="34" charset="0"/>
              <a:cs typeface="Arial" panose="020B0604020202020204" pitchFamily="34" charset="0"/>
            </a:rPr>
            <a:t> </a:t>
          </a:r>
        </a:p>
        <a:p>
          <a:pPr>
            <a:lnSpc>
              <a:spcPct val="100000"/>
            </a:lnSpc>
          </a:pPr>
          <a:r>
            <a:rPr lang="en-CA" sz="1200" b="1" dirty="0">
              <a:latin typeface="Arial" panose="020B0604020202020204" pitchFamily="34" charset="0"/>
              <a:cs typeface="Arial" panose="020B0604020202020204" pitchFamily="34" charset="0"/>
            </a:rPr>
            <a:t>What it is</a:t>
          </a:r>
          <a:r>
            <a:rPr lang="en-CA" sz="1200" dirty="0">
              <a:latin typeface="Arial" panose="020B0604020202020204" pitchFamily="34" charset="0"/>
              <a:cs typeface="Arial" panose="020B0604020202020204" pitchFamily="34" charset="0"/>
            </a:rPr>
            <a:t>: Understanding and acknowledging the new hire's </a:t>
          </a:r>
          <a:r>
            <a:rPr lang="en-CA" sz="1200" i="1" dirty="0">
              <a:latin typeface="Arial" panose="020B0604020202020204" pitchFamily="34" charset="0"/>
              <a:cs typeface="Arial" panose="020B0604020202020204" pitchFamily="34" charset="0"/>
            </a:rPr>
            <a:t>feelings</a:t>
          </a:r>
          <a:r>
            <a:rPr lang="en-CA" sz="1200" dirty="0">
              <a:latin typeface="Arial" panose="020B0604020202020204" pitchFamily="34" charset="0"/>
              <a:cs typeface="Arial" panose="020B0604020202020204" pitchFamily="34" charset="0"/>
            </a:rPr>
            <a:t> and perspectives</a:t>
          </a:r>
          <a:r>
            <a:rPr lang="en-CA" sz="1200" i="1" dirty="0">
              <a:latin typeface="Arial" panose="020B0604020202020204" pitchFamily="34" charset="0"/>
              <a:cs typeface="Arial" panose="020B0604020202020204" pitchFamily="34" charset="0"/>
            </a:rPr>
            <a:t>, without judgment</a:t>
          </a:r>
          <a:r>
            <a:rPr lang="en-CA" sz="1200" dirty="0">
              <a:latin typeface="Arial" panose="020B0604020202020204" pitchFamily="34" charset="0"/>
              <a:cs typeface="Arial" panose="020B0604020202020204" pitchFamily="34" charset="0"/>
            </a:rPr>
            <a:t>. </a:t>
          </a:r>
        </a:p>
        <a:p>
          <a:pPr>
            <a:lnSpc>
              <a:spcPct val="100000"/>
            </a:lnSpc>
          </a:pPr>
          <a:r>
            <a:rPr lang="en-CA" sz="1200" b="1" dirty="0">
              <a:latin typeface="Arial" panose="020B0604020202020204" pitchFamily="34" charset="0"/>
              <a:cs typeface="Arial" panose="020B0604020202020204" pitchFamily="34" charset="0"/>
            </a:rPr>
            <a:t>Why it’s important</a:t>
          </a:r>
          <a:r>
            <a:rPr lang="en-CA" sz="1200" dirty="0">
              <a:latin typeface="Arial" panose="020B0604020202020204" pitchFamily="34" charset="0"/>
              <a:cs typeface="Arial" panose="020B0604020202020204" pitchFamily="34" charset="0"/>
            </a:rPr>
            <a:t>: Empathetic communication creates a </a:t>
          </a:r>
          <a:r>
            <a:rPr lang="en-CA" sz="1200" i="1" dirty="0">
              <a:latin typeface="Arial" panose="020B0604020202020204" pitchFamily="34" charset="0"/>
              <a:cs typeface="Arial" panose="020B0604020202020204" pitchFamily="34" charset="0"/>
            </a:rPr>
            <a:t>safe space </a:t>
          </a:r>
          <a:r>
            <a:rPr lang="en-CA" sz="1200" dirty="0">
              <a:latin typeface="Arial" panose="020B0604020202020204" pitchFamily="34" charset="0"/>
              <a:cs typeface="Arial" panose="020B0604020202020204" pitchFamily="34" charset="0"/>
            </a:rPr>
            <a:t>for the newly hired nurse to open-up. It shows that the Orientation Partner genuinely cares about the newly hired </a:t>
          </a:r>
          <a:r>
            <a:rPr lang="en-CA" sz="1200" dirty="0" err="1">
              <a:latin typeface="Arial" panose="020B0604020202020204" pitchFamily="34" charset="0"/>
              <a:cs typeface="Arial" panose="020B0604020202020204" pitchFamily="34" charset="0"/>
            </a:rPr>
            <a:t>nurses’s</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emotional</a:t>
          </a:r>
          <a:r>
            <a:rPr lang="en-CA" sz="1200" dirty="0">
              <a:latin typeface="Arial" panose="020B0604020202020204" pitchFamily="34" charset="0"/>
              <a:cs typeface="Arial" panose="020B0604020202020204" pitchFamily="34" charset="0"/>
            </a:rPr>
            <a:t> and </a:t>
          </a:r>
          <a:r>
            <a:rPr lang="en-CA" sz="1200" i="1" dirty="0">
              <a:latin typeface="Arial" panose="020B0604020202020204" pitchFamily="34" charset="0"/>
              <a:cs typeface="Arial" panose="020B0604020202020204" pitchFamily="34" charset="0"/>
            </a:rPr>
            <a:t>professional well-being</a:t>
          </a:r>
          <a:r>
            <a:rPr lang="en-CA" sz="1200" dirty="0">
              <a:latin typeface="Arial" panose="020B0604020202020204" pitchFamily="34" charset="0"/>
              <a:cs typeface="Arial" panose="020B0604020202020204" pitchFamily="34" charset="0"/>
            </a:rPr>
            <a:t>, fostering a more </a:t>
          </a:r>
          <a:r>
            <a:rPr lang="en-CA" sz="1200" i="1" dirty="0">
              <a:latin typeface="Arial" panose="020B0604020202020204" pitchFamily="34" charset="0"/>
              <a:cs typeface="Arial" panose="020B0604020202020204" pitchFamily="34" charset="0"/>
            </a:rPr>
            <a:t>supportive </a:t>
          </a:r>
          <a:r>
            <a:rPr lang="en-CA" sz="1200" dirty="0">
              <a:latin typeface="Arial" panose="020B0604020202020204" pitchFamily="34" charset="0"/>
              <a:cs typeface="Arial" panose="020B0604020202020204" pitchFamily="34" charset="0"/>
            </a:rPr>
            <a:t>peer support relationship .</a:t>
          </a:r>
          <a:endParaRPr lang="en-US" sz="1200" dirty="0">
            <a:latin typeface="Arial" panose="020B0604020202020204" pitchFamily="34" charset="0"/>
            <a:cs typeface="Arial" panose="020B0604020202020204" pitchFamily="34" charset="0"/>
          </a:endParaRPr>
        </a:p>
      </dgm:t>
    </dgm:pt>
    <dgm:pt modelId="{1992BCFC-B92D-4823-BAB8-A5DF4DF71DC3}" type="parTrans" cxnId="{1ABDA23A-E244-4AC6-B9E6-55641AA0A7AE}">
      <dgm:prSet/>
      <dgm:spPr/>
      <dgm:t>
        <a:bodyPr/>
        <a:lstStyle/>
        <a:p>
          <a:endParaRPr lang="en-US"/>
        </a:p>
      </dgm:t>
    </dgm:pt>
    <dgm:pt modelId="{AF11AE4D-1A93-470C-96EB-D330DEFFAD29}" type="sibTrans" cxnId="{1ABDA23A-E244-4AC6-B9E6-55641AA0A7AE}">
      <dgm:prSet/>
      <dgm:spPr/>
      <dgm:t>
        <a:bodyPr/>
        <a:lstStyle/>
        <a:p>
          <a:endParaRPr lang="en-US"/>
        </a:p>
      </dgm:t>
    </dgm:pt>
    <dgm:pt modelId="{F866F768-03FC-41E1-BDCD-A0D0C3B55567}" type="pres">
      <dgm:prSet presAssocID="{396DDEAA-3388-4CED-8F24-DFDD23B5680C}" presName="root" presStyleCnt="0">
        <dgm:presLayoutVars>
          <dgm:dir/>
          <dgm:resizeHandles val="exact"/>
        </dgm:presLayoutVars>
      </dgm:prSet>
      <dgm:spPr/>
    </dgm:pt>
    <dgm:pt modelId="{B544D9F4-B725-486C-B50E-9D3A16B45F34}" type="pres">
      <dgm:prSet presAssocID="{4F1C3C9A-3546-43B3-AA1F-813813981420}" presName="compNode" presStyleCnt="0"/>
      <dgm:spPr/>
    </dgm:pt>
    <dgm:pt modelId="{B4E26A3D-A98B-4FFC-87D5-7F5CB30D04B7}" type="pres">
      <dgm:prSet presAssocID="{4F1C3C9A-3546-43B3-AA1F-813813981420}" presName="bgRect" presStyleLbl="bgShp" presStyleIdx="0" presStyleCnt="2"/>
      <dgm:spPr/>
    </dgm:pt>
    <dgm:pt modelId="{25DBD61C-25C3-4D15-982F-61B3FFCBE0C6}" type="pres">
      <dgm:prSet presAssocID="{4F1C3C9A-3546-43B3-AA1F-81381398142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2B508CE3-F55C-4978-8156-1A24C1959A1D}" type="pres">
      <dgm:prSet presAssocID="{4F1C3C9A-3546-43B3-AA1F-813813981420}" presName="spaceRect" presStyleCnt="0"/>
      <dgm:spPr/>
    </dgm:pt>
    <dgm:pt modelId="{A7EAE62B-EAB0-46F3-8D40-725BEC67C91B}" type="pres">
      <dgm:prSet presAssocID="{4F1C3C9A-3546-43B3-AA1F-813813981420}" presName="parTx" presStyleLbl="revTx" presStyleIdx="0" presStyleCnt="2">
        <dgm:presLayoutVars>
          <dgm:chMax val="0"/>
          <dgm:chPref val="0"/>
        </dgm:presLayoutVars>
      </dgm:prSet>
      <dgm:spPr/>
    </dgm:pt>
    <dgm:pt modelId="{1A98B7D3-1131-478F-B4E8-D0582D6BAD4E}" type="pres">
      <dgm:prSet presAssocID="{CBFDC639-584A-4D02-B011-1FEA331892E6}" presName="sibTrans" presStyleCnt="0"/>
      <dgm:spPr/>
    </dgm:pt>
    <dgm:pt modelId="{629F2828-BE67-4B47-8BD8-A7BA0BD6876E}" type="pres">
      <dgm:prSet presAssocID="{BEFC502F-C0AF-4688-BFFF-1799BAA11515}" presName="compNode" presStyleCnt="0"/>
      <dgm:spPr/>
    </dgm:pt>
    <dgm:pt modelId="{9A459F29-95A4-4DC3-AE19-153B78B6361A}" type="pres">
      <dgm:prSet presAssocID="{BEFC502F-C0AF-4688-BFFF-1799BAA11515}" presName="bgRect" presStyleLbl="bgShp" presStyleIdx="1" presStyleCnt="2"/>
      <dgm:spPr/>
    </dgm:pt>
    <dgm:pt modelId="{6E39E5E3-C8F9-496D-A3F0-F5BB99ECC8D9}" type="pres">
      <dgm:prSet presAssocID="{BEFC502F-C0AF-4688-BFFF-1799BAA1151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181976B8-85FA-4E30-8F92-FDFD61E09F0E}" type="pres">
      <dgm:prSet presAssocID="{BEFC502F-C0AF-4688-BFFF-1799BAA11515}" presName="spaceRect" presStyleCnt="0"/>
      <dgm:spPr/>
    </dgm:pt>
    <dgm:pt modelId="{6F87D6C4-F3B4-4B61-8DD3-8413008ED587}" type="pres">
      <dgm:prSet presAssocID="{BEFC502F-C0AF-4688-BFFF-1799BAA11515}" presName="parTx" presStyleLbl="revTx" presStyleIdx="1" presStyleCnt="2">
        <dgm:presLayoutVars>
          <dgm:chMax val="0"/>
          <dgm:chPref val="0"/>
        </dgm:presLayoutVars>
      </dgm:prSet>
      <dgm:spPr/>
    </dgm:pt>
  </dgm:ptLst>
  <dgm:cxnLst>
    <dgm:cxn modelId="{1ABDA23A-E244-4AC6-B9E6-55641AA0A7AE}" srcId="{396DDEAA-3388-4CED-8F24-DFDD23B5680C}" destId="{BEFC502F-C0AF-4688-BFFF-1799BAA11515}" srcOrd="1" destOrd="0" parTransId="{1992BCFC-B92D-4823-BAB8-A5DF4DF71DC3}" sibTransId="{AF11AE4D-1A93-470C-96EB-D330DEFFAD29}"/>
    <dgm:cxn modelId="{74C36163-F4FE-4648-BC86-05B9847D1C33}" srcId="{396DDEAA-3388-4CED-8F24-DFDD23B5680C}" destId="{4F1C3C9A-3546-43B3-AA1F-813813981420}" srcOrd="0" destOrd="0" parTransId="{0E866A47-B230-4914-956F-ED216F29DDB2}" sibTransId="{CBFDC639-584A-4D02-B011-1FEA331892E6}"/>
    <dgm:cxn modelId="{51CE6C59-32EB-47D3-A63E-CA6550A099B2}" type="presOf" srcId="{4F1C3C9A-3546-43B3-AA1F-813813981420}" destId="{A7EAE62B-EAB0-46F3-8D40-725BEC67C91B}" srcOrd="0" destOrd="0" presId="urn:microsoft.com/office/officeart/2018/2/layout/IconVerticalSolidList"/>
    <dgm:cxn modelId="{68890B85-E457-445D-B9F3-E974E405CCFE}" type="presOf" srcId="{BEFC502F-C0AF-4688-BFFF-1799BAA11515}" destId="{6F87D6C4-F3B4-4B61-8DD3-8413008ED587}" srcOrd="0" destOrd="0" presId="urn:microsoft.com/office/officeart/2018/2/layout/IconVerticalSolidList"/>
    <dgm:cxn modelId="{EC5139F9-353C-49B4-8E0B-BDFCC0447F5A}" type="presOf" srcId="{396DDEAA-3388-4CED-8F24-DFDD23B5680C}" destId="{F866F768-03FC-41E1-BDCD-A0D0C3B55567}" srcOrd="0" destOrd="0" presId="urn:microsoft.com/office/officeart/2018/2/layout/IconVerticalSolidList"/>
    <dgm:cxn modelId="{F9CF08EA-9FF6-44ED-95D7-80CBDB31D737}" type="presParOf" srcId="{F866F768-03FC-41E1-BDCD-A0D0C3B55567}" destId="{B544D9F4-B725-486C-B50E-9D3A16B45F34}" srcOrd="0" destOrd="0" presId="urn:microsoft.com/office/officeart/2018/2/layout/IconVerticalSolidList"/>
    <dgm:cxn modelId="{3FAB98D3-F5AC-45B4-8ABE-50022A892866}" type="presParOf" srcId="{B544D9F4-B725-486C-B50E-9D3A16B45F34}" destId="{B4E26A3D-A98B-4FFC-87D5-7F5CB30D04B7}" srcOrd="0" destOrd="0" presId="urn:microsoft.com/office/officeart/2018/2/layout/IconVerticalSolidList"/>
    <dgm:cxn modelId="{3BE6865C-8CB3-4F1D-AB45-320B74ACF9C3}" type="presParOf" srcId="{B544D9F4-B725-486C-B50E-9D3A16B45F34}" destId="{25DBD61C-25C3-4D15-982F-61B3FFCBE0C6}" srcOrd="1" destOrd="0" presId="urn:microsoft.com/office/officeart/2018/2/layout/IconVerticalSolidList"/>
    <dgm:cxn modelId="{5B16716C-297F-4C33-84A5-0880F12AEFD5}" type="presParOf" srcId="{B544D9F4-B725-486C-B50E-9D3A16B45F34}" destId="{2B508CE3-F55C-4978-8156-1A24C1959A1D}" srcOrd="2" destOrd="0" presId="urn:microsoft.com/office/officeart/2018/2/layout/IconVerticalSolidList"/>
    <dgm:cxn modelId="{0CD0CD87-5DF3-4AF4-8464-F99612F9AD60}" type="presParOf" srcId="{B544D9F4-B725-486C-B50E-9D3A16B45F34}" destId="{A7EAE62B-EAB0-46F3-8D40-725BEC67C91B}" srcOrd="3" destOrd="0" presId="urn:microsoft.com/office/officeart/2018/2/layout/IconVerticalSolidList"/>
    <dgm:cxn modelId="{8A984B6A-5235-4E57-8609-F32F990F83F3}" type="presParOf" srcId="{F866F768-03FC-41E1-BDCD-A0D0C3B55567}" destId="{1A98B7D3-1131-478F-B4E8-D0582D6BAD4E}" srcOrd="1" destOrd="0" presId="urn:microsoft.com/office/officeart/2018/2/layout/IconVerticalSolidList"/>
    <dgm:cxn modelId="{875489DC-E5C0-4C8E-BA94-18C5686250C7}" type="presParOf" srcId="{F866F768-03FC-41E1-BDCD-A0D0C3B55567}" destId="{629F2828-BE67-4B47-8BD8-A7BA0BD6876E}" srcOrd="2" destOrd="0" presId="urn:microsoft.com/office/officeart/2018/2/layout/IconVerticalSolidList"/>
    <dgm:cxn modelId="{7D9DEEAA-6F7B-46E1-A59F-828AFD7641B5}" type="presParOf" srcId="{629F2828-BE67-4B47-8BD8-A7BA0BD6876E}" destId="{9A459F29-95A4-4DC3-AE19-153B78B6361A}" srcOrd="0" destOrd="0" presId="urn:microsoft.com/office/officeart/2018/2/layout/IconVerticalSolidList"/>
    <dgm:cxn modelId="{E16B6799-E2CF-4D6A-A602-5D96723DBD6B}" type="presParOf" srcId="{629F2828-BE67-4B47-8BD8-A7BA0BD6876E}" destId="{6E39E5E3-C8F9-496D-A3F0-F5BB99ECC8D9}" srcOrd="1" destOrd="0" presId="urn:microsoft.com/office/officeart/2018/2/layout/IconVerticalSolidList"/>
    <dgm:cxn modelId="{A46A84EB-CB68-48F7-8406-564419B9E43A}" type="presParOf" srcId="{629F2828-BE67-4B47-8BD8-A7BA0BD6876E}" destId="{181976B8-85FA-4E30-8F92-FDFD61E09F0E}" srcOrd="2" destOrd="0" presId="urn:microsoft.com/office/officeart/2018/2/layout/IconVerticalSolidList"/>
    <dgm:cxn modelId="{D7E68FBE-7B83-4425-85B2-E3EC87E2C904}" type="presParOf" srcId="{629F2828-BE67-4B47-8BD8-A7BA0BD6876E}" destId="{6F87D6C4-F3B4-4B61-8DD3-8413008ED58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6DDEAA-3388-4CED-8F24-DFDD23B5680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F1C3C9A-3546-43B3-AA1F-813813981420}">
      <dgm:prSet custT="1"/>
      <dgm:spPr/>
      <dgm:t>
        <a:bodyPr/>
        <a:lstStyle/>
        <a:p>
          <a:pPr>
            <a:lnSpc>
              <a:spcPct val="100000"/>
            </a:lnSpc>
          </a:pPr>
          <a:r>
            <a:rPr lang="en-CA" sz="1200" b="1" dirty="0">
              <a:latin typeface="Arial" panose="020B0604020202020204" pitchFamily="34" charset="0"/>
              <a:cs typeface="Arial" panose="020B0604020202020204" pitchFamily="34" charset="0"/>
            </a:rPr>
            <a:t>Positive Reinforcement</a:t>
          </a:r>
        </a:p>
        <a:p>
          <a:pPr>
            <a:lnSpc>
              <a:spcPct val="100000"/>
            </a:lnSpc>
          </a:pPr>
          <a:r>
            <a:rPr lang="en-CA" sz="1200" b="1" dirty="0">
              <a:latin typeface="Arial" panose="020B0604020202020204" pitchFamily="34" charset="0"/>
              <a:cs typeface="Arial" panose="020B0604020202020204" pitchFamily="34" charset="0"/>
            </a:rPr>
            <a:t>What it is</a:t>
          </a:r>
          <a:r>
            <a:rPr lang="en-CA" sz="1200" dirty="0">
              <a:latin typeface="Arial" panose="020B0604020202020204" pitchFamily="34" charset="0"/>
              <a:cs typeface="Arial" panose="020B0604020202020204" pitchFamily="34" charset="0"/>
            </a:rPr>
            <a:t>: Providing encouragement and constructive feedback that emphasizes strengths and progress (e.g., "You're doing great, and I can see you're improving in this area.").</a:t>
          </a:r>
        </a:p>
        <a:p>
          <a:pPr>
            <a:lnSpc>
              <a:spcPct val="100000"/>
            </a:lnSpc>
          </a:pPr>
          <a:r>
            <a:rPr lang="en-CA" sz="1200" b="1" dirty="0">
              <a:latin typeface="Arial" panose="020B0604020202020204" pitchFamily="34" charset="0"/>
              <a:cs typeface="Arial" panose="020B0604020202020204" pitchFamily="34" charset="0"/>
            </a:rPr>
            <a:t>Why it’s important</a:t>
          </a:r>
          <a:r>
            <a:rPr lang="en-CA" sz="1200" dirty="0">
              <a:latin typeface="Arial" panose="020B0604020202020204" pitchFamily="34" charset="0"/>
              <a:cs typeface="Arial" panose="020B0604020202020204" pitchFamily="34" charset="0"/>
            </a:rPr>
            <a:t>: Positive reinforcement motivates the new hire, boosts their confidence, and helps them stay engaged in their learning and development. It encourages growth through affirmation and support</a:t>
          </a:r>
          <a:endParaRPr lang="en-US" sz="1200" dirty="0">
            <a:latin typeface="Arial" panose="020B0604020202020204" pitchFamily="34" charset="0"/>
            <a:cs typeface="Arial" panose="020B0604020202020204" pitchFamily="34" charset="0"/>
          </a:endParaRPr>
        </a:p>
      </dgm:t>
    </dgm:pt>
    <dgm:pt modelId="{0E866A47-B230-4914-956F-ED216F29DDB2}" type="parTrans" cxnId="{74C36163-F4FE-4648-BC86-05B9847D1C33}">
      <dgm:prSet/>
      <dgm:spPr/>
      <dgm:t>
        <a:bodyPr/>
        <a:lstStyle/>
        <a:p>
          <a:endParaRPr lang="en-US"/>
        </a:p>
      </dgm:t>
    </dgm:pt>
    <dgm:pt modelId="{CBFDC639-584A-4D02-B011-1FEA331892E6}" type="sibTrans" cxnId="{74C36163-F4FE-4648-BC86-05B9847D1C33}">
      <dgm:prSet/>
      <dgm:spPr/>
      <dgm:t>
        <a:bodyPr/>
        <a:lstStyle/>
        <a:p>
          <a:endParaRPr lang="en-US"/>
        </a:p>
      </dgm:t>
    </dgm:pt>
    <dgm:pt modelId="{BEFC502F-C0AF-4688-BFFF-1799BAA11515}">
      <dgm:prSet custT="1"/>
      <dgm:spPr/>
      <dgm:t>
        <a:bodyPr/>
        <a:lstStyle/>
        <a:p>
          <a:pPr>
            <a:lnSpc>
              <a:spcPct val="100000"/>
            </a:lnSpc>
          </a:pPr>
          <a:r>
            <a:rPr lang="en-CA" sz="1200" b="1" dirty="0">
              <a:latin typeface="Arial" panose="020B0604020202020204" pitchFamily="34" charset="0"/>
              <a:cs typeface="Arial" panose="020B0604020202020204" pitchFamily="34" charset="0"/>
            </a:rPr>
            <a:t>Clarification and Paraphrasing</a:t>
          </a:r>
        </a:p>
        <a:p>
          <a:pPr>
            <a:lnSpc>
              <a:spcPct val="100000"/>
            </a:lnSpc>
          </a:pPr>
          <a:r>
            <a:rPr lang="en-CA" sz="1200" b="1" dirty="0">
              <a:latin typeface="Arial" panose="020B0604020202020204" pitchFamily="34" charset="0"/>
              <a:cs typeface="Arial" panose="020B0604020202020204" pitchFamily="34" charset="0"/>
            </a:rPr>
            <a:t>What it is</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Restating </a:t>
          </a:r>
          <a:r>
            <a:rPr lang="en-CA" sz="1200" dirty="0">
              <a:latin typeface="Arial" panose="020B0604020202020204" pitchFamily="34" charset="0"/>
              <a:cs typeface="Arial" panose="020B0604020202020204" pitchFamily="34" charset="0"/>
            </a:rPr>
            <a:t>or </a:t>
          </a:r>
          <a:r>
            <a:rPr lang="en-CA" sz="1200" i="1" dirty="0">
              <a:latin typeface="Arial" panose="020B0604020202020204" pitchFamily="34" charset="0"/>
              <a:cs typeface="Arial" panose="020B0604020202020204" pitchFamily="34" charset="0"/>
            </a:rPr>
            <a:t>summarizing</a:t>
          </a:r>
          <a:r>
            <a:rPr lang="en-CA" sz="1200" dirty="0">
              <a:latin typeface="Arial" panose="020B0604020202020204" pitchFamily="34" charset="0"/>
              <a:cs typeface="Arial" panose="020B0604020202020204" pitchFamily="34" charset="0"/>
            </a:rPr>
            <a:t> what the new hire has said to ensure clarity and prevent misunderstandings </a:t>
          </a:r>
          <a:r>
            <a:rPr lang="en-CA" sz="1200" i="1" dirty="0">
              <a:latin typeface="Arial" panose="020B0604020202020204" pitchFamily="34" charset="0"/>
              <a:cs typeface="Arial" panose="020B0604020202020204" pitchFamily="34" charset="0"/>
            </a:rPr>
            <a:t>(e.g., "So, what I'm hearing is that you're feeling overwhelmed by your current workload. Is that right?").</a:t>
          </a:r>
        </a:p>
        <a:p>
          <a:pPr>
            <a:lnSpc>
              <a:spcPct val="100000"/>
            </a:lnSpc>
          </a:pPr>
          <a:r>
            <a:rPr lang="en-CA" sz="1200" b="1" dirty="0">
              <a:latin typeface="Arial" panose="020B0604020202020204" pitchFamily="34" charset="0"/>
              <a:cs typeface="Arial" panose="020B0604020202020204" pitchFamily="34" charset="0"/>
            </a:rPr>
            <a:t>Why it’s important</a:t>
          </a:r>
          <a:r>
            <a:rPr lang="en-CA" sz="1200" dirty="0">
              <a:latin typeface="Arial" panose="020B0604020202020204" pitchFamily="34" charset="0"/>
              <a:cs typeface="Arial" panose="020B0604020202020204" pitchFamily="34" charset="0"/>
            </a:rPr>
            <a:t>: </a:t>
          </a:r>
          <a:r>
            <a:rPr lang="en-CA" sz="1200" i="1" dirty="0">
              <a:latin typeface="Arial" panose="020B0604020202020204" pitchFamily="34" charset="0"/>
              <a:cs typeface="Arial" panose="020B0604020202020204" pitchFamily="34" charset="0"/>
            </a:rPr>
            <a:t>Clarification </a:t>
          </a:r>
          <a:r>
            <a:rPr lang="en-CA" sz="1200" dirty="0">
              <a:latin typeface="Arial" panose="020B0604020202020204" pitchFamily="34" charset="0"/>
              <a:cs typeface="Arial" panose="020B0604020202020204" pitchFamily="34" charset="0"/>
            </a:rPr>
            <a:t>helps ensure that both the Orientation partner and newly hired nurses are on the same page. It prevents </a:t>
          </a:r>
          <a:r>
            <a:rPr lang="en-CA" sz="1200" i="1" dirty="0">
              <a:latin typeface="Arial" panose="020B0604020202020204" pitchFamily="34" charset="0"/>
              <a:cs typeface="Arial" panose="020B0604020202020204" pitchFamily="34" charset="0"/>
            </a:rPr>
            <a:t>miscommunication</a:t>
          </a:r>
          <a:r>
            <a:rPr lang="en-CA" sz="1200" dirty="0">
              <a:latin typeface="Arial" panose="020B0604020202020204" pitchFamily="34" charset="0"/>
              <a:cs typeface="Arial" panose="020B0604020202020204" pitchFamily="34" charset="0"/>
            </a:rPr>
            <a:t> and allows the new hire to correct any misunderstandings before they escalate </a:t>
          </a:r>
          <a:endParaRPr lang="en-US" sz="1200" dirty="0">
            <a:latin typeface="Arial" panose="020B0604020202020204" pitchFamily="34" charset="0"/>
            <a:cs typeface="Arial" panose="020B0604020202020204" pitchFamily="34" charset="0"/>
          </a:endParaRPr>
        </a:p>
      </dgm:t>
    </dgm:pt>
    <dgm:pt modelId="{1992BCFC-B92D-4823-BAB8-A5DF4DF71DC3}" type="parTrans" cxnId="{1ABDA23A-E244-4AC6-B9E6-55641AA0A7AE}">
      <dgm:prSet/>
      <dgm:spPr/>
      <dgm:t>
        <a:bodyPr/>
        <a:lstStyle/>
        <a:p>
          <a:endParaRPr lang="en-US"/>
        </a:p>
      </dgm:t>
    </dgm:pt>
    <dgm:pt modelId="{AF11AE4D-1A93-470C-96EB-D330DEFFAD29}" type="sibTrans" cxnId="{1ABDA23A-E244-4AC6-B9E6-55641AA0A7AE}">
      <dgm:prSet/>
      <dgm:spPr/>
      <dgm:t>
        <a:bodyPr/>
        <a:lstStyle/>
        <a:p>
          <a:endParaRPr lang="en-US"/>
        </a:p>
      </dgm:t>
    </dgm:pt>
    <dgm:pt modelId="{F866F768-03FC-41E1-BDCD-A0D0C3B55567}" type="pres">
      <dgm:prSet presAssocID="{396DDEAA-3388-4CED-8F24-DFDD23B5680C}" presName="root" presStyleCnt="0">
        <dgm:presLayoutVars>
          <dgm:dir/>
          <dgm:resizeHandles val="exact"/>
        </dgm:presLayoutVars>
      </dgm:prSet>
      <dgm:spPr/>
    </dgm:pt>
    <dgm:pt modelId="{B544D9F4-B725-486C-B50E-9D3A16B45F34}" type="pres">
      <dgm:prSet presAssocID="{4F1C3C9A-3546-43B3-AA1F-813813981420}" presName="compNode" presStyleCnt="0"/>
      <dgm:spPr/>
    </dgm:pt>
    <dgm:pt modelId="{B4E26A3D-A98B-4FFC-87D5-7F5CB30D04B7}" type="pres">
      <dgm:prSet presAssocID="{4F1C3C9A-3546-43B3-AA1F-813813981420}" presName="bgRect" presStyleLbl="bgShp" presStyleIdx="0" presStyleCnt="2"/>
      <dgm:spPr/>
    </dgm:pt>
    <dgm:pt modelId="{25DBD61C-25C3-4D15-982F-61B3FFCBE0C6}" type="pres">
      <dgm:prSet presAssocID="{4F1C3C9A-3546-43B3-AA1F-81381398142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2B508CE3-F55C-4978-8156-1A24C1959A1D}" type="pres">
      <dgm:prSet presAssocID="{4F1C3C9A-3546-43B3-AA1F-813813981420}" presName="spaceRect" presStyleCnt="0"/>
      <dgm:spPr/>
    </dgm:pt>
    <dgm:pt modelId="{A7EAE62B-EAB0-46F3-8D40-725BEC67C91B}" type="pres">
      <dgm:prSet presAssocID="{4F1C3C9A-3546-43B3-AA1F-813813981420}" presName="parTx" presStyleLbl="revTx" presStyleIdx="0" presStyleCnt="2">
        <dgm:presLayoutVars>
          <dgm:chMax val="0"/>
          <dgm:chPref val="0"/>
        </dgm:presLayoutVars>
      </dgm:prSet>
      <dgm:spPr/>
    </dgm:pt>
    <dgm:pt modelId="{1A98B7D3-1131-478F-B4E8-D0582D6BAD4E}" type="pres">
      <dgm:prSet presAssocID="{CBFDC639-584A-4D02-B011-1FEA331892E6}" presName="sibTrans" presStyleCnt="0"/>
      <dgm:spPr/>
    </dgm:pt>
    <dgm:pt modelId="{629F2828-BE67-4B47-8BD8-A7BA0BD6876E}" type="pres">
      <dgm:prSet presAssocID="{BEFC502F-C0AF-4688-BFFF-1799BAA11515}" presName="compNode" presStyleCnt="0"/>
      <dgm:spPr/>
    </dgm:pt>
    <dgm:pt modelId="{9A459F29-95A4-4DC3-AE19-153B78B6361A}" type="pres">
      <dgm:prSet presAssocID="{BEFC502F-C0AF-4688-BFFF-1799BAA11515}" presName="bgRect" presStyleLbl="bgShp" presStyleIdx="1" presStyleCnt="2" custLinFactNeighborX="-3934" custLinFactNeighborY="309"/>
      <dgm:spPr/>
    </dgm:pt>
    <dgm:pt modelId="{6E39E5E3-C8F9-496D-A3F0-F5BB99ECC8D9}" type="pres">
      <dgm:prSet presAssocID="{BEFC502F-C0AF-4688-BFFF-1799BAA1151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181976B8-85FA-4E30-8F92-FDFD61E09F0E}" type="pres">
      <dgm:prSet presAssocID="{BEFC502F-C0AF-4688-BFFF-1799BAA11515}" presName="spaceRect" presStyleCnt="0"/>
      <dgm:spPr/>
    </dgm:pt>
    <dgm:pt modelId="{6F87D6C4-F3B4-4B61-8DD3-8413008ED587}" type="pres">
      <dgm:prSet presAssocID="{BEFC502F-C0AF-4688-BFFF-1799BAA11515}" presName="parTx" presStyleLbl="revTx" presStyleIdx="1" presStyleCnt="2">
        <dgm:presLayoutVars>
          <dgm:chMax val="0"/>
          <dgm:chPref val="0"/>
        </dgm:presLayoutVars>
      </dgm:prSet>
      <dgm:spPr/>
    </dgm:pt>
  </dgm:ptLst>
  <dgm:cxnLst>
    <dgm:cxn modelId="{1ABDA23A-E244-4AC6-B9E6-55641AA0A7AE}" srcId="{396DDEAA-3388-4CED-8F24-DFDD23B5680C}" destId="{BEFC502F-C0AF-4688-BFFF-1799BAA11515}" srcOrd="1" destOrd="0" parTransId="{1992BCFC-B92D-4823-BAB8-A5DF4DF71DC3}" sibTransId="{AF11AE4D-1A93-470C-96EB-D330DEFFAD29}"/>
    <dgm:cxn modelId="{74C36163-F4FE-4648-BC86-05B9847D1C33}" srcId="{396DDEAA-3388-4CED-8F24-DFDD23B5680C}" destId="{4F1C3C9A-3546-43B3-AA1F-813813981420}" srcOrd="0" destOrd="0" parTransId="{0E866A47-B230-4914-956F-ED216F29DDB2}" sibTransId="{CBFDC639-584A-4D02-B011-1FEA331892E6}"/>
    <dgm:cxn modelId="{E4832D96-DDDB-49D6-B44E-35CFDF37901F}" type="presOf" srcId="{396DDEAA-3388-4CED-8F24-DFDD23B5680C}" destId="{F866F768-03FC-41E1-BDCD-A0D0C3B55567}" srcOrd="0" destOrd="0" presId="urn:microsoft.com/office/officeart/2018/2/layout/IconVerticalSolidList"/>
    <dgm:cxn modelId="{9D7153CB-212D-49E7-81F5-26349C86BF9D}" type="presOf" srcId="{BEFC502F-C0AF-4688-BFFF-1799BAA11515}" destId="{6F87D6C4-F3B4-4B61-8DD3-8413008ED587}" srcOrd="0" destOrd="0" presId="urn:microsoft.com/office/officeart/2018/2/layout/IconVerticalSolidList"/>
    <dgm:cxn modelId="{0A7A46D0-63DB-4A74-9399-40DD0D7F9DA1}" type="presOf" srcId="{4F1C3C9A-3546-43B3-AA1F-813813981420}" destId="{A7EAE62B-EAB0-46F3-8D40-725BEC67C91B}" srcOrd="0" destOrd="0" presId="urn:microsoft.com/office/officeart/2018/2/layout/IconVerticalSolidList"/>
    <dgm:cxn modelId="{68B713EA-183D-4206-A462-BE0D78FFEF44}" type="presParOf" srcId="{F866F768-03FC-41E1-BDCD-A0D0C3B55567}" destId="{B544D9F4-B725-486C-B50E-9D3A16B45F34}" srcOrd="0" destOrd="0" presId="urn:microsoft.com/office/officeart/2018/2/layout/IconVerticalSolidList"/>
    <dgm:cxn modelId="{C05AD228-D9F9-4802-A593-B5975E3A16BB}" type="presParOf" srcId="{B544D9F4-B725-486C-B50E-9D3A16B45F34}" destId="{B4E26A3D-A98B-4FFC-87D5-7F5CB30D04B7}" srcOrd="0" destOrd="0" presId="urn:microsoft.com/office/officeart/2018/2/layout/IconVerticalSolidList"/>
    <dgm:cxn modelId="{9500E78A-A7EB-4CD5-81B1-0AA330348279}" type="presParOf" srcId="{B544D9F4-B725-486C-B50E-9D3A16B45F34}" destId="{25DBD61C-25C3-4D15-982F-61B3FFCBE0C6}" srcOrd="1" destOrd="0" presId="urn:microsoft.com/office/officeart/2018/2/layout/IconVerticalSolidList"/>
    <dgm:cxn modelId="{97B431A9-F9CF-4B5D-8C39-269F0A5C0DD4}" type="presParOf" srcId="{B544D9F4-B725-486C-B50E-9D3A16B45F34}" destId="{2B508CE3-F55C-4978-8156-1A24C1959A1D}" srcOrd="2" destOrd="0" presId="urn:microsoft.com/office/officeart/2018/2/layout/IconVerticalSolidList"/>
    <dgm:cxn modelId="{158B77A8-8663-4EA4-8790-0D5190F35191}" type="presParOf" srcId="{B544D9F4-B725-486C-B50E-9D3A16B45F34}" destId="{A7EAE62B-EAB0-46F3-8D40-725BEC67C91B}" srcOrd="3" destOrd="0" presId="urn:microsoft.com/office/officeart/2018/2/layout/IconVerticalSolidList"/>
    <dgm:cxn modelId="{702183A5-089D-455D-9D2D-BAF3DA0BAFA3}" type="presParOf" srcId="{F866F768-03FC-41E1-BDCD-A0D0C3B55567}" destId="{1A98B7D3-1131-478F-B4E8-D0582D6BAD4E}" srcOrd="1" destOrd="0" presId="urn:microsoft.com/office/officeart/2018/2/layout/IconVerticalSolidList"/>
    <dgm:cxn modelId="{B03B4F3D-0BD6-43DC-A92F-285C686B49E2}" type="presParOf" srcId="{F866F768-03FC-41E1-BDCD-A0D0C3B55567}" destId="{629F2828-BE67-4B47-8BD8-A7BA0BD6876E}" srcOrd="2" destOrd="0" presId="urn:microsoft.com/office/officeart/2018/2/layout/IconVerticalSolidList"/>
    <dgm:cxn modelId="{4DA7AC21-0023-4E87-A334-17522DAB0D1A}" type="presParOf" srcId="{629F2828-BE67-4B47-8BD8-A7BA0BD6876E}" destId="{9A459F29-95A4-4DC3-AE19-153B78B6361A}" srcOrd="0" destOrd="0" presId="urn:microsoft.com/office/officeart/2018/2/layout/IconVerticalSolidList"/>
    <dgm:cxn modelId="{5FE373E0-E98E-42AB-B277-3670C3047B33}" type="presParOf" srcId="{629F2828-BE67-4B47-8BD8-A7BA0BD6876E}" destId="{6E39E5E3-C8F9-496D-A3F0-F5BB99ECC8D9}" srcOrd="1" destOrd="0" presId="urn:microsoft.com/office/officeart/2018/2/layout/IconVerticalSolidList"/>
    <dgm:cxn modelId="{6F5AC350-6B3B-4998-B329-7323925B02CF}" type="presParOf" srcId="{629F2828-BE67-4B47-8BD8-A7BA0BD6876E}" destId="{181976B8-85FA-4E30-8F92-FDFD61E09F0E}" srcOrd="2" destOrd="0" presId="urn:microsoft.com/office/officeart/2018/2/layout/IconVerticalSolidList"/>
    <dgm:cxn modelId="{3C7F3BA7-3D1B-493C-A5A3-37D40AAF2047}" type="presParOf" srcId="{629F2828-BE67-4B47-8BD8-A7BA0BD6876E}" destId="{6F87D6C4-F3B4-4B61-8DD3-8413008ED58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A11909-9FB6-433E-8CA5-C3C229325AE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A4F705B-C7ED-46BE-84F5-6345B2A64652}">
      <dgm:prSet custT="1"/>
      <dgm:spPr/>
      <dgm:t>
        <a:bodyPr/>
        <a:lstStyle/>
        <a:p>
          <a:r>
            <a:rPr lang="en-CA" sz="1200" b="1" dirty="0">
              <a:latin typeface="Arial" panose="020B0604020202020204" pitchFamily="34" charset="0"/>
              <a:cs typeface="Arial" panose="020B0604020202020204" pitchFamily="34" charset="0"/>
            </a:rPr>
            <a:t>1.Encourage Self-Awareness </a:t>
          </a:r>
        </a:p>
        <a:p>
          <a:r>
            <a:rPr lang="en-CA" sz="1100" b="1" dirty="0">
              <a:latin typeface="Arial" panose="020B0604020202020204" pitchFamily="34" charset="0"/>
              <a:cs typeface="Arial" panose="020B0604020202020204" pitchFamily="34" charset="0"/>
            </a:rPr>
            <a:t> What it is</a:t>
          </a:r>
          <a:r>
            <a:rPr lang="en-CA" sz="1100" dirty="0">
              <a:latin typeface="Arial" panose="020B0604020202020204" pitchFamily="34" charset="0"/>
              <a:cs typeface="Arial" panose="020B0604020202020204" pitchFamily="34" charset="0"/>
            </a:rPr>
            <a:t>: Help new nurses identify their personal stressors, triggers, and emotional responses to challenging situations.</a:t>
          </a:r>
        </a:p>
        <a:p>
          <a:r>
            <a:rPr lang="en-CA" sz="1100" b="1" dirty="0">
              <a:latin typeface="Arial" panose="020B0604020202020204" pitchFamily="34" charset="0"/>
              <a:cs typeface="Arial" panose="020B0604020202020204" pitchFamily="34" charset="0"/>
            </a:rPr>
            <a:t>Why it’s important</a:t>
          </a:r>
          <a:r>
            <a:rPr lang="en-CA" sz="1100" dirty="0">
              <a:latin typeface="Arial" panose="020B0604020202020204" pitchFamily="34" charset="0"/>
              <a:cs typeface="Arial" panose="020B0604020202020204" pitchFamily="34" charset="0"/>
            </a:rPr>
            <a:t>: By recognizing their stressors, new nurses can better understand how to manage and cope with them (</a:t>
          </a:r>
          <a:r>
            <a:rPr lang="en-CA" sz="1100" dirty="0" err="1">
              <a:latin typeface="Arial" panose="020B0604020202020204" pitchFamily="34" charset="0"/>
              <a:cs typeface="Arial" panose="020B0604020202020204" pitchFamily="34" charset="0"/>
            </a:rPr>
            <a:t>Mealer</a:t>
          </a:r>
          <a:r>
            <a:rPr lang="en-CA" sz="1100" dirty="0">
              <a:latin typeface="Arial" panose="020B0604020202020204" pitchFamily="34" charset="0"/>
              <a:cs typeface="Arial" panose="020B0604020202020204" pitchFamily="34" charset="0"/>
            </a:rPr>
            <a:t> &amp; Jones, 2017).</a:t>
          </a:r>
          <a:endParaRPr lang="en-US" sz="1100" dirty="0">
            <a:latin typeface="Arial" panose="020B0604020202020204" pitchFamily="34" charset="0"/>
            <a:cs typeface="Arial" panose="020B0604020202020204" pitchFamily="34" charset="0"/>
          </a:endParaRPr>
        </a:p>
      </dgm:t>
    </dgm:pt>
    <dgm:pt modelId="{5EE76837-96B8-4654-BF71-932AEF4F3294}" type="parTrans" cxnId="{935E5F2E-CE7E-45D6-B4AC-930CE5BB577C}">
      <dgm:prSet/>
      <dgm:spPr/>
      <dgm:t>
        <a:bodyPr/>
        <a:lstStyle/>
        <a:p>
          <a:endParaRPr lang="en-US"/>
        </a:p>
      </dgm:t>
    </dgm:pt>
    <dgm:pt modelId="{23DF17AA-301A-48B1-A2AC-B342572DB1EF}" type="sibTrans" cxnId="{935E5F2E-CE7E-45D6-B4AC-930CE5BB577C}">
      <dgm:prSet/>
      <dgm:spPr/>
      <dgm:t>
        <a:bodyPr/>
        <a:lstStyle/>
        <a:p>
          <a:endParaRPr lang="en-US"/>
        </a:p>
      </dgm:t>
    </dgm:pt>
    <dgm:pt modelId="{F52CCF31-493A-46CC-A93B-08C43BA9EE19}">
      <dgm:prSet custT="1"/>
      <dgm:spPr/>
      <dgm:t>
        <a:bodyPr/>
        <a:lstStyle/>
        <a:p>
          <a:endParaRPr lang="en-CA" sz="1200" b="1" dirty="0">
            <a:latin typeface="Arial" panose="020B0604020202020204" pitchFamily="34" charset="0"/>
            <a:cs typeface="Arial" panose="020B0604020202020204" pitchFamily="34" charset="0"/>
          </a:endParaRPr>
        </a:p>
        <a:p>
          <a:r>
            <a:rPr lang="en-CA" sz="1200" b="1" dirty="0">
              <a:latin typeface="Arial" panose="020B0604020202020204" pitchFamily="34" charset="0"/>
              <a:cs typeface="Arial" panose="020B0604020202020204" pitchFamily="34" charset="0"/>
            </a:rPr>
            <a:t>2. Promote Stress Management - Techniques </a:t>
          </a:r>
        </a:p>
        <a:p>
          <a:r>
            <a:rPr lang="en-CA" sz="1100" b="1" dirty="0">
              <a:latin typeface="Arial" panose="020B0604020202020204" pitchFamily="34" charset="0"/>
              <a:cs typeface="Arial" panose="020B0604020202020204" pitchFamily="34" charset="0"/>
            </a:rPr>
            <a:t>What it is</a:t>
          </a:r>
          <a:r>
            <a:rPr lang="en-CA" sz="1100" dirty="0">
              <a:latin typeface="Arial" panose="020B0604020202020204" pitchFamily="34" charset="0"/>
              <a:cs typeface="Arial" panose="020B0604020202020204" pitchFamily="34" charset="0"/>
            </a:rPr>
            <a:t>: Encourage mindfulness, breathing exercises, and time management strategies to help new nurses manage stress.</a:t>
          </a:r>
        </a:p>
        <a:p>
          <a:r>
            <a:rPr lang="en-CA" sz="1100" b="1" dirty="0">
              <a:latin typeface="Arial" panose="020B0604020202020204" pitchFamily="34" charset="0"/>
              <a:cs typeface="Arial" panose="020B0604020202020204" pitchFamily="34" charset="0"/>
            </a:rPr>
            <a:t>Why it’s important</a:t>
          </a:r>
          <a:r>
            <a:rPr lang="en-CA" sz="1100" dirty="0">
              <a:latin typeface="Arial" panose="020B0604020202020204" pitchFamily="34" charset="0"/>
              <a:cs typeface="Arial" panose="020B0604020202020204" pitchFamily="34" charset="0"/>
            </a:rPr>
            <a:t>: These techniques can reduce burnout and enhance emotional regulation  (Lambert et al., 2020).</a:t>
          </a:r>
        </a:p>
        <a:p>
          <a:endParaRPr lang="en-US" sz="1100" dirty="0">
            <a:latin typeface="Arial" panose="020B0604020202020204" pitchFamily="34" charset="0"/>
            <a:cs typeface="Arial" panose="020B0604020202020204" pitchFamily="34" charset="0"/>
          </a:endParaRPr>
        </a:p>
      </dgm:t>
    </dgm:pt>
    <dgm:pt modelId="{29326E8C-9B21-4C98-B137-7445178CD2E7}" type="parTrans" cxnId="{913AA870-F40B-457F-B770-3ADF3415FC03}">
      <dgm:prSet/>
      <dgm:spPr/>
      <dgm:t>
        <a:bodyPr/>
        <a:lstStyle/>
        <a:p>
          <a:endParaRPr lang="en-US"/>
        </a:p>
      </dgm:t>
    </dgm:pt>
    <dgm:pt modelId="{4E8FF2B2-5772-4270-861A-764DEF75B865}" type="sibTrans" cxnId="{913AA870-F40B-457F-B770-3ADF3415FC03}">
      <dgm:prSet/>
      <dgm:spPr/>
      <dgm:t>
        <a:bodyPr/>
        <a:lstStyle/>
        <a:p>
          <a:endParaRPr lang="en-US"/>
        </a:p>
      </dgm:t>
    </dgm:pt>
    <dgm:pt modelId="{0B7D72BB-BD86-4724-991D-9BD088460442}">
      <dgm:prSet custT="1"/>
      <dgm:spPr/>
      <dgm:t>
        <a:bodyPr/>
        <a:lstStyle/>
        <a:p>
          <a:endParaRPr lang="en-CA" sz="1100" b="1" dirty="0">
            <a:latin typeface="Arial" panose="020B0604020202020204" pitchFamily="34" charset="0"/>
            <a:cs typeface="Arial" panose="020B0604020202020204" pitchFamily="34" charset="0"/>
          </a:endParaRPr>
        </a:p>
        <a:p>
          <a:endParaRPr lang="en-CA" sz="1100" b="1" dirty="0">
            <a:latin typeface="Arial" panose="020B0604020202020204" pitchFamily="34" charset="0"/>
            <a:cs typeface="Arial" panose="020B0604020202020204" pitchFamily="34" charset="0"/>
          </a:endParaRPr>
        </a:p>
        <a:p>
          <a:r>
            <a:rPr lang="en-CA" sz="1200" b="1" dirty="0">
              <a:latin typeface="Arial" panose="020B0604020202020204" pitchFamily="34" charset="0"/>
              <a:cs typeface="Arial" panose="020B0604020202020204" pitchFamily="34" charset="0"/>
            </a:rPr>
            <a:t>3. Build a Support Network </a:t>
          </a:r>
        </a:p>
        <a:p>
          <a:r>
            <a:rPr lang="en-CA" sz="1100" b="1" dirty="0">
              <a:latin typeface="Arial" panose="020B0604020202020204" pitchFamily="34" charset="0"/>
              <a:cs typeface="Arial" panose="020B0604020202020204" pitchFamily="34" charset="0"/>
            </a:rPr>
            <a:t>What it is</a:t>
          </a:r>
          <a:r>
            <a:rPr lang="en-CA" sz="1100" dirty="0">
              <a:latin typeface="Arial" panose="020B0604020202020204" pitchFamily="34" charset="0"/>
              <a:cs typeface="Arial" panose="020B0604020202020204" pitchFamily="34" charset="0"/>
            </a:rPr>
            <a:t>: Encourage new nurses to build strong relationships with colleagues and engage in peer support groups</a:t>
          </a:r>
        </a:p>
        <a:p>
          <a:r>
            <a:rPr lang="en-CA" sz="1100" b="1" dirty="0">
              <a:latin typeface="Arial" panose="020B0604020202020204" pitchFamily="34" charset="0"/>
              <a:cs typeface="Arial" panose="020B0604020202020204" pitchFamily="34" charset="0"/>
            </a:rPr>
            <a:t>Why it’s important</a:t>
          </a:r>
          <a:r>
            <a:rPr lang="en-CA" sz="1100" dirty="0">
              <a:latin typeface="Arial" panose="020B0604020202020204" pitchFamily="34" charset="0"/>
              <a:cs typeface="Arial" panose="020B0604020202020204" pitchFamily="34" charset="0"/>
            </a:rPr>
            <a:t>: A strong professional network offers new nurses a sense of community and mutual support (Lambert et al., 2020).</a:t>
          </a:r>
          <a:endParaRPr lang="en-US" sz="1100" dirty="0">
            <a:latin typeface="Arial" panose="020B0604020202020204" pitchFamily="34" charset="0"/>
            <a:cs typeface="Arial" panose="020B0604020202020204" pitchFamily="34" charset="0"/>
          </a:endParaRPr>
        </a:p>
      </dgm:t>
    </dgm:pt>
    <dgm:pt modelId="{1411F35A-D936-4E6D-A87E-B650BCB00C63}" type="parTrans" cxnId="{C8DC2DB0-663B-4BBC-A345-B1C4F9B3A2BF}">
      <dgm:prSet/>
      <dgm:spPr/>
      <dgm:t>
        <a:bodyPr/>
        <a:lstStyle/>
        <a:p>
          <a:endParaRPr lang="en-US"/>
        </a:p>
      </dgm:t>
    </dgm:pt>
    <dgm:pt modelId="{845EE22E-BCE2-4743-B42D-CDA31A4E58FC}" type="sibTrans" cxnId="{C8DC2DB0-663B-4BBC-A345-B1C4F9B3A2BF}">
      <dgm:prSet/>
      <dgm:spPr/>
      <dgm:t>
        <a:bodyPr/>
        <a:lstStyle/>
        <a:p>
          <a:endParaRPr lang="en-US"/>
        </a:p>
      </dgm:t>
    </dgm:pt>
    <dgm:pt modelId="{137F569A-E69A-4506-9C66-5E38A41D85E5}">
      <dgm:prSet custT="1"/>
      <dgm:spPr/>
      <dgm:t>
        <a:bodyPr/>
        <a:lstStyle/>
        <a:p>
          <a:endParaRPr lang="en-CA" sz="1100" b="1" dirty="0">
            <a:latin typeface="Arial" panose="020B0604020202020204" pitchFamily="34" charset="0"/>
            <a:cs typeface="Arial" panose="020B0604020202020204" pitchFamily="34" charset="0"/>
          </a:endParaRPr>
        </a:p>
        <a:p>
          <a:endParaRPr lang="en-CA" sz="1100" b="1" dirty="0">
            <a:latin typeface="Arial" panose="020B0604020202020204" pitchFamily="34" charset="0"/>
            <a:cs typeface="Arial" panose="020B0604020202020204" pitchFamily="34" charset="0"/>
          </a:endParaRPr>
        </a:p>
        <a:p>
          <a:r>
            <a:rPr lang="en-CA" sz="1200" b="1" dirty="0">
              <a:latin typeface="Arial" panose="020B0604020202020204" pitchFamily="34" charset="0"/>
              <a:cs typeface="Arial" panose="020B0604020202020204" pitchFamily="34" charset="0"/>
            </a:rPr>
            <a:t>4. Encourage Reflection and Problem-Solving </a:t>
          </a:r>
        </a:p>
        <a:p>
          <a:r>
            <a:rPr lang="en-CA" sz="1100" b="1" dirty="0">
              <a:latin typeface="Arial" panose="020B0604020202020204" pitchFamily="34" charset="0"/>
              <a:cs typeface="Arial" panose="020B0604020202020204" pitchFamily="34" charset="0"/>
            </a:rPr>
            <a:t>What it is</a:t>
          </a:r>
          <a:r>
            <a:rPr lang="en-CA" sz="1100" dirty="0">
              <a:latin typeface="Arial" panose="020B0604020202020204" pitchFamily="34" charset="0"/>
              <a:cs typeface="Arial" panose="020B0604020202020204" pitchFamily="34" charset="0"/>
            </a:rPr>
            <a:t>: Guide new nurses in reflecting on their experiences and exploring ways to overcome challenges.</a:t>
          </a:r>
        </a:p>
        <a:p>
          <a:r>
            <a:rPr lang="en-CA" sz="1100" b="1" dirty="0">
              <a:latin typeface="Arial" panose="020B0604020202020204" pitchFamily="34" charset="0"/>
              <a:cs typeface="Arial" panose="020B0604020202020204" pitchFamily="34" charset="0"/>
            </a:rPr>
            <a:t>Why it’s important</a:t>
          </a:r>
          <a:r>
            <a:rPr lang="en-CA" sz="1100" dirty="0">
              <a:latin typeface="Arial" panose="020B0604020202020204" pitchFamily="34" charset="0"/>
              <a:cs typeface="Arial" panose="020B0604020202020204" pitchFamily="34" charset="0"/>
            </a:rPr>
            <a:t>: Reflection fosters critical thinking and problem-solving, which are essential skills for building resilience (</a:t>
          </a:r>
          <a:r>
            <a:rPr lang="en-CA" sz="1100" dirty="0" err="1">
              <a:latin typeface="Arial" panose="020B0604020202020204" pitchFamily="34" charset="0"/>
              <a:cs typeface="Arial" panose="020B0604020202020204" pitchFamily="34" charset="0"/>
            </a:rPr>
            <a:t>Mealer</a:t>
          </a:r>
          <a:r>
            <a:rPr lang="en-CA" sz="1100" dirty="0">
              <a:latin typeface="Arial" panose="020B0604020202020204" pitchFamily="34" charset="0"/>
              <a:cs typeface="Arial" panose="020B0604020202020204" pitchFamily="34" charset="0"/>
            </a:rPr>
            <a:t> &amp; Jones, 2017).</a:t>
          </a:r>
          <a:endParaRPr lang="en-US" sz="1100" dirty="0">
            <a:latin typeface="Arial" panose="020B0604020202020204" pitchFamily="34" charset="0"/>
            <a:cs typeface="Arial" panose="020B0604020202020204" pitchFamily="34" charset="0"/>
          </a:endParaRPr>
        </a:p>
      </dgm:t>
    </dgm:pt>
    <dgm:pt modelId="{099A9467-F6B0-4994-9B22-813BDB6B31E3}" type="parTrans" cxnId="{0421634D-D250-4506-AB2C-64A8D01036E5}">
      <dgm:prSet/>
      <dgm:spPr/>
      <dgm:t>
        <a:bodyPr/>
        <a:lstStyle/>
        <a:p>
          <a:endParaRPr lang="en-US"/>
        </a:p>
      </dgm:t>
    </dgm:pt>
    <dgm:pt modelId="{B5492D6A-81BD-462E-B38B-6C4E7FE3E448}" type="sibTrans" cxnId="{0421634D-D250-4506-AB2C-64A8D01036E5}">
      <dgm:prSet/>
      <dgm:spPr/>
      <dgm:t>
        <a:bodyPr/>
        <a:lstStyle/>
        <a:p>
          <a:endParaRPr lang="en-US"/>
        </a:p>
      </dgm:t>
    </dgm:pt>
    <dgm:pt modelId="{F123825B-C665-4115-8EA0-A3452E53A644}" type="pres">
      <dgm:prSet presAssocID="{A0A11909-9FB6-433E-8CA5-C3C229325AE3}" presName="root" presStyleCnt="0">
        <dgm:presLayoutVars>
          <dgm:dir/>
          <dgm:resizeHandles val="exact"/>
        </dgm:presLayoutVars>
      </dgm:prSet>
      <dgm:spPr/>
    </dgm:pt>
    <dgm:pt modelId="{628D6699-C4E6-4D6E-BD8E-419D2D7EDAE8}" type="pres">
      <dgm:prSet presAssocID="{A0A11909-9FB6-433E-8CA5-C3C229325AE3}" presName="container" presStyleCnt="0">
        <dgm:presLayoutVars>
          <dgm:dir/>
          <dgm:resizeHandles val="exact"/>
        </dgm:presLayoutVars>
      </dgm:prSet>
      <dgm:spPr/>
    </dgm:pt>
    <dgm:pt modelId="{556F2AA1-C805-4C60-9F22-2F42846F227F}" type="pres">
      <dgm:prSet presAssocID="{9A4F705B-C7ED-46BE-84F5-6345B2A64652}" presName="compNode" presStyleCnt="0"/>
      <dgm:spPr/>
    </dgm:pt>
    <dgm:pt modelId="{6688182A-35F0-4611-8E65-EE96E64C4FFB}" type="pres">
      <dgm:prSet presAssocID="{9A4F705B-C7ED-46BE-84F5-6345B2A64652}" presName="iconBgRect" presStyleLbl="bgShp" presStyleIdx="0" presStyleCnt="4"/>
      <dgm:spPr/>
    </dgm:pt>
    <dgm:pt modelId="{965E6AC7-2986-4D85-AE1E-713782275FC6}" type="pres">
      <dgm:prSet presAssocID="{9A4F705B-C7ED-46BE-84F5-6345B2A6465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rtbeat"/>
        </a:ext>
      </dgm:extLst>
    </dgm:pt>
    <dgm:pt modelId="{8DB7E8BF-97BA-48D3-9602-07CA48EAB5F0}" type="pres">
      <dgm:prSet presAssocID="{9A4F705B-C7ED-46BE-84F5-6345B2A64652}" presName="spaceRect" presStyleCnt="0"/>
      <dgm:spPr/>
    </dgm:pt>
    <dgm:pt modelId="{DD10A39C-26CA-443C-817E-1F6DE6524717}" type="pres">
      <dgm:prSet presAssocID="{9A4F705B-C7ED-46BE-84F5-6345B2A64652}" presName="textRect" presStyleLbl="revTx" presStyleIdx="0" presStyleCnt="4">
        <dgm:presLayoutVars>
          <dgm:chMax val="1"/>
          <dgm:chPref val="1"/>
        </dgm:presLayoutVars>
      </dgm:prSet>
      <dgm:spPr/>
    </dgm:pt>
    <dgm:pt modelId="{DA708C00-DF58-4A63-A763-EE86A67C1125}" type="pres">
      <dgm:prSet presAssocID="{23DF17AA-301A-48B1-A2AC-B342572DB1EF}" presName="sibTrans" presStyleLbl="sibTrans2D1" presStyleIdx="0" presStyleCnt="0"/>
      <dgm:spPr/>
    </dgm:pt>
    <dgm:pt modelId="{FB696A2F-884C-4CB4-8216-47C20F8AE669}" type="pres">
      <dgm:prSet presAssocID="{F52CCF31-493A-46CC-A93B-08C43BA9EE19}" presName="compNode" presStyleCnt="0"/>
      <dgm:spPr/>
    </dgm:pt>
    <dgm:pt modelId="{E5B367CC-BE90-46EF-82E9-63130CA6FBCB}" type="pres">
      <dgm:prSet presAssocID="{F52CCF31-493A-46CC-A93B-08C43BA9EE19}" presName="iconBgRect" presStyleLbl="bgShp" presStyleIdx="1" presStyleCnt="4"/>
      <dgm:spPr/>
    </dgm:pt>
    <dgm:pt modelId="{4B2ADBB0-9FE0-4133-8A50-CE7322C1F7A0}" type="pres">
      <dgm:prSet presAssocID="{F52CCF31-493A-46CC-A93B-08C43BA9EE1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mbulance"/>
        </a:ext>
      </dgm:extLst>
    </dgm:pt>
    <dgm:pt modelId="{F88DC7BA-0626-45E3-8C42-D522FED4993B}" type="pres">
      <dgm:prSet presAssocID="{F52CCF31-493A-46CC-A93B-08C43BA9EE19}" presName="spaceRect" presStyleCnt="0"/>
      <dgm:spPr/>
    </dgm:pt>
    <dgm:pt modelId="{A9D87095-44FF-4991-AC8D-C6703757E39C}" type="pres">
      <dgm:prSet presAssocID="{F52CCF31-493A-46CC-A93B-08C43BA9EE19}" presName="textRect" presStyleLbl="revTx" presStyleIdx="1" presStyleCnt="4">
        <dgm:presLayoutVars>
          <dgm:chMax val="1"/>
          <dgm:chPref val="1"/>
        </dgm:presLayoutVars>
      </dgm:prSet>
      <dgm:spPr/>
    </dgm:pt>
    <dgm:pt modelId="{0CFF84C4-0934-4848-B309-6D69809E3389}" type="pres">
      <dgm:prSet presAssocID="{4E8FF2B2-5772-4270-861A-764DEF75B865}" presName="sibTrans" presStyleLbl="sibTrans2D1" presStyleIdx="0" presStyleCnt="0"/>
      <dgm:spPr/>
    </dgm:pt>
    <dgm:pt modelId="{6EEA4DB8-4812-4767-A9A2-322BD70D320A}" type="pres">
      <dgm:prSet presAssocID="{0B7D72BB-BD86-4724-991D-9BD088460442}" presName="compNode" presStyleCnt="0"/>
      <dgm:spPr/>
    </dgm:pt>
    <dgm:pt modelId="{10F84E30-3681-4223-AE3A-C1443DC16719}" type="pres">
      <dgm:prSet presAssocID="{0B7D72BB-BD86-4724-991D-9BD088460442}" presName="iconBgRect" presStyleLbl="bgShp" presStyleIdx="2" presStyleCnt="4"/>
      <dgm:spPr/>
    </dgm:pt>
    <dgm:pt modelId="{0CD88E6A-A9E3-4B57-8725-A587EE8A1693}" type="pres">
      <dgm:prSet presAssocID="{0B7D72BB-BD86-4724-991D-9BD08846044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s"/>
        </a:ext>
      </dgm:extLst>
    </dgm:pt>
    <dgm:pt modelId="{245D89A0-2316-42F1-93B7-B47555865AE9}" type="pres">
      <dgm:prSet presAssocID="{0B7D72BB-BD86-4724-991D-9BD088460442}" presName="spaceRect" presStyleCnt="0"/>
      <dgm:spPr/>
    </dgm:pt>
    <dgm:pt modelId="{DCEB09FD-4FEE-403F-A8E6-98A6812C2894}" type="pres">
      <dgm:prSet presAssocID="{0B7D72BB-BD86-4724-991D-9BD088460442}" presName="textRect" presStyleLbl="revTx" presStyleIdx="2" presStyleCnt="4">
        <dgm:presLayoutVars>
          <dgm:chMax val="1"/>
          <dgm:chPref val="1"/>
        </dgm:presLayoutVars>
      </dgm:prSet>
      <dgm:spPr/>
    </dgm:pt>
    <dgm:pt modelId="{2481CF36-C5B2-4F6B-AEE0-D5C6090C644C}" type="pres">
      <dgm:prSet presAssocID="{845EE22E-BCE2-4743-B42D-CDA31A4E58FC}" presName="sibTrans" presStyleLbl="sibTrans2D1" presStyleIdx="0" presStyleCnt="0"/>
      <dgm:spPr/>
    </dgm:pt>
    <dgm:pt modelId="{56D3556E-43EC-461C-8B28-D67235005CFE}" type="pres">
      <dgm:prSet presAssocID="{137F569A-E69A-4506-9C66-5E38A41D85E5}" presName="compNode" presStyleCnt="0"/>
      <dgm:spPr/>
    </dgm:pt>
    <dgm:pt modelId="{F2AF587C-4312-4A0F-87E7-641E912B8B26}" type="pres">
      <dgm:prSet presAssocID="{137F569A-E69A-4506-9C66-5E38A41D85E5}" presName="iconBgRect" presStyleLbl="bgShp" presStyleIdx="3" presStyleCnt="4"/>
      <dgm:spPr/>
    </dgm:pt>
    <dgm:pt modelId="{9744414F-82A3-451E-A13C-4917935B30A1}" type="pres">
      <dgm:prSet presAssocID="{137F569A-E69A-4506-9C66-5E38A41D85E5}"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126891C8-09C0-4D86-B0FE-97B8B417FE4A}" type="pres">
      <dgm:prSet presAssocID="{137F569A-E69A-4506-9C66-5E38A41D85E5}" presName="spaceRect" presStyleCnt="0"/>
      <dgm:spPr/>
    </dgm:pt>
    <dgm:pt modelId="{26D6B27B-EFC4-4347-AEE3-177DAF3F64C1}" type="pres">
      <dgm:prSet presAssocID="{137F569A-E69A-4506-9C66-5E38A41D85E5}" presName="textRect" presStyleLbl="revTx" presStyleIdx="3" presStyleCnt="4">
        <dgm:presLayoutVars>
          <dgm:chMax val="1"/>
          <dgm:chPref val="1"/>
        </dgm:presLayoutVars>
      </dgm:prSet>
      <dgm:spPr/>
    </dgm:pt>
  </dgm:ptLst>
  <dgm:cxnLst>
    <dgm:cxn modelId="{2044140E-E32B-410C-8B93-7586EBBFC20F}" type="presOf" srcId="{F52CCF31-493A-46CC-A93B-08C43BA9EE19}" destId="{A9D87095-44FF-4991-AC8D-C6703757E39C}" srcOrd="0" destOrd="0" presId="urn:microsoft.com/office/officeart/2018/2/layout/IconCircleList"/>
    <dgm:cxn modelId="{456D651E-7014-4228-8846-DD114AB4C8FF}" type="presOf" srcId="{845EE22E-BCE2-4743-B42D-CDA31A4E58FC}" destId="{2481CF36-C5B2-4F6B-AEE0-D5C6090C644C}" srcOrd="0" destOrd="0" presId="urn:microsoft.com/office/officeart/2018/2/layout/IconCircleList"/>
    <dgm:cxn modelId="{9E913524-B2B8-41BD-A439-B91FC28E6A5F}" type="presOf" srcId="{9A4F705B-C7ED-46BE-84F5-6345B2A64652}" destId="{DD10A39C-26CA-443C-817E-1F6DE6524717}" srcOrd="0" destOrd="0" presId="urn:microsoft.com/office/officeart/2018/2/layout/IconCircleList"/>
    <dgm:cxn modelId="{2A47952D-0633-4568-B473-CE0EF2322C5E}" type="presOf" srcId="{137F569A-E69A-4506-9C66-5E38A41D85E5}" destId="{26D6B27B-EFC4-4347-AEE3-177DAF3F64C1}" srcOrd="0" destOrd="0" presId="urn:microsoft.com/office/officeart/2018/2/layout/IconCircleList"/>
    <dgm:cxn modelId="{935E5F2E-CE7E-45D6-B4AC-930CE5BB577C}" srcId="{A0A11909-9FB6-433E-8CA5-C3C229325AE3}" destId="{9A4F705B-C7ED-46BE-84F5-6345B2A64652}" srcOrd="0" destOrd="0" parTransId="{5EE76837-96B8-4654-BF71-932AEF4F3294}" sibTransId="{23DF17AA-301A-48B1-A2AC-B342572DB1EF}"/>
    <dgm:cxn modelId="{0421634D-D250-4506-AB2C-64A8D01036E5}" srcId="{A0A11909-9FB6-433E-8CA5-C3C229325AE3}" destId="{137F569A-E69A-4506-9C66-5E38A41D85E5}" srcOrd="3" destOrd="0" parTransId="{099A9467-F6B0-4994-9B22-813BDB6B31E3}" sibTransId="{B5492D6A-81BD-462E-B38B-6C4E7FE3E448}"/>
    <dgm:cxn modelId="{913AA870-F40B-457F-B770-3ADF3415FC03}" srcId="{A0A11909-9FB6-433E-8CA5-C3C229325AE3}" destId="{F52CCF31-493A-46CC-A93B-08C43BA9EE19}" srcOrd="1" destOrd="0" parTransId="{29326E8C-9B21-4C98-B137-7445178CD2E7}" sibTransId="{4E8FF2B2-5772-4270-861A-764DEF75B865}"/>
    <dgm:cxn modelId="{3EEF4A76-3392-4A3D-B7FC-97403748DABE}" type="presOf" srcId="{4E8FF2B2-5772-4270-861A-764DEF75B865}" destId="{0CFF84C4-0934-4848-B309-6D69809E3389}" srcOrd="0" destOrd="0" presId="urn:microsoft.com/office/officeart/2018/2/layout/IconCircleList"/>
    <dgm:cxn modelId="{3A3E328A-2AEC-49B8-9AAB-CBBE2157C837}" type="presOf" srcId="{23DF17AA-301A-48B1-A2AC-B342572DB1EF}" destId="{DA708C00-DF58-4A63-A763-EE86A67C1125}" srcOrd="0" destOrd="0" presId="urn:microsoft.com/office/officeart/2018/2/layout/IconCircleList"/>
    <dgm:cxn modelId="{A8B86E96-03AC-4A01-AA52-BB42F7B8824C}" type="presOf" srcId="{A0A11909-9FB6-433E-8CA5-C3C229325AE3}" destId="{F123825B-C665-4115-8EA0-A3452E53A644}" srcOrd="0" destOrd="0" presId="urn:microsoft.com/office/officeart/2018/2/layout/IconCircleList"/>
    <dgm:cxn modelId="{C8DC2DB0-663B-4BBC-A345-B1C4F9B3A2BF}" srcId="{A0A11909-9FB6-433E-8CA5-C3C229325AE3}" destId="{0B7D72BB-BD86-4724-991D-9BD088460442}" srcOrd="2" destOrd="0" parTransId="{1411F35A-D936-4E6D-A87E-B650BCB00C63}" sibTransId="{845EE22E-BCE2-4743-B42D-CDA31A4E58FC}"/>
    <dgm:cxn modelId="{3FDE22F1-B207-4CB5-8A8F-E90B049B0D9B}" type="presOf" srcId="{0B7D72BB-BD86-4724-991D-9BD088460442}" destId="{DCEB09FD-4FEE-403F-A8E6-98A6812C2894}" srcOrd="0" destOrd="0" presId="urn:microsoft.com/office/officeart/2018/2/layout/IconCircleList"/>
    <dgm:cxn modelId="{4E1EA465-2D10-43DD-9559-EAD788503514}" type="presParOf" srcId="{F123825B-C665-4115-8EA0-A3452E53A644}" destId="{628D6699-C4E6-4D6E-BD8E-419D2D7EDAE8}" srcOrd="0" destOrd="0" presId="urn:microsoft.com/office/officeart/2018/2/layout/IconCircleList"/>
    <dgm:cxn modelId="{6DE65790-19AC-4C79-BC0C-EFCF94C13C14}" type="presParOf" srcId="{628D6699-C4E6-4D6E-BD8E-419D2D7EDAE8}" destId="{556F2AA1-C805-4C60-9F22-2F42846F227F}" srcOrd="0" destOrd="0" presId="urn:microsoft.com/office/officeart/2018/2/layout/IconCircleList"/>
    <dgm:cxn modelId="{9E370681-E928-4C6E-A5A0-913DC36ACB5C}" type="presParOf" srcId="{556F2AA1-C805-4C60-9F22-2F42846F227F}" destId="{6688182A-35F0-4611-8E65-EE96E64C4FFB}" srcOrd="0" destOrd="0" presId="urn:microsoft.com/office/officeart/2018/2/layout/IconCircleList"/>
    <dgm:cxn modelId="{D6924EA2-E412-42D0-9BEE-89E1FBDFAE62}" type="presParOf" srcId="{556F2AA1-C805-4C60-9F22-2F42846F227F}" destId="{965E6AC7-2986-4D85-AE1E-713782275FC6}" srcOrd="1" destOrd="0" presId="urn:microsoft.com/office/officeart/2018/2/layout/IconCircleList"/>
    <dgm:cxn modelId="{EB779E32-3EDF-4E25-B395-29F12873BC46}" type="presParOf" srcId="{556F2AA1-C805-4C60-9F22-2F42846F227F}" destId="{8DB7E8BF-97BA-48D3-9602-07CA48EAB5F0}" srcOrd="2" destOrd="0" presId="urn:microsoft.com/office/officeart/2018/2/layout/IconCircleList"/>
    <dgm:cxn modelId="{9DCF8938-269F-4558-B193-715D60C7A41B}" type="presParOf" srcId="{556F2AA1-C805-4C60-9F22-2F42846F227F}" destId="{DD10A39C-26CA-443C-817E-1F6DE6524717}" srcOrd="3" destOrd="0" presId="urn:microsoft.com/office/officeart/2018/2/layout/IconCircleList"/>
    <dgm:cxn modelId="{1AEAAAC1-C2CC-475B-BCDD-FFECB6A9C3EF}" type="presParOf" srcId="{628D6699-C4E6-4D6E-BD8E-419D2D7EDAE8}" destId="{DA708C00-DF58-4A63-A763-EE86A67C1125}" srcOrd="1" destOrd="0" presId="urn:microsoft.com/office/officeart/2018/2/layout/IconCircleList"/>
    <dgm:cxn modelId="{F29E94FD-8880-4D00-96F9-54B94F54592D}" type="presParOf" srcId="{628D6699-C4E6-4D6E-BD8E-419D2D7EDAE8}" destId="{FB696A2F-884C-4CB4-8216-47C20F8AE669}" srcOrd="2" destOrd="0" presId="urn:microsoft.com/office/officeart/2018/2/layout/IconCircleList"/>
    <dgm:cxn modelId="{AC268CCA-BCBC-46AA-9E4F-DA12C4B2A3A4}" type="presParOf" srcId="{FB696A2F-884C-4CB4-8216-47C20F8AE669}" destId="{E5B367CC-BE90-46EF-82E9-63130CA6FBCB}" srcOrd="0" destOrd="0" presId="urn:microsoft.com/office/officeart/2018/2/layout/IconCircleList"/>
    <dgm:cxn modelId="{E389AE1C-93FE-46CF-B26A-D90DE7D82F84}" type="presParOf" srcId="{FB696A2F-884C-4CB4-8216-47C20F8AE669}" destId="{4B2ADBB0-9FE0-4133-8A50-CE7322C1F7A0}" srcOrd="1" destOrd="0" presId="urn:microsoft.com/office/officeart/2018/2/layout/IconCircleList"/>
    <dgm:cxn modelId="{83943917-4E5C-415D-868B-008FA9BA8448}" type="presParOf" srcId="{FB696A2F-884C-4CB4-8216-47C20F8AE669}" destId="{F88DC7BA-0626-45E3-8C42-D522FED4993B}" srcOrd="2" destOrd="0" presId="urn:microsoft.com/office/officeart/2018/2/layout/IconCircleList"/>
    <dgm:cxn modelId="{8DA5B3B1-2284-4CA9-84FA-4819BBAC0407}" type="presParOf" srcId="{FB696A2F-884C-4CB4-8216-47C20F8AE669}" destId="{A9D87095-44FF-4991-AC8D-C6703757E39C}" srcOrd="3" destOrd="0" presId="urn:microsoft.com/office/officeart/2018/2/layout/IconCircleList"/>
    <dgm:cxn modelId="{86FF5C8C-B7F4-4B39-A353-34C546446385}" type="presParOf" srcId="{628D6699-C4E6-4D6E-BD8E-419D2D7EDAE8}" destId="{0CFF84C4-0934-4848-B309-6D69809E3389}" srcOrd="3" destOrd="0" presId="urn:microsoft.com/office/officeart/2018/2/layout/IconCircleList"/>
    <dgm:cxn modelId="{E2CA68C6-D970-4644-81AA-24A2CAA2AD08}" type="presParOf" srcId="{628D6699-C4E6-4D6E-BD8E-419D2D7EDAE8}" destId="{6EEA4DB8-4812-4767-A9A2-322BD70D320A}" srcOrd="4" destOrd="0" presId="urn:microsoft.com/office/officeart/2018/2/layout/IconCircleList"/>
    <dgm:cxn modelId="{19FB6864-30F7-426D-A623-23600B1EAD1D}" type="presParOf" srcId="{6EEA4DB8-4812-4767-A9A2-322BD70D320A}" destId="{10F84E30-3681-4223-AE3A-C1443DC16719}" srcOrd="0" destOrd="0" presId="urn:microsoft.com/office/officeart/2018/2/layout/IconCircleList"/>
    <dgm:cxn modelId="{6AE4E426-A7D0-44BA-BE57-5EC372C8E6D0}" type="presParOf" srcId="{6EEA4DB8-4812-4767-A9A2-322BD70D320A}" destId="{0CD88E6A-A9E3-4B57-8725-A587EE8A1693}" srcOrd="1" destOrd="0" presId="urn:microsoft.com/office/officeart/2018/2/layout/IconCircleList"/>
    <dgm:cxn modelId="{2C3E55B3-D189-4DD4-991B-313319CA6C09}" type="presParOf" srcId="{6EEA4DB8-4812-4767-A9A2-322BD70D320A}" destId="{245D89A0-2316-42F1-93B7-B47555865AE9}" srcOrd="2" destOrd="0" presId="urn:microsoft.com/office/officeart/2018/2/layout/IconCircleList"/>
    <dgm:cxn modelId="{87657E5F-5C28-4E0B-AACC-5A648E7B7F33}" type="presParOf" srcId="{6EEA4DB8-4812-4767-A9A2-322BD70D320A}" destId="{DCEB09FD-4FEE-403F-A8E6-98A6812C2894}" srcOrd="3" destOrd="0" presId="urn:microsoft.com/office/officeart/2018/2/layout/IconCircleList"/>
    <dgm:cxn modelId="{D9659F20-609F-43A5-AC99-8053A3674FC2}" type="presParOf" srcId="{628D6699-C4E6-4D6E-BD8E-419D2D7EDAE8}" destId="{2481CF36-C5B2-4F6B-AEE0-D5C6090C644C}" srcOrd="5" destOrd="0" presId="urn:microsoft.com/office/officeart/2018/2/layout/IconCircleList"/>
    <dgm:cxn modelId="{8AA9F53D-0CF4-4E55-9CC5-1C8A5EF9FE02}" type="presParOf" srcId="{628D6699-C4E6-4D6E-BD8E-419D2D7EDAE8}" destId="{56D3556E-43EC-461C-8B28-D67235005CFE}" srcOrd="6" destOrd="0" presId="urn:microsoft.com/office/officeart/2018/2/layout/IconCircleList"/>
    <dgm:cxn modelId="{54E05B0B-3A8F-487C-B6CA-5B3939806BBE}" type="presParOf" srcId="{56D3556E-43EC-461C-8B28-D67235005CFE}" destId="{F2AF587C-4312-4A0F-87E7-641E912B8B26}" srcOrd="0" destOrd="0" presId="urn:microsoft.com/office/officeart/2018/2/layout/IconCircleList"/>
    <dgm:cxn modelId="{70152150-63B3-4379-89A1-4C398BE2318B}" type="presParOf" srcId="{56D3556E-43EC-461C-8B28-D67235005CFE}" destId="{9744414F-82A3-451E-A13C-4917935B30A1}" srcOrd="1" destOrd="0" presId="urn:microsoft.com/office/officeart/2018/2/layout/IconCircleList"/>
    <dgm:cxn modelId="{2CAEB601-7629-4D4C-9C16-9C7A40E6062B}" type="presParOf" srcId="{56D3556E-43EC-461C-8B28-D67235005CFE}" destId="{126891C8-09C0-4D86-B0FE-97B8B417FE4A}" srcOrd="2" destOrd="0" presId="urn:microsoft.com/office/officeart/2018/2/layout/IconCircleList"/>
    <dgm:cxn modelId="{6F72C28B-8970-4FCA-BEFF-C52F2F9598CC}" type="presParOf" srcId="{56D3556E-43EC-461C-8B28-D67235005CFE}" destId="{26D6B27B-EFC4-4347-AEE3-177DAF3F64C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DE5F539-9561-4772-AFDB-DED14B5943C7}" type="doc">
      <dgm:prSet loTypeId="urn:microsoft.com/office/officeart/2016/7/layout/BasicLinearProcessNumbered" loCatId="process" qsTypeId="urn:microsoft.com/office/officeart/2005/8/quickstyle/simple2" qsCatId="simple" csTypeId="urn:microsoft.com/office/officeart/2005/8/colors/accent1_2" csCatId="accent1" phldr="1"/>
      <dgm:spPr/>
      <dgm:t>
        <a:bodyPr/>
        <a:lstStyle/>
        <a:p>
          <a:endParaRPr lang="en-US"/>
        </a:p>
      </dgm:t>
    </dgm:pt>
    <dgm:pt modelId="{24C31D6B-961E-4122-8FD9-EDA8670147AD}">
      <dgm:prSet/>
      <dgm:spPr/>
      <dgm:t>
        <a:bodyPr/>
        <a:lstStyle/>
        <a:p>
          <a:r>
            <a:rPr lang="en-US" b="1" dirty="0">
              <a:latin typeface="Arial" panose="020B0604020202020204" pitchFamily="34" charset="0"/>
              <a:cs typeface="Arial" panose="020B0604020202020204" pitchFamily="34" charset="0"/>
            </a:rPr>
            <a:t>1. Establish trust and mutual respect </a:t>
          </a:r>
        </a:p>
        <a:p>
          <a:r>
            <a:rPr lang="en-CA" b="1" dirty="0">
              <a:latin typeface="Arial" panose="020B0604020202020204" pitchFamily="34" charset="0"/>
              <a:cs typeface="Arial" panose="020B0604020202020204" pitchFamily="34" charset="0"/>
            </a:rPr>
            <a:t>What it is: </a:t>
          </a:r>
          <a:r>
            <a:rPr lang="en-CA" dirty="0">
              <a:latin typeface="Arial" panose="020B0604020202020204" pitchFamily="34" charset="0"/>
              <a:cs typeface="Arial" panose="020B0604020202020204" pitchFamily="34" charset="0"/>
            </a:rPr>
            <a:t>Build trust by demonstrating honesty, reliability, and consistency. Show respect for the new hire's experiences, opinions, and emotions.</a:t>
          </a:r>
          <a:endParaRPr lang="en-US" dirty="0">
            <a:latin typeface="Arial" panose="020B0604020202020204" pitchFamily="34" charset="0"/>
            <a:cs typeface="Arial" panose="020B0604020202020204" pitchFamily="34" charset="0"/>
          </a:endParaRPr>
        </a:p>
      </dgm:t>
    </dgm:pt>
    <dgm:pt modelId="{3B9FCA65-3A48-489C-BA14-23C28A2FDE68}" type="parTrans" cxnId="{3101A744-1E69-4A43-8A06-6E29321FF210}">
      <dgm:prSet/>
      <dgm:spPr/>
      <dgm:t>
        <a:bodyPr/>
        <a:lstStyle/>
        <a:p>
          <a:endParaRPr lang="en-US"/>
        </a:p>
      </dgm:t>
    </dgm:pt>
    <dgm:pt modelId="{59257B1F-6A8A-43CC-AEAC-9C245C81418A}" type="sibTrans" cxnId="{3101A744-1E69-4A43-8A06-6E29321FF210}">
      <dgm:prSet phldrT="1" phldr="0"/>
      <dgm:spPr/>
      <dgm:t>
        <a:bodyPr/>
        <a:lstStyle/>
        <a:p>
          <a:r>
            <a:rPr lang="en-US" dirty="0"/>
            <a:t>1</a:t>
          </a:r>
        </a:p>
      </dgm:t>
    </dgm:pt>
    <dgm:pt modelId="{3328432A-C430-4D19-BF98-0AB02C993F68}">
      <dgm:prSet/>
      <dgm:spPr/>
      <dgm:t>
        <a:bodyPr/>
        <a:lstStyle/>
        <a:p>
          <a:r>
            <a:rPr lang="en-CA" b="1" dirty="0">
              <a:latin typeface="Arial" panose="020B0604020202020204" pitchFamily="34" charset="0"/>
              <a:cs typeface="Arial" panose="020B0604020202020204" pitchFamily="34" charset="0"/>
            </a:rPr>
            <a:t>2. Foster a non-punitive feedback culture </a:t>
          </a:r>
        </a:p>
        <a:p>
          <a:r>
            <a:rPr lang="en-CA" b="1" dirty="0">
              <a:latin typeface="Arial" panose="020B0604020202020204" pitchFamily="34" charset="0"/>
              <a:cs typeface="Arial" panose="020B0604020202020204" pitchFamily="34" charset="0"/>
            </a:rPr>
            <a:t>What it is: </a:t>
          </a:r>
          <a:r>
            <a:rPr lang="en-CA" dirty="0">
              <a:latin typeface="Arial" panose="020B0604020202020204" pitchFamily="34" charset="0"/>
              <a:cs typeface="Arial" panose="020B0604020202020204" pitchFamily="34" charset="0"/>
            </a:rPr>
            <a:t>Provide constructive feedback in a supportive manner, focusing on development rather than punishment. Use feedback as a tool to enhance skills and promote self-improvement.</a:t>
          </a:r>
          <a:endParaRPr lang="en-US" dirty="0">
            <a:latin typeface="Arial" panose="020B0604020202020204" pitchFamily="34" charset="0"/>
            <a:cs typeface="Arial" panose="020B0604020202020204" pitchFamily="34" charset="0"/>
          </a:endParaRPr>
        </a:p>
      </dgm:t>
    </dgm:pt>
    <dgm:pt modelId="{9B15E5A6-E9E3-409E-A3FB-9B7273E7B117}" type="parTrans" cxnId="{264543DB-BD03-4D76-90FC-9E1F070F3F51}">
      <dgm:prSet/>
      <dgm:spPr/>
      <dgm:t>
        <a:bodyPr/>
        <a:lstStyle/>
        <a:p>
          <a:endParaRPr lang="en-US"/>
        </a:p>
      </dgm:t>
    </dgm:pt>
    <dgm:pt modelId="{A6802F8C-9998-46AE-914E-257FF248CB08}" type="sibTrans" cxnId="{264543DB-BD03-4D76-90FC-9E1F070F3F51}">
      <dgm:prSet phldrT="2" phldr="0"/>
      <dgm:spPr/>
      <dgm:t>
        <a:bodyPr/>
        <a:lstStyle/>
        <a:p>
          <a:r>
            <a:rPr lang="en-US"/>
            <a:t>2</a:t>
          </a:r>
        </a:p>
      </dgm:t>
    </dgm:pt>
    <dgm:pt modelId="{D518A4E0-D4DE-4319-B33F-DCC7562B5AF5}">
      <dgm:prSet/>
      <dgm:spPr/>
      <dgm:t>
        <a:bodyPr/>
        <a:lstStyle/>
        <a:p>
          <a:r>
            <a:rPr lang="en-CA" b="1" dirty="0">
              <a:latin typeface="Arial" panose="020B0604020202020204" pitchFamily="34" charset="0"/>
              <a:cs typeface="Arial" panose="020B0604020202020204" pitchFamily="34" charset="0"/>
            </a:rPr>
            <a:t>3. Model Vulnerability and openness</a:t>
          </a:r>
        </a:p>
        <a:p>
          <a:r>
            <a:rPr lang="en-CA" b="1" dirty="0">
              <a:latin typeface="Arial" panose="020B0604020202020204" pitchFamily="34" charset="0"/>
              <a:cs typeface="Arial" panose="020B0604020202020204" pitchFamily="34" charset="0"/>
            </a:rPr>
            <a:t>What it is: </a:t>
          </a:r>
          <a:r>
            <a:rPr lang="en-CA" dirty="0">
              <a:latin typeface="Arial" panose="020B0604020202020204" pitchFamily="34" charset="0"/>
              <a:cs typeface="Arial" panose="020B0604020202020204" pitchFamily="34" charset="0"/>
            </a:rPr>
            <a:t>As an Orientation Partner, model vulnerability by sharing your own mistakes and the lessons learned from them. Be open about your own growth process.</a:t>
          </a:r>
          <a:endParaRPr lang="en-US" dirty="0">
            <a:latin typeface="Arial" panose="020B0604020202020204" pitchFamily="34" charset="0"/>
            <a:cs typeface="Arial" panose="020B0604020202020204" pitchFamily="34" charset="0"/>
          </a:endParaRPr>
        </a:p>
      </dgm:t>
    </dgm:pt>
    <dgm:pt modelId="{F6EF5BF2-604D-4F3F-B48E-DEBA460F63FB}" type="parTrans" cxnId="{AB3FFF4C-FE35-446B-9886-366B2A82EF38}">
      <dgm:prSet/>
      <dgm:spPr/>
      <dgm:t>
        <a:bodyPr/>
        <a:lstStyle/>
        <a:p>
          <a:endParaRPr lang="en-US"/>
        </a:p>
      </dgm:t>
    </dgm:pt>
    <dgm:pt modelId="{89DEB7C2-0460-483C-8FA7-0CBDFAF91212}" type="sibTrans" cxnId="{AB3FFF4C-FE35-446B-9886-366B2A82EF38}">
      <dgm:prSet phldrT="3" phldr="0"/>
      <dgm:spPr/>
      <dgm:t>
        <a:bodyPr/>
        <a:lstStyle/>
        <a:p>
          <a:r>
            <a:rPr lang="en-US"/>
            <a:t>3</a:t>
          </a:r>
        </a:p>
      </dgm:t>
    </dgm:pt>
    <dgm:pt modelId="{5162AAD1-155F-4D15-962C-4EE766810620}" type="pres">
      <dgm:prSet presAssocID="{CDE5F539-9561-4772-AFDB-DED14B5943C7}" presName="Name0" presStyleCnt="0">
        <dgm:presLayoutVars>
          <dgm:animLvl val="lvl"/>
          <dgm:resizeHandles val="exact"/>
        </dgm:presLayoutVars>
      </dgm:prSet>
      <dgm:spPr/>
    </dgm:pt>
    <dgm:pt modelId="{C3E90DD8-545C-4794-9EF2-E1231A5C21FA}" type="pres">
      <dgm:prSet presAssocID="{24C31D6B-961E-4122-8FD9-EDA8670147AD}" presName="compositeNode" presStyleCnt="0">
        <dgm:presLayoutVars>
          <dgm:bulletEnabled val="1"/>
        </dgm:presLayoutVars>
      </dgm:prSet>
      <dgm:spPr/>
    </dgm:pt>
    <dgm:pt modelId="{CC95AF7D-192C-4BCC-A1E2-08935859EF85}" type="pres">
      <dgm:prSet presAssocID="{24C31D6B-961E-4122-8FD9-EDA8670147AD}" presName="bgRect" presStyleLbl="bgAccFollowNode1" presStyleIdx="0" presStyleCnt="3"/>
      <dgm:spPr/>
    </dgm:pt>
    <dgm:pt modelId="{F5BBD187-503E-4828-A315-F6812F3354EC}" type="pres">
      <dgm:prSet presAssocID="{59257B1F-6A8A-43CC-AEAC-9C245C81418A}" presName="sibTransNodeCircle" presStyleLbl="alignNode1" presStyleIdx="0" presStyleCnt="6">
        <dgm:presLayoutVars>
          <dgm:chMax val="0"/>
          <dgm:bulletEnabled/>
        </dgm:presLayoutVars>
      </dgm:prSet>
      <dgm:spPr/>
    </dgm:pt>
    <dgm:pt modelId="{8377B6E6-3F9C-4BD5-98F3-BA4B5A3A3687}" type="pres">
      <dgm:prSet presAssocID="{24C31D6B-961E-4122-8FD9-EDA8670147AD}" presName="bottomLine" presStyleLbl="alignNode1" presStyleIdx="1" presStyleCnt="6">
        <dgm:presLayoutVars/>
      </dgm:prSet>
      <dgm:spPr/>
    </dgm:pt>
    <dgm:pt modelId="{39C5EA83-DC72-444D-921E-95E7A101DA7D}" type="pres">
      <dgm:prSet presAssocID="{24C31D6B-961E-4122-8FD9-EDA8670147AD}" presName="nodeText" presStyleLbl="bgAccFollowNode1" presStyleIdx="0" presStyleCnt="3">
        <dgm:presLayoutVars>
          <dgm:bulletEnabled val="1"/>
        </dgm:presLayoutVars>
      </dgm:prSet>
      <dgm:spPr/>
    </dgm:pt>
    <dgm:pt modelId="{804027D5-2315-40A2-ADB2-1C26EAF292D9}" type="pres">
      <dgm:prSet presAssocID="{59257B1F-6A8A-43CC-AEAC-9C245C81418A}" presName="sibTrans" presStyleCnt="0"/>
      <dgm:spPr/>
    </dgm:pt>
    <dgm:pt modelId="{B31F9780-9232-4A49-8842-ABCB1C7AC6B2}" type="pres">
      <dgm:prSet presAssocID="{3328432A-C430-4D19-BF98-0AB02C993F68}" presName="compositeNode" presStyleCnt="0">
        <dgm:presLayoutVars>
          <dgm:bulletEnabled val="1"/>
        </dgm:presLayoutVars>
      </dgm:prSet>
      <dgm:spPr/>
    </dgm:pt>
    <dgm:pt modelId="{17AEA865-AB4D-44DF-921C-D4C380483AD9}" type="pres">
      <dgm:prSet presAssocID="{3328432A-C430-4D19-BF98-0AB02C993F68}" presName="bgRect" presStyleLbl="bgAccFollowNode1" presStyleIdx="1" presStyleCnt="3"/>
      <dgm:spPr/>
    </dgm:pt>
    <dgm:pt modelId="{CF8173FC-51F5-47B4-B35B-F631A85A0AB1}" type="pres">
      <dgm:prSet presAssocID="{A6802F8C-9998-46AE-914E-257FF248CB08}" presName="sibTransNodeCircle" presStyleLbl="alignNode1" presStyleIdx="2" presStyleCnt="6">
        <dgm:presLayoutVars>
          <dgm:chMax val="0"/>
          <dgm:bulletEnabled/>
        </dgm:presLayoutVars>
      </dgm:prSet>
      <dgm:spPr/>
    </dgm:pt>
    <dgm:pt modelId="{62EF3E3D-1791-45FD-9898-62200F3F3F54}" type="pres">
      <dgm:prSet presAssocID="{3328432A-C430-4D19-BF98-0AB02C993F68}" presName="bottomLine" presStyleLbl="alignNode1" presStyleIdx="3" presStyleCnt="6">
        <dgm:presLayoutVars/>
      </dgm:prSet>
      <dgm:spPr/>
    </dgm:pt>
    <dgm:pt modelId="{6A82A479-395B-4E63-AF6A-80FE174538E9}" type="pres">
      <dgm:prSet presAssocID="{3328432A-C430-4D19-BF98-0AB02C993F68}" presName="nodeText" presStyleLbl="bgAccFollowNode1" presStyleIdx="1" presStyleCnt="3">
        <dgm:presLayoutVars>
          <dgm:bulletEnabled val="1"/>
        </dgm:presLayoutVars>
      </dgm:prSet>
      <dgm:spPr/>
    </dgm:pt>
    <dgm:pt modelId="{83351961-5D7C-4B9C-AB5F-D803D3465F07}" type="pres">
      <dgm:prSet presAssocID="{A6802F8C-9998-46AE-914E-257FF248CB08}" presName="sibTrans" presStyleCnt="0"/>
      <dgm:spPr/>
    </dgm:pt>
    <dgm:pt modelId="{81655242-D743-4612-9B4E-AA9DB86D1C64}" type="pres">
      <dgm:prSet presAssocID="{D518A4E0-D4DE-4319-B33F-DCC7562B5AF5}" presName="compositeNode" presStyleCnt="0">
        <dgm:presLayoutVars>
          <dgm:bulletEnabled val="1"/>
        </dgm:presLayoutVars>
      </dgm:prSet>
      <dgm:spPr/>
    </dgm:pt>
    <dgm:pt modelId="{85C9E618-8E9F-4B8A-B04B-52E65811A79A}" type="pres">
      <dgm:prSet presAssocID="{D518A4E0-D4DE-4319-B33F-DCC7562B5AF5}" presName="bgRect" presStyleLbl="bgAccFollowNode1" presStyleIdx="2" presStyleCnt="3"/>
      <dgm:spPr/>
    </dgm:pt>
    <dgm:pt modelId="{B879FE12-BBCD-419A-A7E2-E46576B650CF}" type="pres">
      <dgm:prSet presAssocID="{89DEB7C2-0460-483C-8FA7-0CBDFAF91212}" presName="sibTransNodeCircle" presStyleLbl="alignNode1" presStyleIdx="4" presStyleCnt="6">
        <dgm:presLayoutVars>
          <dgm:chMax val="0"/>
          <dgm:bulletEnabled/>
        </dgm:presLayoutVars>
      </dgm:prSet>
      <dgm:spPr/>
    </dgm:pt>
    <dgm:pt modelId="{52B48E5B-82D8-432A-AC9E-E8EBFF9B1574}" type="pres">
      <dgm:prSet presAssocID="{D518A4E0-D4DE-4319-B33F-DCC7562B5AF5}" presName="bottomLine" presStyleLbl="alignNode1" presStyleIdx="5" presStyleCnt="6">
        <dgm:presLayoutVars/>
      </dgm:prSet>
      <dgm:spPr/>
    </dgm:pt>
    <dgm:pt modelId="{1226D9C4-7A43-47E3-A973-5105A2EA6F92}" type="pres">
      <dgm:prSet presAssocID="{D518A4E0-D4DE-4319-B33F-DCC7562B5AF5}" presName="nodeText" presStyleLbl="bgAccFollowNode1" presStyleIdx="2" presStyleCnt="3">
        <dgm:presLayoutVars>
          <dgm:bulletEnabled val="1"/>
        </dgm:presLayoutVars>
      </dgm:prSet>
      <dgm:spPr/>
    </dgm:pt>
  </dgm:ptLst>
  <dgm:cxnLst>
    <dgm:cxn modelId="{53AE1927-0B58-45C5-B2C6-42A696447C85}" type="presOf" srcId="{59257B1F-6A8A-43CC-AEAC-9C245C81418A}" destId="{F5BBD187-503E-4828-A315-F6812F3354EC}" srcOrd="0" destOrd="0" presId="urn:microsoft.com/office/officeart/2016/7/layout/BasicLinearProcessNumbered"/>
    <dgm:cxn modelId="{3101A744-1E69-4A43-8A06-6E29321FF210}" srcId="{CDE5F539-9561-4772-AFDB-DED14B5943C7}" destId="{24C31D6B-961E-4122-8FD9-EDA8670147AD}" srcOrd="0" destOrd="0" parTransId="{3B9FCA65-3A48-489C-BA14-23C28A2FDE68}" sibTransId="{59257B1F-6A8A-43CC-AEAC-9C245C81418A}"/>
    <dgm:cxn modelId="{0B7CFB6B-2E6E-4EB0-8CAA-10C4CB4258E7}" type="presOf" srcId="{24C31D6B-961E-4122-8FD9-EDA8670147AD}" destId="{CC95AF7D-192C-4BCC-A1E2-08935859EF85}" srcOrd="0" destOrd="0" presId="urn:microsoft.com/office/officeart/2016/7/layout/BasicLinearProcessNumbered"/>
    <dgm:cxn modelId="{AB3FFF4C-FE35-446B-9886-366B2A82EF38}" srcId="{CDE5F539-9561-4772-AFDB-DED14B5943C7}" destId="{D518A4E0-D4DE-4319-B33F-DCC7562B5AF5}" srcOrd="2" destOrd="0" parTransId="{F6EF5BF2-604D-4F3F-B48E-DEBA460F63FB}" sibTransId="{89DEB7C2-0460-483C-8FA7-0CBDFAF91212}"/>
    <dgm:cxn modelId="{46381251-C017-414B-895B-C0F4159AD19D}" type="presOf" srcId="{3328432A-C430-4D19-BF98-0AB02C993F68}" destId="{6A82A479-395B-4E63-AF6A-80FE174538E9}" srcOrd="1" destOrd="0" presId="urn:microsoft.com/office/officeart/2016/7/layout/BasicLinearProcessNumbered"/>
    <dgm:cxn modelId="{BD8A3A9C-3982-4893-96E0-24BF1E39B30C}" type="presOf" srcId="{CDE5F539-9561-4772-AFDB-DED14B5943C7}" destId="{5162AAD1-155F-4D15-962C-4EE766810620}" srcOrd="0" destOrd="0" presId="urn:microsoft.com/office/officeart/2016/7/layout/BasicLinearProcessNumbered"/>
    <dgm:cxn modelId="{78777BB7-1E71-45E7-94FB-E58E6A3EFF9B}" type="presOf" srcId="{A6802F8C-9998-46AE-914E-257FF248CB08}" destId="{CF8173FC-51F5-47B4-B35B-F631A85A0AB1}" srcOrd="0" destOrd="0" presId="urn:microsoft.com/office/officeart/2016/7/layout/BasicLinearProcessNumbered"/>
    <dgm:cxn modelId="{7E4D5CBA-5302-4008-9391-7C6819FB9BCE}" type="presOf" srcId="{D518A4E0-D4DE-4319-B33F-DCC7562B5AF5}" destId="{85C9E618-8E9F-4B8A-B04B-52E65811A79A}" srcOrd="0" destOrd="0" presId="urn:microsoft.com/office/officeart/2016/7/layout/BasicLinearProcessNumbered"/>
    <dgm:cxn modelId="{27FA93C5-1743-431D-A10F-68F94F53EA77}" type="presOf" srcId="{24C31D6B-961E-4122-8FD9-EDA8670147AD}" destId="{39C5EA83-DC72-444D-921E-95E7A101DA7D}" srcOrd="1" destOrd="0" presId="urn:microsoft.com/office/officeart/2016/7/layout/BasicLinearProcessNumbered"/>
    <dgm:cxn modelId="{7479EFD0-82C3-4119-8D50-85CD2E73A814}" type="presOf" srcId="{D518A4E0-D4DE-4319-B33F-DCC7562B5AF5}" destId="{1226D9C4-7A43-47E3-A973-5105A2EA6F92}" srcOrd="1" destOrd="0" presId="urn:microsoft.com/office/officeart/2016/7/layout/BasicLinearProcessNumbered"/>
    <dgm:cxn modelId="{095CF9D5-C5DD-4485-A4A5-88C50509EE18}" type="presOf" srcId="{89DEB7C2-0460-483C-8FA7-0CBDFAF91212}" destId="{B879FE12-BBCD-419A-A7E2-E46576B650CF}" srcOrd="0" destOrd="0" presId="urn:microsoft.com/office/officeart/2016/7/layout/BasicLinearProcessNumbered"/>
    <dgm:cxn modelId="{264543DB-BD03-4D76-90FC-9E1F070F3F51}" srcId="{CDE5F539-9561-4772-AFDB-DED14B5943C7}" destId="{3328432A-C430-4D19-BF98-0AB02C993F68}" srcOrd="1" destOrd="0" parTransId="{9B15E5A6-E9E3-409E-A3FB-9B7273E7B117}" sibTransId="{A6802F8C-9998-46AE-914E-257FF248CB08}"/>
    <dgm:cxn modelId="{2F6995DF-44D4-47AA-9F11-4962206EE5DF}" type="presOf" srcId="{3328432A-C430-4D19-BF98-0AB02C993F68}" destId="{17AEA865-AB4D-44DF-921C-D4C380483AD9}" srcOrd="0" destOrd="0" presId="urn:microsoft.com/office/officeart/2016/7/layout/BasicLinearProcessNumbered"/>
    <dgm:cxn modelId="{0F96B245-0FF5-4745-9923-2D63CAA13437}" type="presParOf" srcId="{5162AAD1-155F-4D15-962C-4EE766810620}" destId="{C3E90DD8-545C-4794-9EF2-E1231A5C21FA}" srcOrd="0" destOrd="0" presId="urn:microsoft.com/office/officeart/2016/7/layout/BasicLinearProcessNumbered"/>
    <dgm:cxn modelId="{5DDAD463-5874-43F2-B9D8-DC6902829304}" type="presParOf" srcId="{C3E90DD8-545C-4794-9EF2-E1231A5C21FA}" destId="{CC95AF7D-192C-4BCC-A1E2-08935859EF85}" srcOrd="0" destOrd="0" presId="urn:microsoft.com/office/officeart/2016/7/layout/BasicLinearProcessNumbered"/>
    <dgm:cxn modelId="{DEAE9EE2-2E87-4F4C-8BC5-5FB108D1FD8A}" type="presParOf" srcId="{C3E90DD8-545C-4794-9EF2-E1231A5C21FA}" destId="{F5BBD187-503E-4828-A315-F6812F3354EC}" srcOrd="1" destOrd="0" presId="urn:microsoft.com/office/officeart/2016/7/layout/BasicLinearProcessNumbered"/>
    <dgm:cxn modelId="{385AAC24-ABE8-452F-9E3C-9BA5C2791544}" type="presParOf" srcId="{C3E90DD8-545C-4794-9EF2-E1231A5C21FA}" destId="{8377B6E6-3F9C-4BD5-98F3-BA4B5A3A3687}" srcOrd="2" destOrd="0" presId="urn:microsoft.com/office/officeart/2016/7/layout/BasicLinearProcessNumbered"/>
    <dgm:cxn modelId="{E587641D-CDB9-4F66-B11A-909308D5F923}" type="presParOf" srcId="{C3E90DD8-545C-4794-9EF2-E1231A5C21FA}" destId="{39C5EA83-DC72-444D-921E-95E7A101DA7D}" srcOrd="3" destOrd="0" presId="urn:microsoft.com/office/officeart/2016/7/layout/BasicLinearProcessNumbered"/>
    <dgm:cxn modelId="{B8B18A22-79B3-47F8-8D7D-5638DA7D9AFB}" type="presParOf" srcId="{5162AAD1-155F-4D15-962C-4EE766810620}" destId="{804027D5-2315-40A2-ADB2-1C26EAF292D9}" srcOrd="1" destOrd="0" presId="urn:microsoft.com/office/officeart/2016/7/layout/BasicLinearProcessNumbered"/>
    <dgm:cxn modelId="{A139DBA0-3A90-44DC-B233-8E11870EC6C2}" type="presParOf" srcId="{5162AAD1-155F-4D15-962C-4EE766810620}" destId="{B31F9780-9232-4A49-8842-ABCB1C7AC6B2}" srcOrd="2" destOrd="0" presId="urn:microsoft.com/office/officeart/2016/7/layout/BasicLinearProcessNumbered"/>
    <dgm:cxn modelId="{BACE0032-D299-4ED2-9112-A1DE42742856}" type="presParOf" srcId="{B31F9780-9232-4A49-8842-ABCB1C7AC6B2}" destId="{17AEA865-AB4D-44DF-921C-D4C380483AD9}" srcOrd="0" destOrd="0" presId="urn:microsoft.com/office/officeart/2016/7/layout/BasicLinearProcessNumbered"/>
    <dgm:cxn modelId="{313BFEE7-A7DF-4ED0-8ECC-7E7F4D7B433A}" type="presParOf" srcId="{B31F9780-9232-4A49-8842-ABCB1C7AC6B2}" destId="{CF8173FC-51F5-47B4-B35B-F631A85A0AB1}" srcOrd="1" destOrd="0" presId="urn:microsoft.com/office/officeart/2016/7/layout/BasicLinearProcessNumbered"/>
    <dgm:cxn modelId="{2910A0D3-9ED2-438C-B7CA-9F84EF2D9BC3}" type="presParOf" srcId="{B31F9780-9232-4A49-8842-ABCB1C7AC6B2}" destId="{62EF3E3D-1791-45FD-9898-62200F3F3F54}" srcOrd="2" destOrd="0" presId="urn:microsoft.com/office/officeart/2016/7/layout/BasicLinearProcessNumbered"/>
    <dgm:cxn modelId="{9A13D6B7-A4ED-495F-9C26-F2C67BD1C30A}" type="presParOf" srcId="{B31F9780-9232-4A49-8842-ABCB1C7AC6B2}" destId="{6A82A479-395B-4E63-AF6A-80FE174538E9}" srcOrd="3" destOrd="0" presId="urn:microsoft.com/office/officeart/2016/7/layout/BasicLinearProcessNumbered"/>
    <dgm:cxn modelId="{1C317D54-0813-4B8E-9071-4B2BC7AABCDE}" type="presParOf" srcId="{5162AAD1-155F-4D15-962C-4EE766810620}" destId="{83351961-5D7C-4B9C-AB5F-D803D3465F07}" srcOrd="3" destOrd="0" presId="urn:microsoft.com/office/officeart/2016/7/layout/BasicLinearProcessNumbered"/>
    <dgm:cxn modelId="{8E576481-833E-4591-859A-E4B6892DB0D5}" type="presParOf" srcId="{5162AAD1-155F-4D15-962C-4EE766810620}" destId="{81655242-D743-4612-9B4E-AA9DB86D1C64}" srcOrd="4" destOrd="0" presId="urn:microsoft.com/office/officeart/2016/7/layout/BasicLinearProcessNumbered"/>
    <dgm:cxn modelId="{88D060A1-DFE5-4697-84DF-0EB3529AFACE}" type="presParOf" srcId="{81655242-D743-4612-9B4E-AA9DB86D1C64}" destId="{85C9E618-8E9F-4B8A-B04B-52E65811A79A}" srcOrd="0" destOrd="0" presId="urn:microsoft.com/office/officeart/2016/7/layout/BasicLinearProcessNumbered"/>
    <dgm:cxn modelId="{F470FC11-E23F-4F19-B511-281329F95639}" type="presParOf" srcId="{81655242-D743-4612-9B4E-AA9DB86D1C64}" destId="{B879FE12-BBCD-419A-A7E2-E46576B650CF}" srcOrd="1" destOrd="0" presId="urn:microsoft.com/office/officeart/2016/7/layout/BasicLinearProcessNumbered"/>
    <dgm:cxn modelId="{310A1275-3336-434B-929B-7C6EEC6C4291}" type="presParOf" srcId="{81655242-D743-4612-9B4E-AA9DB86D1C64}" destId="{52B48E5B-82D8-432A-AC9E-E8EBFF9B1574}" srcOrd="2" destOrd="0" presId="urn:microsoft.com/office/officeart/2016/7/layout/BasicLinearProcessNumbered"/>
    <dgm:cxn modelId="{BAF7B099-D605-4807-A91E-266159DBB5D3}" type="presParOf" srcId="{81655242-D743-4612-9B4E-AA9DB86D1C64}" destId="{1226D9C4-7A43-47E3-A973-5105A2EA6F92}"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1FC0A7-C4F5-430D-8EE6-43D123C363A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6A348FF-0410-4A4F-A5F3-91508C2EBCA5}">
      <dgm:prSet custT="1"/>
      <dgm:spPr/>
      <dgm:t>
        <a:bodyPr/>
        <a:lstStyle/>
        <a:p>
          <a:r>
            <a:rPr lang="en-CA" sz="1600" dirty="0">
              <a:latin typeface="Arial" panose="020B0604020202020204" pitchFamily="34" charset="0"/>
              <a:cs typeface="Arial" panose="020B0604020202020204" pitchFamily="34" charset="0"/>
            </a:rPr>
            <a:t>As an Orientation Partner, you are a guide and supporter, but you’re not expected to solve every problem or become a substitute for formal training.</a:t>
          </a:r>
          <a:endParaRPr lang="en-US" sz="1600" dirty="0">
            <a:latin typeface="Arial" panose="020B0604020202020204" pitchFamily="34" charset="0"/>
            <a:cs typeface="Arial" panose="020B0604020202020204" pitchFamily="34" charset="0"/>
          </a:endParaRPr>
        </a:p>
      </dgm:t>
    </dgm:pt>
    <dgm:pt modelId="{C1BF9953-4116-47D5-839C-9AEABB720675}" type="parTrans" cxnId="{828F009F-CDFC-4EF9-82BB-2E31E0748551}">
      <dgm:prSet/>
      <dgm:spPr/>
      <dgm:t>
        <a:bodyPr/>
        <a:lstStyle/>
        <a:p>
          <a:endParaRPr lang="en-US" sz="1400"/>
        </a:p>
      </dgm:t>
    </dgm:pt>
    <dgm:pt modelId="{C19B2B43-92D2-409F-97DA-CAD4A7639608}" type="sibTrans" cxnId="{828F009F-CDFC-4EF9-82BB-2E31E0748551}">
      <dgm:prSet/>
      <dgm:spPr/>
      <dgm:t>
        <a:bodyPr/>
        <a:lstStyle/>
        <a:p>
          <a:endParaRPr lang="en-US" sz="1400"/>
        </a:p>
      </dgm:t>
    </dgm:pt>
    <dgm:pt modelId="{576A4F8D-C738-4BAC-8AFB-1A799C2A2CDD}">
      <dgm:prSet custT="1"/>
      <dgm:spPr/>
      <dgm:t>
        <a:bodyPr/>
        <a:lstStyle/>
        <a:p>
          <a:r>
            <a:rPr lang="en-CA" sz="1600" b="1" dirty="0">
              <a:latin typeface="Arial" panose="020B0604020202020204" pitchFamily="34" charset="0"/>
              <a:cs typeface="Arial" panose="020B0604020202020204" pitchFamily="34" charset="0"/>
            </a:rPr>
            <a:t>Note: </a:t>
          </a:r>
          <a:r>
            <a:rPr lang="en-CA" sz="1600" i="1" dirty="0">
              <a:latin typeface="Arial" panose="020B0604020202020204" pitchFamily="34" charset="0"/>
              <a:cs typeface="Arial" panose="020B0604020202020204" pitchFamily="34" charset="0"/>
            </a:rPr>
            <a:t>We’re here to support the learning process, not to provide personal counseling or take over tasks that the mentee can do themselves.</a:t>
          </a:r>
          <a:endParaRPr lang="en-US" sz="1600" dirty="0">
            <a:latin typeface="Arial" panose="020B0604020202020204" pitchFamily="34" charset="0"/>
            <a:cs typeface="Arial" panose="020B0604020202020204" pitchFamily="34" charset="0"/>
          </a:endParaRPr>
        </a:p>
      </dgm:t>
    </dgm:pt>
    <dgm:pt modelId="{68267994-9150-44DD-A2C3-B60FCF3CFA47}" type="parTrans" cxnId="{BD40DD07-BC5B-4842-8487-D0A03D2C7460}">
      <dgm:prSet/>
      <dgm:spPr/>
      <dgm:t>
        <a:bodyPr/>
        <a:lstStyle/>
        <a:p>
          <a:endParaRPr lang="en-US" sz="1400"/>
        </a:p>
      </dgm:t>
    </dgm:pt>
    <dgm:pt modelId="{E1100EC3-A6F4-44F1-92BC-9BEBDC48A24B}" type="sibTrans" cxnId="{BD40DD07-BC5B-4842-8487-D0A03D2C7460}">
      <dgm:prSet/>
      <dgm:spPr/>
      <dgm:t>
        <a:bodyPr/>
        <a:lstStyle/>
        <a:p>
          <a:endParaRPr lang="en-US" sz="1400"/>
        </a:p>
      </dgm:t>
    </dgm:pt>
    <dgm:pt modelId="{E6854525-C3F9-4658-B252-108C117F9251}" type="pres">
      <dgm:prSet presAssocID="{8F1FC0A7-C4F5-430D-8EE6-43D123C363A2}" presName="root" presStyleCnt="0">
        <dgm:presLayoutVars>
          <dgm:dir/>
          <dgm:resizeHandles val="exact"/>
        </dgm:presLayoutVars>
      </dgm:prSet>
      <dgm:spPr/>
    </dgm:pt>
    <dgm:pt modelId="{27D779AA-DD58-4A76-AB1F-F9D1757AC1B6}" type="pres">
      <dgm:prSet presAssocID="{26A348FF-0410-4A4F-A5F3-91508C2EBCA5}" presName="compNode" presStyleCnt="0"/>
      <dgm:spPr/>
    </dgm:pt>
    <dgm:pt modelId="{BAA676F6-0D77-4617-95CB-6F4302F28FB2}" type="pres">
      <dgm:prSet presAssocID="{26A348FF-0410-4A4F-A5F3-91508C2EBCA5}" presName="bgRect" presStyleLbl="bgShp" presStyleIdx="0" presStyleCnt="2"/>
      <dgm:spPr/>
    </dgm:pt>
    <dgm:pt modelId="{031CF1DE-8C7F-4B3F-9C08-1FFE9D690A28}" type="pres">
      <dgm:prSet presAssocID="{26A348FF-0410-4A4F-A5F3-91508C2EBCA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C43A2D93-4B1D-440D-AC9F-49E0A343599D}" type="pres">
      <dgm:prSet presAssocID="{26A348FF-0410-4A4F-A5F3-91508C2EBCA5}" presName="spaceRect" presStyleCnt="0"/>
      <dgm:spPr/>
    </dgm:pt>
    <dgm:pt modelId="{641BBA20-D997-463C-94A1-E98F073E6BE4}" type="pres">
      <dgm:prSet presAssocID="{26A348FF-0410-4A4F-A5F3-91508C2EBCA5}" presName="parTx" presStyleLbl="revTx" presStyleIdx="0" presStyleCnt="2">
        <dgm:presLayoutVars>
          <dgm:chMax val="0"/>
          <dgm:chPref val="0"/>
        </dgm:presLayoutVars>
      </dgm:prSet>
      <dgm:spPr/>
    </dgm:pt>
    <dgm:pt modelId="{60AAA4EE-52B3-4B0F-9EDB-1C3DBB14145C}" type="pres">
      <dgm:prSet presAssocID="{C19B2B43-92D2-409F-97DA-CAD4A7639608}" presName="sibTrans" presStyleCnt="0"/>
      <dgm:spPr/>
    </dgm:pt>
    <dgm:pt modelId="{6AF0E68A-99AC-48FF-AF8B-BC044EB7C782}" type="pres">
      <dgm:prSet presAssocID="{576A4F8D-C738-4BAC-8AFB-1A799C2A2CDD}" presName="compNode" presStyleCnt="0"/>
      <dgm:spPr/>
    </dgm:pt>
    <dgm:pt modelId="{87CA4D84-9047-4C51-BF30-0EE0D2B04E5D}" type="pres">
      <dgm:prSet presAssocID="{576A4F8D-C738-4BAC-8AFB-1A799C2A2CDD}" presName="bgRect" presStyleLbl="bgShp" presStyleIdx="1" presStyleCnt="2"/>
      <dgm:spPr/>
    </dgm:pt>
    <dgm:pt modelId="{44AFF732-4D7A-4265-B108-CF696E9D04F4}" type="pres">
      <dgm:prSet presAssocID="{576A4F8D-C738-4BAC-8AFB-1A799C2A2CD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C0452E93-96B1-4153-8682-D99EC9F13529}" type="pres">
      <dgm:prSet presAssocID="{576A4F8D-C738-4BAC-8AFB-1A799C2A2CDD}" presName="spaceRect" presStyleCnt="0"/>
      <dgm:spPr/>
    </dgm:pt>
    <dgm:pt modelId="{4A24CF0B-EC88-436F-BED2-AE5C7EE76644}" type="pres">
      <dgm:prSet presAssocID="{576A4F8D-C738-4BAC-8AFB-1A799C2A2CDD}" presName="parTx" presStyleLbl="revTx" presStyleIdx="1" presStyleCnt="2">
        <dgm:presLayoutVars>
          <dgm:chMax val="0"/>
          <dgm:chPref val="0"/>
        </dgm:presLayoutVars>
      </dgm:prSet>
      <dgm:spPr/>
    </dgm:pt>
  </dgm:ptLst>
  <dgm:cxnLst>
    <dgm:cxn modelId="{BD40DD07-BC5B-4842-8487-D0A03D2C7460}" srcId="{8F1FC0A7-C4F5-430D-8EE6-43D123C363A2}" destId="{576A4F8D-C738-4BAC-8AFB-1A799C2A2CDD}" srcOrd="1" destOrd="0" parTransId="{68267994-9150-44DD-A2C3-B60FCF3CFA47}" sibTransId="{E1100EC3-A6F4-44F1-92BC-9BEBDC48A24B}"/>
    <dgm:cxn modelId="{828F009F-CDFC-4EF9-82BB-2E31E0748551}" srcId="{8F1FC0A7-C4F5-430D-8EE6-43D123C363A2}" destId="{26A348FF-0410-4A4F-A5F3-91508C2EBCA5}" srcOrd="0" destOrd="0" parTransId="{C1BF9953-4116-47D5-839C-9AEABB720675}" sibTransId="{C19B2B43-92D2-409F-97DA-CAD4A7639608}"/>
    <dgm:cxn modelId="{8CC754A1-7D59-496F-A873-2F63FAF6C155}" type="presOf" srcId="{26A348FF-0410-4A4F-A5F3-91508C2EBCA5}" destId="{641BBA20-D997-463C-94A1-E98F073E6BE4}" srcOrd="0" destOrd="0" presId="urn:microsoft.com/office/officeart/2018/2/layout/IconVerticalSolidList"/>
    <dgm:cxn modelId="{A48A45EF-FB8A-4875-A244-65F62B126281}" type="presOf" srcId="{8F1FC0A7-C4F5-430D-8EE6-43D123C363A2}" destId="{E6854525-C3F9-4658-B252-108C117F9251}" srcOrd="0" destOrd="0" presId="urn:microsoft.com/office/officeart/2018/2/layout/IconVerticalSolidList"/>
    <dgm:cxn modelId="{73C44FEF-184F-45CA-B51E-E62249E7AFA3}" type="presOf" srcId="{576A4F8D-C738-4BAC-8AFB-1A799C2A2CDD}" destId="{4A24CF0B-EC88-436F-BED2-AE5C7EE76644}" srcOrd="0" destOrd="0" presId="urn:microsoft.com/office/officeart/2018/2/layout/IconVerticalSolidList"/>
    <dgm:cxn modelId="{18FAA995-B9B5-4F6D-956B-E9AA1B525D8A}" type="presParOf" srcId="{E6854525-C3F9-4658-B252-108C117F9251}" destId="{27D779AA-DD58-4A76-AB1F-F9D1757AC1B6}" srcOrd="0" destOrd="0" presId="urn:microsoft.com/office/officeart/2018/2/layout/IconVerticalSolidList"/>
    <dgm:cxn modelId="{EDFB4D74-E875-491A-9227-F275ADB92F34}" type="presParOf" srcId="{27D779AA-DD58-4A76-AB1F-F9D1757AC1B6}" destId="{BAA676F6-0D77-4617-95CB-6F4302F28FB2}" srcOrd="0" destOrd="0" presId="urn:microsoft.com/office/officeart/2018/2/layout/IconVerticalSolidList"/>
    <dgm:cxn modelId="{87DB52BB-45C6-43DB-8A88-61251E8D09D8}" type="presParOf" srcId="{27D779AA-DD58-4A76-AB1F-F9D1757AC1B6}" destId="{031CF1DE-8C7F-4B3F-9C08-1FFE9D690A28}" srcOrd="1" destOrd="0" presId="urn:microsoft.com/office/officeart/2018/2/layout/IconVerticalSolidList"/>
    <dgm:cxn modelId="{B2F92255-8205-4B9D-9B51-BB7F31F28FDB}" type="presParOf" srcId="{27D779AA-DD58-4A76-AB1F-F9D1757AC1B6}" destId="{C43A2D93-4B1D-440D-AC9F-49E0A343599D}" srcOrd="2" destOrd="0" presId="urn:microsoft.com/office/officeart/2018/2/layout/IconVerticalSolidList"/>
    <dgm:cxn modelId="{91A4D4EE-2191-4DE0-9CBD-FF3834F46104}" type="presParOf" srcId="{27D779AA-DD58-4A76-AB1F-F9D1757AC1B6}" destId="{641BBA20-D997-463C-94A1-E98F073E6BE4}" srcOrd="3" destOrd="0" presId="urn:microsoft.com/office/officeart/2018/2/layout/IconVerticalSolidList"/>
    <dgm:cxn modelId="{42C88BCC-9549-48F6-B92E-AFF2ED970DAF}" type="presParOf" srcId="{E6854525-C3F9-4658-B252-108C117F9251}" destId="{60AAA4EE-52B3-4B0F-9EDB-1C3DBB14145C}" srcOrd="1" destOrd="0" presId="urn:microsoft.com/office/officeart/2018/2/layout/IconVerticalSolidList"/>
    <dgm:cxn modelId="{FCB607D6-6315-46C8-82EA-30763B0596CD}" type="presParOf" srcId="{E6854525-C3F9-4658-B252-108C117F9251}" destId="{6AF0E68A-99AC-48FF-AF8B-BC044EB7C782}" srcOrd="2" destOrd="0" presId="urn:microsoft.com/office/officeart/2018/2/layout/IconVerticalSolidList"/>
    <dgm:cxn modelId="{DB8D6A38-6ED3-467F-BA73-3AFB97C51FC5}" type="presParOf" srcId="{6AF0E68A-99AC-48FF-AF8B-BC044EB7C782}" destId="{87CA4D84-9047-4C51-BF30-0EE0D2B04E5D}" srcOrd="0" destOrd="0" presId="urn:microsoft.com/office/officeart/2018/2/layout/IconVerticalSolidList"/>
    <dgm:cxn modelId="{FE733D4D-13CB-4620-A623-56D40E609F10}" type="presParOf" srcId="{6AF0E68A-99AC-48FF-AF8B-BC044EB7C782}" destId="{44AFF732-4D7A-4265-B108-CF696E9D04F4}" srcOrd="1" destOrd="0" presId="urn:microsoft.com/office/officeart/2018/2/layout/IconVerticalSolidList"/>
    <dgm:cxn modelId="{CC722E37-0E3B-4081-88F2-5F0F09C2D565}" type="presParOf" srcId="{6AF0E68A-99AC-48FF-AF8B-BC044EB7C782}" destId="{C0452E93-96B1-4153-8682-D99EC9F13529}" srcOrd="2" destOrd="0" presId="urn:microsoft.com/office/officeart/2018/2/layout/IconVerticalSolidList"/>
    <dgm:cxn modelId="{048AA20D-269E-46A1-BD08-D00DFCF7C0DD}" type="presParOf" srcId="{6AF0E68A-99AC-48FF-AF8B-BC044EB7C782}" destId="{4A24CF0B-EC88-436F-BED2-AE5C7EE7664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C5260-840A-4AD3-9200-EF0DC30D1E9A}">
      <dsp:nvSpPr>
        <dsp:cNvPr id="0" name=""/>
        <dsp:cNvSpPr/>
      </dsp:nvSpPr>
      <dsp:spPr>
        <a:xfrm>
          <a:off x="0" y="2687593"/>
          <a:ext cx="4988379" cy="108757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Collaborative learning approach</a:t>
          </a:r>
        </a:p>
      </dsp:txBody>
      <dsp:txXfrm>
        <a:off x="0" y="2687593"/>
        <a:ext cx="4988379" cy="1087571"/>
      </dsp:txXfrm>
    </dsp:sp>
    <dsp:sp modelId="{32D03F28-11FA-4610-9B0A-67F2164EC719}">
      <dsp:nvSpPr>
        <dsp:cNvPr id="0" name=""/>
        <dsp:cNvSpPr/>
      </dsp:nvSpPr>
      <dsp:spPr>
        <a:xfrm rot="10800000">
          <a:off x="0" y="1029515"/>
          <a:ext cx="4988379" cy="1672685"/>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dirty="0">
              <a:latin typeface="Arial" panose="020B0604020202020204" pitchFamily="34" charset="0"/>
              <a:cs typeface="Arial" panose="020B0604020202020204" pitchFamily="34" charset="0"/>
            </a:rPr>
            <a:t>Key principles of peer support</a:t>
          </a:r>
        </a:p>
      </dsp:txBody>
      <dsp:txXfrm rot="-10800000">
        <a:off x="0" y="1029515"/>
        <a:ext cx="4988379" cy="587112"/>
      </dsp:txXfrm>
    </dsp:sp>
    <dsp:sp modelId="{25403E56-4FC3-4466-911B-848237EE7684}">
      <dsp:nvSpPr>
        <dsp:cNvPr id="0" name=""/>
        <dsp:cNvSpPr/>
      </dsp:nvSpPr>
      <dsp:spPr>
        <a:xfrm>
          <a:off x="608" y="1616628"/>
          <a:ext cx="997432" cy="500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CA" sz="900" kern="1200" dirty="0">
              <a:latin typeface="Arial" panose="020B0604020202020204" pitchFamily="34" charset="0"/>
              <a:cs typeface="Arial" panose="020B0604020202020204" pitchFamily="34" charset="0"/>
            </a:rPr>
            <a:t>Communication</a:t>
          </a:r>
        </a:p>
      </dsp:txBody>
      <dsp:txXfrm>
        <a:off x="608" y="1616628"/>
        <a:ext cx="997432" cy="500133"/>
      </dsp:txXfrm>
    </dsp:sp>
    <dsp:sp modelId="{4BBF385E-EB39-4704-BB0E-2BB816C9C9EA}">
      <dsp:nvSpPr>
        <dsp:cNvPr id="0" name=""/>
        <dsp:cNvSpPr/>
      </dsp:nvSpPr>
      <dsp:spPr>
        <a:xfrm>
          <a:off x="998041" y="1616628"/>
          <a:ext cx="997432" cy="500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CA" sz="900" kern="1200" dirty="0">
              <a:latin typeface="Arial" panose="020B0604020202020204" pitchFamily="34" charset="0"/>
              <a:cs typeface="Arial" panose="020B0604020202020204" pitchFamily="34" charset="0"/>
            </a:rPr>
            <a:t>Fostering resilience</a:t>
          </a:r>
        </a:p>
      </dsp:txBody>
      <dsp:txXfrm>
        <a:off x="998041" y="1616628"/>
        <a:ext cx="997432" cy="500133"/>
      </dsp:txXfrm>
    </dsp:sp>
    <dsp:sp modelId="{FC3C013D-A882-4063-A890-265FF9D21B63}">
      <dsp:nvSpPr>
        <dsp:cNvPr id="0" name=""/>
        <dsp:cNvSpPr/>
      </dsp:nvSpPr>
      <dsp:spPr>
        <a:xfrm>
          <a:off x="1951227" y="1616628"/>
          <a:ext cx="997432" cy="500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Arial" panose="020B0604020202020204" pitchFamily="34" charset="0"/>
              <a:cs typeface="Arial" panose="020B0604020202020204" pitchFamily="34" charset="0"/>
            </a:rPr>
            <a:t>Creating a safe learning environment</a:t>
          </a:r>
        </a:p>
      </dsp:txBody>
      <dsp:txXfrm>
        <a:off x="1951227" y="1616628"/>
        <a:ext cx="997432" cy="500133"/>
      </dsp:txXfrm>
    </dsp:sp>
    <dsp:sp modelId="{7722642F-7DF4-47B6-9AE6-606224282D52}">
      <dsp:nvSpPr>
        <dsp:cNvPr id="0" name=""/>
        <dsp:cNvSpPr/>
      </dsp:nvSpPr>
      <dsp:spPr>
        <a:xfrm>
          <a:off x="2992905" y="1616628"/>
          <a:ext cx="997432" cy="500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CA" sz="900" kern="1200" dirty="0">
              <a:latin typeface="Arial" panose="020B0604020202020204" pitchFamily="34" charset="0"/>
              <a:cs typeface="Arial" panose="020B0604020202020204" pitchFamily="34" charset="0"/>
            </a:rPr>
            <a:t>Adapting to individual needs</a:t>
          </a:r>
        </a:p>
      </dsp:txBody>
      <dsp:txXfrm>
        <a:off x="2992905" y="1616628"/>
        <a:ext cx="997432" cy="500133"/>
      </dsp:txXfrm>
    </dsp:sp>
    <dsp:sp modelId="{B5181E7D-8EB0-4250-9153-B2311F0DCA00}">
      <dsp:nvSpPr>
        <dsp:cNvPr id="0" name=""/>
        <dsp:cNvSpPr/>
      </dsp:nvSpPr>
      <dsp:spPr>
        <a:xfrm>
          <a:off x="3990337" y="1616628"/>
          <a:ext cx="997432" cy="500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CA" sz="900" kern="1200" dirty="0">
              <a:latin typeface="Arial" panose="020B0604020202020204" pitchFamily="34" charset="0"/>
              <a:cs typeface="Arial" panose="020B0604020202020204" pitchFamily="34" charset="0"/>
            </a:rPr>
            <a:t>Self-reflection</a:t>
          </a:r>
        </a:p>
      </dsp:txBody>
      <dsp:txXfrm>
        <a:off x="3990337" y="1616628"/>
        <a:ext cx="997432" cy="500133"/>
      </dsp:txXfrm>
    </dsp:sp>
    <dsp:sp modelId="{E30D5C0E-CD57-4A4F-80C7-C97A545AA76C}">
      <dsp:nvSpPr>
        <dsp:cNvPr id="0" name=""/>
        <dsp:cNvSpPr/>
      </dsp:nvSpPr>
      <dsp:spPr>
        <a:xfrm rot="10800000">
          <a:off x="0" y="138012"/>
          <a:ext cx="4988379" cy="1044123"/>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Introduction to the Nursing Orientation Peer Support Program (NOPSP)</a:t>
          </a:r>
        </a:p>
      </dsp:txBody>
      <dsp:txXfrm rot="10800000">
        <a:off x="0" y="138012"/>
        <a:ext cx="4988379" cy="678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2E2CB-ABF4-46DB-9231-62386135CA5B}">
      <dsp:nvSpPr>
        <dsp:cNvPr id="0" name=""/>
        <dsp:cNvSpPr/>
      </dsp:nvSpPr>
      <dsp:spPr>
        <a:xfrm>
          <a:off x="0" y="1353"/>
          <a:ext cx="7886700" cy="68623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0B8AFE-A010-4B8C-BD3C-6C99F8422C4E}">
      <dsp:nvSpPr>
        <dsp:cNvPr id="0" name=""/>
        <dsp:cNvSpPr/>
      </dsp:nvSpPr>
      <dsp:spPr>
        <a:xfrm>
          <a:off x="207585" y="155756"/>
          <a:ext cx="377427" cy="3774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B9CC30-4E67-4CB3-8076-F8A318B30F4D}">
      <dsp:nvSpPr>
        <dsp:cNvPr id="0" name=""/>
        <dsp:cNvSpPr/>
      </dsp:nvSpPr>
      <dsp:spPr>
        <a:xfrm>
          <a:off x="792598" y="1353"/>
          <a:ext cx="7094101" cy="6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26" tIns="72626" rIns="72626" bIns="72626" numCol="1" spcCol="1270" anchor="ctr" anchorCtr="0">
          <a:noAutofit/>
        </a:bodyPr>
        <a:lstStyle/>
        <a:p>
          <a:pPr marL="0" lvl="0" indent="0" algn="l" defTabSz="844550">
            <a:lnSpc>
              <a:spcPct val="90000"/>
            </a:lnSpc>
            <a:spcBef>
              <a:spcPct val="0"/>
            </a:spcBef>
            <a:spcAft>
              <a:spcPct val="35000"/>
            </a:spcAft>
            <a:buNone/>
          </a:pPr>
          <a:r>
            <a:rPr lang="en-CA" sz="1900" kern="1200"/>
            <a:t>A direct point-of-care RPN or RN who is paired with a newly hired nurse to:</a:t>
          </a:r>
          <a:endParaRPr lang="en-US" sz="1900" kern="1200"/>
        </a:p>
      </dsp:txBody>
      <dsp:txXfrm>
        <a:off x="792598" y="1353"/>
        <a:ext cx="7094101" cy="686232"/>
      </dsp:txXfrm>
    </dsp:sp>
    <dsp:sp modelId="{962301B7-8C1C-4E6B-9B9F-E2B9CC699792}">
      <dsp:nvSpPr>
        <dsp:cNvPr id="0" name=""/>
        <dsp:cNvSpPr/>
      </dsp:nvSpPr>
      <dsp:spPr>
        <a:xfrm>
          <a:off x="0" y="859144"/>
          <a:ext cx="7886700" cy="68623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294942-7AEC-43A3-A5A5-5BEB5B8360D0}">
      <dsp:nvSpPr>
        <dsp:cNvPr id="0" name=""/>
        <dsp:cNvSpPr/>
      </dsp:nvSpPr>
      <dsp:spPr>
        <a:xfrm>
          <a:off x="207585" y="1013546"/>
          <a:ext cx="377427" cy="3774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456835-8ECA-4D9A-BE62-C2466F0F4FCB}">
      <dsp:nvSpPr>
        <dsp:cNvPr id="0" name=""/>
        <dsp:cNvSpPr/>
      </dsp:nvSpPr>
      <dsp:spPr>
        <a:xfrm>
          <a:off x="792598" y="859144"/>
          <a:ext cx="7094101" cy="6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26" tIns="72626" rIns="72626" bIns="72626" numCol="1" spcCol="1270" anchor="ctr" anchorCtr="0">
          <a:noAutofit/>
        </a:bodyPr>
        <a:lstStyle/>
        <a:p>
          <a:pPr marL="0" lvl="0" indent="0" algn="l" defTabSz="844550">
            <a:lnSpc>
              <a:spcPct val="90000"/>
            </a:lnSpc>
            <a:spcBef>
              <a:spcPct val="0"/>
            </a:spcBef>
            <a:spcAft>
              <a:spcPct val="35000"/>
            </a:spcAft>
            <a:buNone/>
          </a:pPr>
          <a:r>
            <a:rPr lang="en-CA" sz="1900" kern="1200"/>
            <a:t>Provide peer support and mentorship</a:t>
          </a:r>
          <a:endParaRPr lang="en-US" sz="1900" kern="1200"/>
        </a:p>
      </dsp:txBody>
      <dsp:txXfrm>
        <a:off x="792598" y="859144"/>
        <a:ext cx="7094101" cy="686232"/>
      </dsp:txXfrm>
    </dsp:sp>
    <dsp:sp modelId="{E1114E74-D8B9-448C-AC4D-A23AF74583D9}">
      <dsp:nvSpPr>
        <dsp:cNvPr id="0" name=""/>
        <dsp:cNvSpPr/>
      </dsp:nvSpPr>
      <dsp:spPr>
        <a:xfrm>
          <a:off x="0" y="1716935"/>
          <a:ext cx="7886700" cy="68623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E45AA2-D0E1-4D43-9CE9-E4E0365F9E21}">
      <dsp:nvSpPr>
        <dsp:cNvPr id="0" name=""/>
        <dsp:cNvSpPr/>
      </dsp:nvSpPr>
      <dsp:spPr>
        <a:xfrm>
          <a:off x="207585" y="1871337"/>
          <a:ext cx="377427" cy="3774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C7F175-D55B-448E-99C2-611FA0B43132}">
      <dsp:nvSpPr>
        <dsp:cNvPr id="0" name=""/>
        <dsp:cNvSpPr/>
      </dsp:nvSpPr>
      <dsp:spPr>
        <a:xfrm>
          <a:off x="792598" y="1716935"/>
          <a:ext cx="7094101" cy="6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26" tIns="72626" rIns="72626" bIns="72626" numCol="1" spcCol="1270" anchor="ctr" anchorCtr="0">
          <a:noAutofit/>
        </a:bodyPr>
        <a:lstStyle/>
        <a:p>
          <a:pPr marL="0" lvl="0" indent="0" algn="l" defTabSz="844550">
            <a:lnSpc>
              <a:spcPct val="90000"/>
            </a:lnSpc>
            <a:spcBef>
              <a:spcPct val="0"/>
            </a:spcBef>
            <a:spcAft>
              <a:spcPct val="35000"/>
            </a:spcAft>
            <a:buNone/>
          </a:pPr>
          <a:r>
            <a:rPr lang="en-CA" sz="1900" kern="1200"/>
            <a:t>Facilitate integration into the team and culture of the home</a:t>
          </a:r>
          <a:endParaRPr lang="en-US" sz="1900" kern="1200"/>
        </a:p>
      </dsp:txBody>
      <dsp:txXfrm>
        <a:off x="792598" y="1716935"/>
        <a:ext cx="7094101" cy="686232"/>
      </dsp:txXfrm>
    </dsp:sp>
    <dsp:sp modelId="{A4729D5C-A2E4-48C4-8B38-5F5EB410CADF}">
      <dsp:nvSpPr>
        <dsp:cNvPr id="0" name=""/>
        <dsp:cNvSpPr/>
      </dsp:nvSpPr>
      <dsp:spPr>
        <a:xfrm>
          <a:off x="0" y="2574725"/>
          <a:ext cx="7886700" cy="68623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3E6666-5171-4B51-BF5F-1AF0ADEB14FE}">
      <dsp:nvSpPr>
        <dsp:cNvPr id="0" name=""/>
        <dsp:cNvSpPr/>
      </dsp:nvSpPr>
      <dsp:spPr>
        <a:xfrm>
          <a:off x="207585" y="2729127"/>
          <a:ext cx="377427" cy="3774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12967A-2410-4952-A2D0-271A5E770C8E}">
      <dsp:nvSpPr>
        <dsp:cNvPr id="0" name=""/>
        <dsp:cNvSpPr/>
      </dsp:nvSpPr>
      <dsp:spPr>
        <a:xfrm>
          <a:off x="792598" y="2574725"/>
          <a:ext cx="7094101" cy="686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26" tIns="72626" rIns="72626" bIns="72626" numCol="1" spcCol="1270" anchor="ctr" anchorCtr="0">
          <a:noAutofit/>
        </a:bodyPr>
        <a:lstStyle/>
        <a:p>
          <a:pPr marL="0" lvl="0" indent="0" algn="l" defTabSz="844550">
            <a:lnSpc>
              <a:spcPct val="90000"/>
            </a:lnSpc>
            <a:spcBef>
              <a:spcPct val="0"/>
            </a:spcBef>
            <a:spcAft>
              <a:spcPct val="35000"/>
            </a:spcAft>
            <a:buNone/>
          </a:pPr>
          <a:r>
            <a:rPr lang="en-CA" sz="1900" kern="1200"/>
            <a:t>Promote a positive onboarding experience</a:t>
          </a:r>
          <a:endParaRPr lang="en-US" sz="1900" kern="1200"/>
        </a:p>
      </dsp:txBody>
      <dsp:txXfrm>
        <a:off x="792598" y="2574725"/>
        <a:ext cx="7094101" cy="686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FD3FC-D638-4F79-9933-B4B4343993E0}">
      <dsp:nvSpPr>
        <dsp:cNvPr id="0" name=""/>
        <dsp:cNvSpPr/>
      </dsp:nvSpPr>
      <dsp:spPr>
        <a:xfrm>
          <a:off x="1009209" y="251608"/>
          <a:ext cx="1625062" cy="1625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781BD3-1827-4798-9B51-30AB6512B3F1}">
      <dsp:nvSpPr>
        <dsp:cNvPr id="0" name=""/>
        <dsp:cNvSpPr/>
      </dsp:nvSpPr>
      <dsp:spPr>
        <a:xfrm>
          <a:off x="16115" y="2290703"/>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1" kern="1200" dirty="0">
              <a:latin typeface="Arial" panose="020B0604020202020204" pitchFamily="34" charset="0"/>
              <a:cs typeface="Arial" panose="020B0604020202020204" pitchFamily="34" charset="0"/>
            </a:rPr>
            <a:t>Activity</a:t>
          </a:r>
          <a:endParaRPr lang="en-US" sz="1700" kern="1200" dirty="0">
            <a:latin typeface="Arial" panose="020B0604020202020204" pitchFamily="34" charset="0"/>
            <a:cs typeface="Arial" panose="020B0604020202020204" pitchFamily="34" charset="0"/>
          </a:endParaRPr>
        </a:p>
      </dsp:txBody>
      <dsp:txXfrm>
        <a:off x="16115" y="2290703"/>
        <a:ext cx="3611250" cy="720000"/>
      </dsp:txXfrm>
    </dsp:sp>
    <dsp:sp modelId="{A63970A5-4DAF-4BAD-BD14-7525C958B911}">
      <dsp:nvSpPr>
        <dsp:cNvPr id="0" name=""/>
        <dsp:cNvSpPr/>
      </dsp:nvSpPr>
      <dsp:spPr>
        <a:xfrm>
          <a:off x="5252428" y="251608"/>
          <a:ext cx="1625062" cy="1625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6BD83B-F343-468C-869E-A9F74AAF9C84}">
      <dsp:nvSpPr>
        <dsp:cNvPr id="0" name=""/>
        <dsp:cNvSpPr/>
      </dsp:nvSpPr>
      <dsp:spPr>
        <a:xfrm>
          <a:off x="4259334" y="2290703"/>
          <a:ext cx="361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b="1" kern="1200" dirty="0">
              <a:latin typeface="Arial" panose="020B0604020202020204" pitchFamily="34" charset="0"/>
              <a:cs typeface="Arial" panose="020B0604020202020204" pitchFamily="34" charset="0"/>
            </a:rPr>
            <a:t>Group Task</a:t>
          </a:r>
          <a:r>
            <a:rPr lang="en-US" sz="1700" kern="1200" dirty="0">
              <a:latin typeface="Arial" panose="020B0604020202020204" pitchFamily="34" charset="0"/>
              <a:cs typeface="Arial" panose="020B0604020202020204" pitchFamily="34" charset="0"/>
            </a:rPr>
            <a:t>: Think about the qualities that make an effective Orientation Partner. Write them down.</a:t>
          </a:r>
        </a:p>
      </dsp:txBody>
      <dsp:txXfrm>
        <a:off x="4259334" y="2290703"/>
        <a:ext cx="36112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88381D-B499-451B-B542-86BEB08B083B}">
      <dsp:nvSpPr>
        <dsp:cNvPr id="0" name=""/>
        <dsp:cNvSpPr/>
      </dsp:nvSpPr>
      <dsp:spPr>
        <a:xfrm>
          <a:off x="0" y="422671"/>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dirty="0"/>
            <a:t>Experienced and Knowledgeable</a:t>
          </a:r>
          <a:r>
            <a:rPr lang="en-CA" sz="1300" b="0" i="0" kern="1200" dirty="0"/>
            <a:t>:</a:t>
          </a:r>
          <a:endParaRPr lang="en-US" sz="1300" kern="1200" dirty="0"/>
        </a:p>
      </dsp:txBody>
      <dsp:txXfrm>
        <a:off x="0" y="422671"/>
        <a:ext cx="1208484" cy="725090"/>
      </dsp:txXfrm>
    </dsp:sp>
    <dsp:sp modelId="{F79C1893-CE7C-4E31-B8F4-7514EE6F0786}">
      <dsp:nvSpPr>
        <dsp:cNvPr id="0" name=""/>
        <dsp:cNvSpPr/>
      </dsp:nvSpPr>
      <dsp:spPr>
        <a:xfrm>
          <a:off x="1329332" y="422671"/>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Empathetic and Supportive</a:t>
          </a:r>
          <a:r>
            <a:rPr lang="en-CA" sz="1300" b="0" i="0" kern="1200"/>
            <a:t>:</a:t>
          </a:r>
          <a:endParaRPr lang="en-US" sz="1300" kern="1200"/>
        </a:p>
      </dsp:txBody>
      <dsp:txXfrm>
        <a:off x="1329332" y="422671"/>
        <a:ext cx="1208484" cy="725090"/>
      </dsp:txXfrm>
    </dsp:sp>
    <dsp:sp modelId="{62FF6BC3-CEDE-4DCC-9F83-EEF84F02F0C6}">
      <dsp:nvSpPr>
        <dsp:cNvPr id="0" name=""/>
        <dsp:cNvSpPr/>
      </dsp:nvSpPr>
      <dsp:spPr>
        <a:xfrm>
          <a:off x="2658665" y="422671"/>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Good Communicator</a:t>
          </a:r>
          <a:r>
            <a:rPr lang="en-CA" sz="1300" b="0" i="0" kern="1200"/>
            <a:t>:</a:t>
          </a:r>
          <a:endParaRPr lang="en-US" sz="1300" kern="1200"/>
        </a:p>
      </dsp:txBody>
      <dsp:txXfrm>
        <a:off x="2658665" y="422671"/>
        <a:ext cx="1208484" cy="725090"/>
      </dsp:txXfrm>
    </dsp:sp>
    <dsp:sp modelId="{95B1F2CA-D3CC-44C7-B747-4D30FEF73709}">
      <dsp:nvSpPr>
        <dsp:cNvPr id="0" name=""/>
        <dsp:cNvSpPr/>
      </dsp:nvSpPr>
      <dsp:spPr>
        <a:xfrm>
          <a:off x="0" y="1268610"/>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Patient and Understanding</a:t>
          </a:r>
          <a:r>
            <a:rPr lang="en-CA" sz="1300" b="0" i="0" kern="1200"/>
            <a:t>:</a:t>
          </a:r>
          <a:endParaRPr lang="en-US" sz="1300" kern="1200"/>
        </a:p>
      </dsp:txBody>
      <dsp:txXfrm>
        <a:off x="0" y="1268610"/>
        <a:ext cx="1208484" cy="725090"/>
      </dsp:txXfrm>
    </dsp:sp>
    <dsp:sp modelId="{BD3C3734-7043-4EDB-BDAC-557EFFAED43A}">
      <dsp:nvSpPr>
        <dsp:cNvPr id="0" name=""/>
        <dsp:cNvSpPr/>
      </dsp:nvSpPr>
      <dsp:spPr>
        <a:xfrm>
          <a:off x="1329332" y="1268610"/>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Approachable and Trustworthy</a:t>
          </a:r>
          <a:r>
            <a:rPr lang="en-CA" sz="1300" b="0" i="0" kern="1200"/>
            <a:t>:</a:t>
          </a:r>
          <a:endParaRPr lang="en-US" sz="1300" kern="1200"/>
        </a:p>
      </dsp:txBody>
      <dsp:txXfrm>
        <a:off x="1329332" y="1268610"/>
        <a:ext cx="1208484" cy="725090"/>
      </dsp:txXfrm>
    </dsp:sp>
    <dsp:sp modelId="{C88DEE0F-0B2F-4F4A-8A03-6F7A066A92C3}">
      <dsp:nvSpPr>
        <dsp:cNvPr id="0" name=""/>
        <dsp:cNvSpPr/>
      </dsp:nvSpPr>
      <dsp:spPr>
        <a:xfrm>
          <a:off x="2658665" y="1268610"/>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Encouraging and Motivating</a:t>
          </a:r>
          <a:r>
            <a:rPr lang="en-CA" sz="1300" b="0" i="0" kern="1200"/>
            <a:t>:</a:t>
          </a:r>
          <a:endParaRPr lang="en-US" sz="1300" kern="1200"/>
        </a:p>
      </dsp:txBody>
      <dsp:txXfrm>
        <a:off x="2658665" y="1268610"/>
        <a:ext cx="1208484" cy="725090"/>
      </dsp:txXfrm>
    </dsp:sp>
    <dsp:sp modelId="{B0745287-D960-4C1C-B509-0FE923824206}">
      <dsp:nvSpPr>
        <dsp:cNvPr id="0" name=""/>
        <dsp:cNvSpPr/>
      </dsp:nvSpPr>
      <dsp:spPr>
        <a:xfrm>
          <a:off x="0" y="2114549"/>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Adaptable and Flexible</a:t>
          </a:r>
          <a:r>
            <a:rPr lang="en-CA" sz="1300" b="0" i="0" kern="1200"/>
            <a:t>:</a:t>
          </a:r>
          <a:endParaRPr lang="en-US" sz="1300" kern="1200"/>
        </a:p>
      </dsp:txBody>
      <dsp:txXfrm>
        <a:off x="0" y="2114549"/>
        <a:ext cx="1208484" cy="725090"/>
      </dsp:txXfrm>
    </dsp:sp>
    <dsp:sp modelId="{2F938647-F9C2-4D71-AD6D-EFDC6CCC16E2}">
      <dsp:nvSpPr>
        <dsp:cNvPr id="0" name=""/>
        <dsp:cNvSpPr/>
      </dsp:nvSpPr>
      <dsp:spPr>
        <a:xfrm>
          <a:off x="1329332" y="2114549"/>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Professional and Ethical</a:t>
          </a:r>
          <a:r>
            <a:rPr lang="en-CA" sz="1300" b="0" i="0" kern="1200"/>
            <a:t>:</a:t>
          </a:r>
          <a:endParaRPr lang="en-US" sz="1300" kern="1200"/>
        </a:p>
      </dsp:txBody>
      <dsp:txXfrm>
        <a:off x="1329332" y="2114549"/>
        <a:ext cx="1208484" cy="725090"/>
      </dsp:txXfrm>
    </dsp:sp>
    <dsp:sp modelId="{7539D129-8277-496D-99BD-6B0943EFC000}">
      <dsp:nvSpPr>
        <dsp:cNvPr id="0" name=""/>
        <dsp:cNvSpPr/>
      </dsp:nvSpPr>
      <dsp:spPr>
        <a:xfrm>
          <a:off x="2658665" y="2114549"/>
          <a:ext cx="1208484" cy="7250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CA" sz="1300" b="1" i="0" kern="1200"/>
            <a:t>Strong Problem-Solving Skills</a:t>
          </a:r>
          <a:r>
            <a:rPr lang="en-CA" sz="1300" b="0" i="0" kern="1200"/>
            <a:t>:</a:t>
          </a:r>
          <a:endParaRPr lang="en-US" sz="1300" kern="1200"/>
        </a:p>
      </dsp:txBody>
      <dsp:txXfrm>
        <a:off x="2658665" y="2114549"/>
        <a:ext cx="1208484" cy="7250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26A3D-A98B-4FFC-87D5-7F5CB30D04B7}">
      <dsp:nvSpPr>
        <dsp:cNvPr id="0" name=""/>
        <dsp:cNvSpPr/>
      </dsp:nvSpPr>
      <dsp:spPr>
        <a:xfrm>
          <a:off x="0" y="425839"/>
          <a:ext cx="8516015" cy="126556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BD61C-25C3-4D15-982F-61B3FFCBE0C6}">
      <dsp:nvSpPr>
        <dsp:cNvPr id="0" name=""/>
        <dsp:cNvSpPr/>
      </dsp:nvSpPr>
      <dsp:spPr>
        <a:xfrm>
          <a:off x="382833" y="710591"/>
          <a:ext cx="696741" cy="6960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EAE62B-EAB0-46F3-8D40-725BEC67C91B}">
      <dsp:nvSpPr>
        <dsp:cNvPr id="0" name=""/>
        <dsp:cNvSpPr/>
      </dsp:nvSpPr>
      <dsp:spPr>
        <a:xfrm>
          <a:off x="1462408" y="425839"/>
          <a:ext cx="7050745" cy="1266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070" tIns="134070" rIns="134070" bIns="134070" numCol="1" spcCol="1270" anchor="ctr" anchorCtr="0">
          <a:noAutofit/>
        </a:bodyPr>
        <a:lstStyle/>
        <a:p>
          <a:pPr marL="0" lvl="0" indent="0" algn="l" defTabSz="533400">
            <a:lnSpc>
              <a:spcPct val="100000"/>
            </a:lnSpc>
            <a:spcBef>
              <a:spcPct val="0"/>
            </a:spcBef>
            <a:spcAft>
              <a:spcPct val="35000"/>
            </a:spcAft>
            <a:buNone/>
          </a:pPr>
          <a:r>
            <a:rPr lang="en-US" sz="1200" b="1" kern="1200" dirty="0">
              <a:latin typeface="Arial" panose="020B0604020202020204" pitchFamily="34" charset="0"/>
              <a:cs typeface="Arial" panose="020B0604020202020204" pitchFamily="34" charset="0"/>
            </a:rPr>
            <a:t>Non-verbal communication:</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What it is</a:t>
          </a:r>
          <a:r>
            <a:rPr lang="en-CA" sz="1200" kern="1200" dirty="0">
              <a:latin typeface="Arial" panose="020B0604020202020204" pitchFamily="34" charset="0"/>
              <a:cs typeface="Arial" panose="020B0604020202020204" pitchFamily="34" charset="0"/>
            </a:rPr>
            <a:t>: Using body language, </a:t>
          </a:r>
          <a:r>
            <a:rPr lang="en-CA" sz="1200" i="1" kern="1200" dirty="0">
              <a:latin typeface="Arial" panose="020B0604020202020204" pitchFamily="34" charset="0"/>
              <a:cs typeface="Arial" panose="020B0604020202020204" pitchFamily="34" charset="0"/>
            </a:rPr>
            <a:t>eye contact</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tone of voice</a:t>
          </a:r>
          <a:r>
            <a:rPr lang="en-CA" sz="1200" kern="1200" dirty="0">
              <a:latin typeface="Arial" panose="020B0604020202020204" pitchFamily="34" charset="0"/>
              <a:cs typeface="Arial" panose="020B0604020202020204" pitchFamily="34" charset="0"/>
            </a:rPr>
            <a:t>, and </a:t>
          </a:r>
          <a:r>
            <a:rPr lang="en-CA" sz="1200" i="1" kern="1200" dirty="0">
              <a:latin typeface="Arial" panose="020B0604020202020204" pitchFamily="34" charset="0"/>
              <a:cs typeface="Arial" panose="020B0604020202020204" pitchFamily="34" charset="0"/>
            </a:rPr>
            <a:t>facial expressions </a:t>
          </a:r>
          <a:r>
            <a:rPr lang="en-CA" sz="1200" kern="1200" dirty="0">
              <a:latin typeface="Arial" panose="020B0604020202020204" pitchFamily="34" charset="0"/>
              <a:cs typeface="Arial" panose="020B0604020202020204" pitchFamily="34" charset="0"/>
            </a:rPr>
            <a:t>to enhance your message</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Why it’s important</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Non-verbal cues </a:t>
          </a:r>
          <a:r>
            <a:rPr lang="en-CA" sz="1200" kern="1200" dirty="0">
              <a:latin typeface="Arial" panose="020B0604020202020204" pitchFamily="34" charset="0"/>
              <a:cs typeface="Arial" panose="020B0604020202020204" pitchFamily="34" charset="0"/>
            </a:rPr>
            <a:t>can reinforce </a:t>
          </a:r>
          <a:r>
            <a:rPr lang="en-CA" sz="1200" i="1" kern="1200" dirty="0">
              <a:latin typeface="Arial" panose="020B0604020202020204" pitchFamily="34" charset="0"/>
              <a:cs typeface="Arial" panose="020B0604020202020204" pitchFamily="34" charset="0"/>
            </a:rPr>
            <a:t>empathy</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support</a:t>
          </a:r>
          <a:r>
            <a:rPr lang="en-CA" sz="1200" kern="1200" dirty="0">
              <a:latin typeface="Arial" panose="020B0604020202020204" pitchFamily="34" charset="0"/>
              <a:cs typeface="Arial" panose="020B0604020202020204" pitchFamily="34" charset="0"/>
            </a:rPr>
            <a:t>, and </a:t>
          </a:r>
          <a:r>
            <a:rPr lang="en-CA" sz="1200" i="1" kern="1200" dirty="0">
              <a:latin typeface="Arial" panose="020B0604020202020204" pitchFamily="34" charset="0"/>
              <a:cs typeface="Arial" panose="020B0604020202020204" pitchFamily="34" charset="0"/>
            </a:rPr>
            <a:t>openness</a:t>
          </a:r>
          <a:r>
            <a:rPr lang="en-CA" sz="1200" kern="1200" dirty="0">
              <a:latin typeface="Arial" panose="020B0604020202020204" pitchFamily="34" charset="0"/>
              <a:cs typeface="Arial" panose="020B0604020202020204" pitchFamily="34" charset="0"/>
            </a:rPr>
            <a:t>. Positive body language (</a:t>
          </a:r>
          <a:r>
            <a:rPr lang="en-CA" sz="1200" i="1" kern="1200" dirty="0">
              <a:latin typeface="Arial" panose="020B0604020202020204" pitchFamily="34" charset="0"/>
              <a:cs typeface="Arial" panose="020B0604020202020204" pitchFamily="34" charset="0"/>
            </a:rPr>
            <a:t>nodding, leaning slightly forward</a:t>
          </a:r>
          <a:r>
            <a:rPr lang="en-CA" sz="1200" kern="1200" dirty="0">
              <a:latin typeface="Arial" panose="020B0604020202020204" pitchFamily="34" charset="0"/>
              <a:cs typeface="Arial" panose="020B0604020202020204" pitchFamily="34" charset="0"/>
            </a:rPr>
            <a:t>).</a:t>
          </a:r>
          <a:endParaRPr lang="en-US" sz="1200" kern="1200" dirty="0">
            <a:latin typeface="Arial" panose="020B0604020202020204" pitchFamily="34" charset="0"/>
            <a:cs typeface="Arial" panose="020B0604020202020204" pitchFamily="34" charset="0"/>
          </a:endParaRPr>
        </a:p>
      </dsp:txBody>
      <dsp:txXfrm>
        <a:off x="1462408" y="425839"/>
        <a:ext cx="7050745" cy="1266802"/>
      </dsp:txXfrm>
    </dsp:sp>
    <dsp:sp modelId="{9A459F29-95A4-4DC3-AE19-153B78B6361A}">
      <dsp:nvSpPr>
        <dsp:cNvPr id="0" name=""/>
        <dsp:cNvSpPr/>
      </dsp:nvSpPr>
      <dsp:spPr>
        <a:xfrm>
          <a:off x="0" y="1966545"/>
          <a:ext cx="8516015" cy="126556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39E5E3-C8F9-496D-A3F0-F5BB99ECC8D9}">
      <dsp:nvSpPr>
        <dsp:cNvPr id="0" name=""/>
        <dsp:cNvSpPr/>
      </dsp:nvSpPr>
      <dsp:spPr>
        <a:xfrm>
          <a:off x="382833" y="2251297"/>
          <a:ext cx="696741" cy="6960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87D6C4-F3B4-4B61-8DD3-8413008ED587}">
      <dsp:nvSpPr>
        <dsp:cNvPr id="0" name=""/>
        <dsp:cNvSpPr/>
      </dsp:nvSpPr>
      <dsp:spPr>
        <a:xfrm>
          <a:off x="1462408" y="1966545"/>
          <a:ext cx="7050745" cy="1266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070" tIns="134070" rIns="134070" bIns="134070" numCol="1" spcCol="1270" anchor="ctr" anchorCtr="0">
          <a:noAutofit/>
        </a:bodyPr>
        <a:lstStyle/>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Empathy:</a:t>
          </a:r>
          <a:r>
            <a:rPr lang="en-CA" sz="1200" kern="1200" dirty="0">
              <a:latin typeface="Arial" panose="020B0604020202020204" pitchFamily="34" charset="0"/>
              <a:cs typeface="Arial" panose="020B0604020202020204" pitchFamily="34" charset="0"/>
            </a:rPr>
            <a:t> </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What it is</a:t>
          </a:r>
          <a:r>
            <a:rPr lang="en-CA" sz="1200" kern="1200" dirty="0">
              <a:latin typeface="Arial" panose="020B0604020202020204" pitchFamily="34" charset="0"/>
              <a:cs typeface="Arial" panose="020B0604020202020204" pitchFamily="34" charset="0"/>
            </a:rPr>
            <a:t>: Understanding and acknowledging the new hire's </a:t>
          </a:r>
          <a:r>
            <a:rPr lang="en-CA" sz="1200" i="1" kern="1200" dirty="0">
              <a:latin typeface="Arial" panose="020B0604020202020204" pitchFamily="34" charset="0"/>
              <a:cs typeface="Arial" panose="020B0604020202020204" pitchFamily="34" charset="0"/>
            </a:rPr>
            <a:t>feelings</a:t>
          </a:r>
          <a:r>
            <a:rPr lang="en-CA" sz="1200" kern="1200" dirty="0">
              <a:latin typeface="Arial" panose="020B0604020202020204" pitchFamily="34" charset="0"/>
              <a:cs typeface="Arial" panose="020B0604020202020204" pitchFamily="34" charset="0"/>
            </a:rPr>
            <a:t> and perspectives</a:t>
          </a:r>
          <a:r>
            <a:rPr lang="en-CA" sz="1200" i="1" kern="1200" dirty="0">
              <a:latin typeface="Arial" panose="020B0604020202020204" pitchFamily="34" charset="0"/>
              <a:cs typeface="Arial" panose="020B0604020202020204" pitchFamily="34" charset="0"/>
            </a:rPr>
            <a:t>, without judgment</a:t>
          </a:r>
          <a:r>
            <a:rPr lang="en-CA" sz="1200" kern="1200" dirty="0">
              <a:latin typeface="Arial" panose="020B0604020202020204" pitchFamily="34" charset="0"/>
              <a:cs typeface="Arial" panose="020B0604020202020204" pitchFamily="34" charset="0"/>
            </a:rPr>
            <a:t>. </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Why it’s important</a:t>
          </a:r>
          <a:r>
            <a:rPr lang="en-CA" sz="1200" kern="1200" dirty="0">
              <a:latin typeface="Arial" panose="020B0604020202020204" pitchFamily="34" charset="0"/>
              <a:cs typeface="Arial" panose="020B0604020202020204" pitchFamily="34" charset="0"/>
            </a:rPr>
            <a:t>: Empathetic communication creates a </a:t>
          </a:r>
          <a:r>
            <a:rPr lang="en-CA" sz="1200" i="1" kern="1200" dirty="0">
              <a:latin typeface="Arial" panose="020B0604020202020204" pitchFamily="34" charset="0"/>
              <a:cs typeface="Arial" panose="020B0604020202020204" pitchFamily="34" charset="0"/>
            </a:rPr>
            <a:t>safe space </a:t>
          </a:r>
          <a:r>
            <a:rPr lang="en-CA" sz="1200" kern="1200" dirty="0">
              <a:latin typeface="Arial" panose="020B0604020202020204" pitchFamily="34" charset="0"/>
              <a:cs typeface="Arial" panose="020B0604020202020204" pitchFamily="34" charset="0"/>
            </a:rPr>
            <a:t>for the newly hired nurse to open-up. It shows that the Orientation Partner genuinely cares about the newly hired </a:t>
          </a:r>
          <a:r>
            <a:rPr lang="en-CA" sz="1200" kern="1200" dirty="0" err="1">
              <a:latin typeface="Arial" panose="020B0604020202020204" pitchFamily="34" charset="0"/>
              <a:cs typeface="Arial" panose="020B0604020202020204" pitchFamily="34" charset="0"/>
            </a:rPr>
            <a:t>nurses’s</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emotional</a:t>
          </a:r>
          <a:r>
            <a:rPr lang="en-CA" sz="1200" kern="1200" dirty="0">
              <a:latin typeface="Arial" panose="020B0604020202020204" pitchFamily="34" charset="0"/>
              <a:cs typeface="Arial" panose="020B0604020202020204" pitchFamily="34" charset="0"/>
            </a:rPr>
            <a:t> and </a:t>
          </a:r>
          <a:r>
            <a:rPr lang="en-CA" sz="1200" i="1" kern="1200" dirty="0">
              <a:latin typeface="Arial" panose="020B0604020202020204" pitchFamily="34" charset="0"/>
              <a:cs typeface="Arial" panose="020B0604020202020204" pitchFamily="34" charset="0"/>
            </a:rPr>
            <a:t>professional well-being</a:t>
          </a:r>
          <a:r>
            <a:rPr lang="en-CA" sz="1200" kern="1200" dirty="0">
              <a:latin typeface="Arial" panose="020B0604020202020204" pitchFamily="34" charset="0"/>
              <a:cs typeface="Arial" panose="020B0604020202020204" pitchFamily="34" charset="0"/>
            </a:rPr>
            <a:t>, fostering a more </a:t>
          </a:r>
          <a:r>
            <a:rPr lang="en-CA" sz="1200" i="1" kern="1200" dirty="0">
              <a:latin typeface="Arial" panose="020B0604020202020204" pitchFamily="34" charset="0"/>
              <a:cs typeface="Arial" panose="020B0604020202020204" pitchFamily="34" charset="0"/>
            </a:rPr>
            <a:t>supportive </a:t>
          </a:r>
          <a:r>
            <a:rPr lang="en-CA" sz="1200" kern="1200" dirty="0">
              <a:latin typeface="Arial" panose="020B0604020202020204" pitchFamily="34" charset="0"/>
              <a:cs typeface="Arial" panose="020B0604020202020204" pitchFamily="34" charset="0"/>
            </a:rPr>
            <a:t>peer support relationship .</a:t>
          </a:r>
          <a:endParaRPr lang="en-US" sz="1200" kern="1200" dirty="0">
            <a:latin typeface="Arial" panose="020B0604020202020204" pitchFamily="34" charset="0"/>
            <a:cs typeface="Arial" panose="020B0604020202020204" pitchFamily="34" charset="0"/>
          </a:endParaRPr>
        </a:p>
      </dsp:txBody>
      <dsp:txXfrm>
        <a:off x="1462408" y="1966545"/>
        <a:ext cx="7050745" cy="12668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26A3D-A98B-4FFC-87D5-7F5CB30D04B7}">
      <dsp:nvSpPr>
        <dsp:cNvPr id="0" name=""/>
        <dsp:cNvSpPr/>
      </dsp:nvSpPr>
      <dsp:spPr>
        <a:xfrm>
          <a:off x="0" y="111497"/>
          <a:ext cx="8312447" cy="14905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BD61C-25C3-4D15-982F-61B3FFCBE0C6}">
      <dsp:nvSpPr>
        <dsp:cNvPr id="0" name=""/>
        <dsp:cNvSpPr/>
      </dsp:nvSpPr>
      <dsp:spPr>
        <a:xfrm>
          <a:off x="450881" y="446864"/>
          <a:ext cx="820586" cy="819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EAE62B-EAB0-46F3-8D40-725BEC67C91B}">
      <dsp:nvSpPr>
        <dsp:cNvPr id="0" name=""/>
        <dsp:cNvSpPr/>
      </dsp:nvSpPr>
      <dsp:spPr>
        <a:xfrm>
          <a:off x="1722349" y="111497"/>
          <a:ext cx="6586728" cy="1491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901" tIns="157901" rIns="157901" bIns="157901" numCol="1" spcCol="1270" anchor="ctr" anchorCtr="0">
          <a:noAutofit/>
        </a:bodyPr>
        <a:lstStyle/>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Positive Reinforcement</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What it is</a:t>
          </a:r>
          <a:r>
            <a:rPr lang="en-CA" sz="1200" kern="1200" dirty="0">
              <a:latin typeface="Arial" panose="020B0604020202020204" pitchFamily="34" charset="0"/>
              <a:cs typeface="Arial" panose="020B0604020202020204" pitchFamily="34" charset="0"/>
            </a:rPr>
            <a:t>: Providing encouragement and constructive feedback that emphasizes strengths and progress (e.g., "You're doing great, and I can see you're improving in this area.").</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Why it’s important</a:t>
          </a:r>
          <a:r>
            <a:rPr lang="en-CA" sz="1200" kern="1200" dirty="0">
              <a:latin typeface="Arial" panose="020B0604020202020204" pitchFamily="34" charset="0"/>
              <a:cs typeface="Arial" panose="020B0604020202020204" pitchFamily="34" charset="0"/>
            </a:rPr>
            <a:t>: Positive reinforcement motivates the new hire, boosts their confidence, and helps them stay engaged in their learning and development. It encourages growth through affirmation and support</a:t>
          </a:r>
          <a:endParaRPr lang="en-US" sz="1200" kern="1200" dirty="0">
            <a:latin typeface="Arial" panose="020B0604020202020204" pitchFamily="34" charset="0"/>
            <a:cs typeface="Arial" panose="020B0604020202020204" pitchFamily="34" charset="0"/>
          </a:endParaRPr>
        </a:p>
      </dsp:txBody>
      <dsp:txXfrm>
        <a:off x="1722349" y="111497"/>
        <a:ext cx="6586728" cy="1491974"/>
      </dsp:txXfrm>
    </dsp:sp>
    <dsp:sp modelId="{9A459F29-95A4-4DC3-AE19-153B78B6361A}">
      <dsp:nvSpPr>
        <dsp:cNvPr id="0" name=""/>
        <dsp:cNvSpPr/>
      </dsp:nvSpPr>
      <dsp:spPr>
        <a:xfrm>
          <a:off x="0" y="1867552"/>
          <a:ext cx="8312447" cy="14905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39E5E3-C8F9-496D-A3F0-F5BB99ECC8D9}">
      <dsp:nvSpPr>
        <dsp:cNvPr id="0" name=""/>
        <dsp:cNvSpPr/>
      </dsp:nvSpPr>
      <dsp:spPr>
        <a:xfrm>
          <a:off x="450881" y="2198312"/>
          <a:ext cx="820586" cy="819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87D6C4-F3B4-4B61-8DD3-8413008ED587}">
      <dsp:nvSpPr>
        <dsp:cNvPr id="0" name=""/>
        <dsp:cNvSpPr/>
      </dsp:nvSpPr>
      <dsp:spPr>
        <a:xfrm>
          <a:off x="1722349" y="1862946"/>
          <a:ext cx="6586728" cy="1491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901" tIns="157901" rIns="157901" bIns="157901" numCol="1" spcCol="1270" anchor="ctr" anchorCtr="0">
          <a:noAutofit/>
        </a:bodyPr>
        <a:lstStyle/>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Clarification and Paraphrasing</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What it is</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Restating </a:t>
          </a:r>
          <a:r>
            <a:rPr lang="en-CA" sz="1200" kern="1200" dirty="0">
              <a:latin typeface="Arial" panose="020B0604020202020204" pitchFamily="34" charset="0"/>
              <a:cs typeface="Arial" panose="020B0604020202020204" pitchFamily="34" charset="0"/>
            </a:rPr>
            <a:t>or </a:t>
          </a:r>
          <a:r>
            <a:rPr lang="en-CA" sz="1200" i="1" kern="1200" dirty="0">
              <a:latin typeface="Arial" panose="020B0604020202020204" pitchFamily="34" charset="0"/>
              <a:cs typeface="Arial" panose="020B0604020202020204" pitchFamily="34" charset="0"/>
            </a:rPr>
            <a:t>summarizing</a:t>
          </a:r>
          <a:r>
            <a:rPr lang="en-CA" sz="1200" kern="1200" dirty="0">
              <a:latin typeface="Arial" panose="020B0604020202020204" pitchFamily="34" charset="0"/>
              <a:cs typeface="Arial" panose="020B0604020202020204" pitchFamily="34" charset="0"/>
            </a:rPr>
            <a:t> what the new hire has said to ensure clarity and prevent misunderstandings </a:t>
          </a:r>
          <a:r>
            <a:rPr lang="en-CA" sz="1200" i="1" kern="1200" dirty="0">
              <a:latin typeface="Arial" panose="020B0604020202020204" pitchFamily="34" charset="0"/>
              <a:cs typeface="Arial" panose="020B0604020202020204" pitchFamily="34" charset="0"/>
            </a:rPr>
            <a:t>(e.g., "So, what I'm hearing is that you're feeling overwhelmed by your current workload. Is that right?").</a:t>
          </a:r>
        </a:p>
        <a:p>
          <a:pPr marL="0" lvl="0" indent="0" algn="l" defTabSz="533400">
            <a:lnSpc>
              <a:spcPct val="100000"/>
            </a:lnSpc>
            <a:spcBef>
              <a:spcPct val="0"/>
            </a:spcBef>
            <a:spcAft>
              <a:spcPct val="35000"/>
            </a:spcAft>
            <a:buNone/>
          </a:pPr>
          <a:r>
            <a:rPr lang="en-CA" sz="1200" b="1" kern="1200" dirty="0">
              <a:latin typeface="Arial" panose="020B0604020202020204" pitchFamily="34" charset="0"/>
              <a:cs typeface="Arial" panose="020B0604020202020204" pitchFamily="34" charset="0"/>
            </a:rPr>
            <a:t>Why it’s important</a:t>
          </a:r>
          <a:r>
            <a:rPr lang="en-CA" sz="1200" kern="1200" dirty="0">
              <a:latin typeface="Arial" panose="020B0604020202020204" pitchFamily="34" charset="0"/>
              <a:cs typeface="Arial" panose="020B0604020202020204" pitchFamily="34" charset="0"/>
            </a:rPr>
            <a:t>: </a:t>
          </a:r>
          <a:r>
            <a:rPr lang="en-CA" sz="1200" i="1" kern="1200" dirty="0">
              <a:latin typeface="Arial" panose="020B0604020202020204" pitchFamily="34" charset="0"/>
              <a:cs typeface="Arial" panose="020B0604020202020204" pitchFamily="34" charset="0"/>
            </a:rPr>
            <a:t>Clarification </a:t>
          </a:r>
          <a:r>
            <a:rPr lang="en-CA" sz="1200" kern="1200" dirty="0">
              <a:latin typeface="Arial" panose="020B0604020202020204" pitchFamily="34" charset="0"/>
              <a:cs typeface="Arial" panose="020B0604020202020204" pitchFamily="34" charset="0"/>
            </a:rPr>
            <a:t>helps ensure that both the Orientation partner and newly hired nurses are on the same page. It prevents </a:t>
          </a:r>
          <a:r>
            <a:rPr lang="en-CA" sz="1200" i="1" kern="1200" dirty="0">
              <a:latin typeface="Arial" panose="020B0604020202020204" pitchFamily="34" charset="0"/>
              <a:cs typeface="Arial" panose="020B0604020202020204" pitchFamily="34" charset="0"/>
            </a:rPr>
            <a:t>miscommunication</a:t>
          </a:r>
          <a:r>
            <a:rPr lang="en-CA" sz="1200" kern="1200" dirty="0">
              <a:latin typeface="Arial" panose="020B0604020202020204" pitchFamily="34" charset="0"/>
              <a:cs typeface="Arial" panose="020B0604020202020204" pitchFamily="34" charset="0"/>
            </a:rPr>
            <a:t> and allows the new hire to correct any misunderstandings before they escalate </a:t>
          </a:r>
          <a:endParaRPr lang="en-US" sz="1200" kern="1200" dirty="0">
            <a:latin typeface="Arial" panose="020B0604020202020204" pitchFamily="34" charset="0"/>
            <a:cs typeface="Arial" panose="020B0604020202020204" pitchFamily="34" charset="0"/>
          </a:endParaRPr>
        </a:p>
      </dsp:txBody>
      <dsp:txXfrm>
        <a:off x="1722349" y="1862946"/>
        <a:ext cx="6586728" cy="14919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8182A-35F0-4611-8E65-EE96E64C4FFB}">
      <dsp:nvSpPr>
        <dsp:cNvPr id="0" name=""/>
        <dsp:cNvSpPr/>
      </dsp:nvSpPr>
      <dsp:spPr>
        <a:xfrm>
          <a:off x="145153" y="348190"/>
          <a:ext cx="1005669" cy="10056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5E6AC7-2986-4D85-AE1E-713782275FC6}">
      <dsp:nvSpPr>
        <dsp:cNvPr id="0" name=""/>
        <dsp:cNvSpPr/>
      </dsp:nvSpPr>
      <dsp:spPr>
        <a:xfrm>
          <a:off x="356344" y="559380"/>
          <a:ext cx="583288" cy="5832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10A39C-26CA-443C-817E-1F6DE6524717}">
      <dsp:nvSpPr>
        <dsp:cNvPr id="0" name=""/>
        <dsp:cNvSpPr/>
      </dsp:nvSpPr>
      <dsp:spPr>
        <a:xfrm>
          <a:off x="1366323" y="348190"/>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en-CA" sz="1200" b="1" kern="1200" dirty="0">
              <a:latin typeface="Arial" panose="020B0604020202020204" pitchFamily="34" charset="0"/>
              <a:cs typeface="Arial" panose="020B0604020202020204" pitchFamily="34" charset="0"/>
            </a:rPr>
            <a:t>1.Encourage Self-Awareness </a:t>
          </a:r>
        </a:p>
        <a:p>
          <a:pPr marL="0" lvl="0" indent="0" algn="l" defTabSz="53340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 What it is</a:t>
          </a:r>
          <a:r>
            <a:rPr lang="en-CA" sz="1100" kern="1200" dirty="0">
              <a:latin typeface="Arial" panose="020B0604020202020204" pitchFamily="34" charset="0"/>
              <a:cs typeface="Arial" panose="020B0604020202020204" pitchFamily="34" charset="0"/>
            </a:rPr>
            <a:t>: Help new nurses identify their personal stressors, triggers, and emotional responses to challenging situations.</a:t>
          </a:r>
        </a:p>
        <a:p>
          <a:pPr marL="0" lvl="0" indent="0" algn="l" defTabSz="53340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Why it’s important</a:t>
          </a:r>
          <a:r>
            <a:rPr lang="en-CA" sz="1100" kern="1200" dirty="0">
              <a:latin typeface="Arial" panose="020B0604020202020204" pitchFamily="34" charset="0"/>
              <a:cs typeface="Arial" panose="020B0604020202020204" pitchFamily="34" charset="0"/>
            </a:rPr>
            <a:t>: By recognizing their stressors, new nurses can better understand how to manage and cope with them (</a:t>
          </a:r>
          <a:r>
            <a:rPr lang="en-CA" sz="1100" kern="1200" dirty="0" err="1">
              <a:latin typeface="Arial" panose="020B0604020202020204" pitchFamily="34" charset="0"/>
              <a:cs typeface="Arial" panose="020B0604020202020204" pitchFamily="34" charset="0"/>
            </a:rPr>
            <a:t>Mealer</a:t>
          </a:r>
          <a:r>
            <a:rPr lang="en-CA" sz="1100" kern="1200" dirty="0">
              <a:latin typeface="Arial" panose="020B0604020202020204" pitchFamily="34" charset="0"/>
              <a:cs typeface="Arial" panose="020B0604020202020204" pitchFamily="34" charset="0"/>
            </a:rPr>
            <a:t> &amp; Jones, 2017).</a:t>
          </a:r>
          <a:endParaRPr lang="en-US" sz="1100" kern="1200" dirty="0">
            <a:latin typeface="Arial" panose="020B0604020202020204" pitchFamily="34" charset="0"/>
            <a:cs typeface="Arial" panose="020B0604020202020204" pitchFamily="34" charset="0"/>
          </a:endParaRPr>
        </a:p>
      </dsp:txBody>
      <dsp:txXfrm>
        <a:off x="1366323" y="348190"/>
        <a:ext cx="2370505" cy="1005669"/>
      </dsp:txXfrm>
    </dsp:sp>
    <dsp:sp modelId="{E5B367CC-BE90-46EF-82E9-63130CA6FBCB}">
      <dsp:nvSpPr>
        <dsp:cNvPr id="0" name=""/>
        <dsp:cNvSpPr/>
      </dsp:nvSpPr>
      <dsp:spPr>
        <a:xfrm>
          <a:off x="4149871" y="348190"/>
          <a:ext cx="1005669" cy="10056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ADBB0-9FE0-4133-8A50-CE7322C1F7A0}">
      <dsp:nvSpPr>
        <dsp:cNvPr id="0" name=""/>
        <dsp:cNvSpPr/>
      </dsp:nvSpPr>
      <dsp:spPr>
        <a:xfrm>
          <a:off x="4361061" y="559380"/>
          <a:ext cx="583288" cy="5832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D87095-44FF-4991-AC8D-C6703757E39C}">
      <dsp:nvSpPr>
        <dsp:cNvPr id="0" name=""/>
        <dsp:cNvSpPr/>
      </dsp:nvSpPr>
      <dsp:spPr>
        <a:xfrm>
          <a:off x="5371040" y="348190"/>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endParaRPr lang="en-CA" sz="1200" b="1" kern="1200" dirty="0">
            <a:latin typeface="Arial" panose="020B0604020202020204" pitchFamily="34" charset="0"/>
            <a:cs typeface="Arial" panose="020B0604020202020204" pitchFamily="34" charset="0"/>
          </a:endParaRPr>
        </a:p>
        <a:p>
          <a:pPr marL="0" lvl="0" indent="0" algn="l" defTabSz="533400">
            <a:lnSpc>
              <a:spcPct val="90000"/>
            </a:lnSpc>
            <a:spcBef>
              <a:spcPct val="0"/>
            </a:spcBef>
            <a:spcAft>
              <a:spcPct val="35000"/>
            </a:spcAft>
            <a:buNone/>
          </a:pPr>
          <a:r>
            <a:rPr lang="en-CA" sz="1200" b="1" kern="1200" dirty="0">
              <a:latin typeface="Arial" panose="020B0604020202020204" pitchFamily="34" charset="0"/>
              <a:cs typeface="Arial" panose="020B0604020202020204" pitchFamily="34" charset="0"/>
            </a:rPr>
            <a:t>2. Promote Stress Management - Techniques </a:t>
          </a:r>
        </a:p>
        <a:p>
          <a:pPr marL="0" lvl="0" indent="0" algn="l" defTabSz="53340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a:t>
          </a:r>
          <a:r>
            <a:rPr lang="en-CA" sz="1100" kern="1200" dirty="0">
              <a:latin typeface="Arial" panose="020B0604020202020204" pitchFamily="34" charset="0"/>
              <a:cs typeface="Arial" panose="020B0604020202020204" pitchFamily="34" charset="0"/>
            </a:rPr>
            <a:t>: Encourage mindfulness, breathing exercises, and time management strategies to help new nurses manage stress.</a:t>
          </a:r>
        </a:p>
        <a:p>
          <a:pPr marL="0" lvl="0" indent="0" algn="l" defTabSz="53340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Why it’s important</a:t>
          </a:r>
          <a:r>
            <a:rPr lang="en-CA" sz="1100" kern="1200" dirty="0">
              <a:latin typeface="Arial" panose="020B0604020202020204" pitchFamily="34" charset="0"/>
              <a:cs typeface="Arial" panose="020B0604020202020204" pitchFamily="34" charset="0"/>
            </a:rPr>
            <a:t>: These techniques can reduce burnout and enhance emotional regulation  (Lambert et al., 2020).</a:t>
          </a:r>
        </a:p>
        <a:p>
          <a:pPr marL="0" lvl="0" indent="0" algn="l" defTabSz="53340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dsp:txBody>
      <dsp:txXfrm>
        <a:off x="5371040" y="348190"/>
        <a:ext cx="2370505" cy="1005669"/>
      </dsp:txXfrm>
    </dsp:sp>
    <dsp:sp modelId="{10F84E30-3681-4223-AE3A-C1443DC16719}">
      <dsp:nvSpPr>
        <dsp:cNvPr id="0" name=""/>
        <dsp:cNvSpPr/>
      </dsp:nvSpPr>
      <dsp:spPr>
        <a:xfrm>
          <a:off x="145153" y="1908452"/>
          <a:ext cx="1005669" cy="10056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D88E6A-A9E3-4B57-8725-A587EE8A1693}">
      <dsp:nvSpPr>
        <dsp:cNvPr id="0" name=""/>
        <dsp:cNvSpPr/>
      </dsp:nvSpPr>
      <dsp:spPr>
        <a:xfrm>
          <a:off x="356344" y="2119643"/>
          <a:ext cx="583288" cy="5832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EB09FD-4FEE-403F-A8E6-98A6812C2894}">
      <dsp:nvSpPr>
        <dsp:cNvPr id="0" name=""/>
        <dsp:cNvSpPr/>
      </dsp:nvSpPr>
      <dsp:spPr>
        <a:xfrm>
          <a:off x="1366323" y="190845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endParaRPr lang="en-CA" sz="1100" b="1"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endParaRPr lang="en-CA" sz="1100" b="1"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r>
            <a:rPr lang="en-CA" sz="1200" b="1" kern="1200" dirty="0">
              <a:latin typeface="Arial" panose="020B0604020202020204" pitchFamily="34" charset="0"/>
              <a:cs typeface="Arial" panose="020B0604020202020204" pitchFamily="34" charset="0"/>
            </a:rPr>
            <a:t>3. Build a Support Network </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a:t>
          </a:r>
          <a:r>
            <a:rPr lang="en-CA" sz="1100" kern="1200" dirty="0">
              <a:latin typeface="Arial" panose="020B0604020202020204" pitchFamily="34" charset="0"/>
              <a:cs typeface="Arial" panose="020B0604020202020204" pitchFamily="34" charset="0"/>
            </a:rPr>
            <a:t>: Encourage new nurses to build strong relationships with colleagues and engage in peer support groups</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Why it’s important</a:t>
          </a:r>
          <a:r>
            <a:rPr lang="en-CA" sz="1100" kern="1200" dirty="0">
              <a:latin typeface="Arial" panose="020B0604020202020204" pitchFamily="34" charset="0"/>
              <a:cs typeface="Arial" panose="020B0604020202020204" pitchFamily="34" charset="0"/>
            </a:rPr>
            <a:t>: A strong professional network offers new nurses a sense of community and mutual support (Lambert et al., 2020).</a:t>
          </a:r>
          <a:endParaRPr lang="en-US" sz="1100" kern="1200" dirty="0">
            <a:latin typeface="Arial" panose="020B0604020202020204" pitchFamily="34" charset="0"/>
            <a:cs typeface="Arial" panose="020B0604020202020204" pitchFamily="34" charset="0"/>
          </a:endParaRPr>
        </a:p>
      </dsp:txBody>
      <dsp:txXfrm>
        <a:off x="1366323" y="1908452"/>
        <a:ext cx="2370505" cy="1005669"/>
      </dsp:txXfrm>
    </dsp:sp>
    <dsp:sp modelId="{F2AF587C-4312-4A0F-87E7-641E912B8B26}">
      <dsp:nvSpPr>
        <dsp:cNvPr id="0" name=""/>
        <dsp:cNvSpPr/>
      </dsp:nvSpPr>
      <dsp:spPr>
        <a:xfrm>
          <a:off x="4149871" y="1908452"/>
          <a:ext cx="1005669" cy="100566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44414F-82A3-451E-A13C-4917935B30A1}">
      <dsp:nvSpPr>
        <dsp:cNvPr id="0" name=""/>
        <dsp:cNvSpPr/>
      </dsp:nvSpPr>
      <dsp:spPr>
        <a:xfrm>
          <a:off x="4361061" y="2119643"/>
          <a:ext cx="583288" cy="5832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D6B27B-EFC4-4347-AEE3-177DAF3F64C1}">
      <dsp:nvSpPr>
        <dsp:cNvPr id="0" name=""/>
        <dsp:cNvSpPr/>
      </dsp:nvSpPr>
      <dsp:spPr>
        <a:xfrm>
          <a:off x="5371040" y="1908452"/>
          <a:ext cx="2370505" cy="100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endParaRPr lang="en-CA" sz="1100" b="1"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endParaRPr lang="en-CA" sz="1100" b="1"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r>
            <a:rPr lang="en-CA" sz="1200" b="1" kern="1200" dirty="0">
              <a:latin typeface="Arial" panose="020B0604020202020204" pitchFamily="34" charset="0"/>
              <a:cs typeface="Arial" panose="020B0604020202020204" pitchFamily="34" charset="0"/>
            </a:rPr>
            <a:t>4. Encourage Reflection and Problem-Solving </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a:t>
          </a:r>
          <a:r>
            <a:rPr lang="en-CA" sz="1100" kern="1200" dirty="0">
              <a:latin typeface="Arial" panose="020B0604020202020204" pitchFamily="34" charset="0"/>
              <a:cs typeface="Arial" panose="020B0604020202020204" pitchFamily="34" charset="0"/>
            </a:rPr>
            <a:t>: Guide new nurses in reflecting on their experiences and exploring ways to overcome challenges.</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Why it’s important</a:t>
          </a:r>
          <a:r>
            <a:rPr lang="en-CA" sz="1100" kern="1200" dirty="0">
              <a:latin typeface="Arial" panose="020B0604020202020204" pitchFamily="34" charset="0"/>
              <a:cs typeface="Arial" panose="020B0604020202020204" pitchFamily="34" charset="0"/>
            </a:rPr>
            <a:t>: Reflection fosters critical thinking and problem-solving, which are essential skills for building resilience (</a:t>
          </a:r>
          <a:r>
            <a:rPr lang="en-CA" sz="1100" kern="1200" dirty="0" err="1">
              <a:latin typeface="Arial" panose="020B0604020202020204" pitchFamily="34" charset="0"/>
              <a:cs typeface="Arial" panose="020B0604020202020204" pitchFamily="34" charset="0"/>
            </a:rPr>
            <a:t>Mealer</a:t>
          </a:r>
          <a:r>
            <a:rPr lang="en-CA" sz="1100" kern="1200" dirty="0">
              <a:latin typeface="Arial" panose="020B0604020202020204" pitchFamily="34" charset="0"/>
              <a:cs typeface="Arial" panose="020B0604020202020204" pitchFamily="34" charset="0"/>
            </a:rPr>
            <a:t> &amp; Jones, 2017).</a:t>
          </a:r>
          <a:endParaRPr lang="en-US" sz="1100" kern="1200" dirty="0">
            <a:latin typeface="Arial" panose="020B0604020202020204" pitchFamily="34" charset="0"/>
            <a:cs typeface="Arial" panose="020B0604020202020204" pitchFamily="34" charset="0"/>
          </a:endParaRPr>
        </a:p>
      </dsp:txBody>
      <dsp:txXfrm>
        <a:off x="5371040" y="1908452"/>
        <a:ext cx="2370505" cy="10056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5AF7D-192C-4BCC-A1E2-08935859EF85}">
      <dsp:nvSpPr>
        <dsp:cNvPr id="0" name=""/>
        <dsp:cNvSpPr/>
      </dsp:nvSpPr>
      <dsp:spPr>
        <a:xfrm>
          <a:off x="0" y="24208"/>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Arial" panose="020B0604020202020204" pitchFamily="34" charset="0"/>
              <a:cs typeface="Arial" panose="020B0604020202020204" pitchFamily="34" charset="0"/>
            </a:rPr>
            <a:t>1. Establish trust and mutual respect </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 </a:t>
          </a:r>
          <a:r>
            <a:rPr lang="en-CA" sz="1100" kern="1200" dirty="0">
              <a:latin typeface="Arial" panose="020B0604020202020204" pitchFamily="34" charset="0"/>
              <a:cs typeface="Arial" panose="020B0604020202020204" pitchFamily="34" charset="0"/>
            </a:rPr>
            <a:t>Build trust by demonstrating honesty, reliability, and consistency. Show respect for the new hire's experiences, opinions, and emotions.</a:t>
          </a:r>
          <a:endParaRPr lang="en-US" sz="1100" kern="1200" dirty="0">
            <a:latin typeface="Arial" panose="020B0604020202020204" pitchFamily="34" charset="0"/>
            <a:cs typeface="Arial" panose="020B0604020202020204" pitchFamily="34" charset="0"/>
          </a:endParaRPr>
        </a:p>
      </dsp:txBody>
      <dsp:txXfrm>
        <a:off x="0" y="1335372"/>
        <a:ext cx="2464593" cy="2070258"/>
      </dsp:txXfrm>
    </dsp:sp>
    <dsp:sp modelId="{F5BBD187-503E-4828-A315-F6812F3354EC}">
      <dsp:nvSpPr>
        <dsp:cNvPr id="0" name=""/>
        <dsp:cNvSpPr/>
      </dsp:nvSpPr>
      <dsp:spPr>
        <a:xfrm>
          <a:off x="714732" y="369252"/>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dirty="0"/>
            <a:t>1</a:t>
          </a:r>
        </a:p>
      </dsp:txBody>
      <dsp:txXfrm>
        <a:off x="866323" y="520843"/>
        <a:ext cx="731947" cy="731947"/>
      </dsp:txXfrm>
    </dsp:sp>
    <dsp:sp modelId="{8377B6E6-3F9C-4BD5-98F3-BA4B5A3A3687}">
      <dsp:nvSpPr>
        <dsp:cNvPr id="0" name=""/>
        <dsp:cNvSpPr/>
      </dsp:nvSpPr>
      <dsp:spPr>
        <a:xfrm>
          <a:off x="0" y="3474568"/>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7AEA865-AB4D-44DF-921C-D4C380483AD9}">
      <dsp:nvSpPr>
        <dsp:cNvPr id="0" name=""/>
        <dsp:cNvSpPr/>
      </dsp:nvSpPr>
      <dsp:spPr>
        <a:xfrm>
          <a:off x="2711053" y="24208"/>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2. Foster a non-punitive feedback culture </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 </a:t>
          </a:r>
          <a:r>
            <a:rPr lang="en-CA" sz="1100" kern="1200" dirty="0">
              <a:latin typeface="Arial" panose="020B0604020202020204" pitchFamily="34" charset="0"/>
              <a:cs typeface="Arial" panose="020B0604020202020204" pitchFamily="34" charset="0"/>
            </a:rPr>
            <a:t>Provide constructive feedback in a supportive manner, focusing on development rather than punishment. Use feedback as a tool to enhance skills and promote self-improvement.</a:t>
          </a:r>
          <a:endParaRPr lang="en-US" sz="1100" kern="1200" dirty="0">
            <a:latin typeface="Arial" panose="020B0604020202020204" pitchFamily="34" charset="0"/>
            <a:cs typeface="Arial" panose="020B0604020202020204" pitchFamily="34" charset="0"/>
          </a:endParaRPr>
        </a:p>
      </dsp:txBody>
      <dsp:txXfrm>
        <a:off x="2711053" y="1335372"/>
        <a:ext cx="2464593" cy="2070258"/>
      </dsp:txXfrm>
    </dsp:sp>
    <dsp:sp modelId="{CF8173FC-51F5-47B4-B35B-F631A85A0AB1}">
      <dsp:nvSpPr>
        <dsp:cNvPr id="0" name=""/>
        <dsp:cNvSpPr/>
      </dsp:nvSpPr>
      <dsp:spPr>
        <a:xfrm>
          <a:off x="3425785" y="369252"/>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77376" y="520843"/>
        <a:ext cx="731947" cy="731947"/>
      </dsp:txXfrm>
    </dsp:sp>
    <dsp:sp modelId="{62EF3E3D-1791-45FD-9898-62200F3F3F54}">
      <dsp:nvSpPr>
        <dsp:cNvPr id="0" name=""/>
        <dsp:cNvSpPr/>
      </dsp:nvSpPr>
      <dsp:spPr>
        <a:xfrm>
          <a:off x="2711053" y="3474568"/>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5C9E618-8E9F-4B8A-B04B-52E65811A79A}">
      <dsp:nvSpPr>
        <dsp:cNvPr id="0" name=""/>
        <dsp:cNvSpPr/>
      </dsp:nvSpPr>
      <dsp:spPr>
        <a:xfrm>
          <a:off x="5422106" y="24208"/>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3. Model Vulnerability and openness</a:t>
          </a:r>
        </a:p>
        <a:p>
          <a:pPr marL="0" lvl="0" indent="0" algn="l" defTabSz="488950">
            <a:lnSpc>
              <a:spcPct val="90000"/>
            </a:lnSpc>
            <a:spcBef>
              <a:spcPct val="0"/>
            </a:spcBef>
            <a:spcAft>
              <a:spcPct val="35000"/>
            </a:spcAft>
            <a:buNone/>
          </a:pPr>
          <a:r>
            <a:rPr lang="en-CA" sz="1100" b="1" kern="1200" dirty="0">
              <a:latin typeface="Arial" panose="020B0604020202020204" pitchFamily="34" charset="0"/>
              <a:cs typeface="Arial" panose="020B0604020202020204" pitchFamily="34" charset="0"/>
            </a:rPr>
            <a:t>What it is: </a:t>
          </a:r>
          <a:r>
            <a:rPr lang="en-CA" sz="1100" kern="1200" dirty="0">
              <a:latin typeface="Arial" panose="020B0604020202020204" pitchFamily="34" charset="0"/>
              <a:cs typeface="Arial" panose="020B0604020202020204" pitchFamily="34" charset="0"/>
            </a:rPr>
            <a:t>As an Orientation Partner, model vulnerability by sharing your own mistakes and the lessons learned from them. Be open about your own growth process.</a:t>
          </a:r>
          <a:endParaRPr lang="en-US" sz="1100" kern="1200" dirty="0">
            <a:latin typeface="Arial" panose="020B0604020202020204" pitchFamily="34" charset="0"/>
            <a:cs typeface="Arial" panose="020B0604020202020204" pitchFamily="34" charset="0"/>
          </a:endParaRPr>
        </a:p>
      </dsp:txBody>
      <dsp:txXfrm>
        <a:off x="5422106" y="1335372"/>
        <a:ext cx="2464593" cy="2070258"/>
      </dsp:txXfrm>
    </dsp:sp>
    <dsp:sp modelId="{B879FE12-BBCD-419A-A7E2-E46576B650CF}">
      <dsp:nvSpPr>
        <dsp:cNvPr id="0" name=""/>
        <dsp:cNvSpPr/>
      </dsp:nvSpPr>
      <dsp:spPr>
        <a:xfrm>
          <a:off x="6136838" y="369252"/>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88429" y="520843"/>
        <a:ext cx="731947" cy="731947"/>
      </dsp:txXfrm>
    </dsp:sp>
    <dsp:sp modelId="{52B48E5B-82D8-432A-AC9E-E8EBFF9B1574}">
      <dsp:nvSpPr>
        <dsp:cNvPr id="0" name=""/>
        <dsp:cNvSpPr/>
      </dsp:nvSpPr>
      <dsp:spPr>
        <a:xfrm>
          <a:off x="5422106" y="3474568"/>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A676F6-0D77-4617-95CB-6F4302F28FB2}">
      <dsp:nvSpPr>
        <dsp:cNvPr id="0" name=""/>
        <dsp:cNvSpPr/>
      </dsp:nvSpPr>
      <dsp:spPr>
        <a:xfrm>
          <a:off x="0" y="530125"/>
          <a:ext cx="7016158" cy="9786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1CF1DE-8C7F-4B3F-9C08-1FFE9D690A28}">
      <dsp:nvSpPr>
        <dsp:cNvPr id="0" name=""/>
        <dsp:cNvSpPr/>
      </dsp:nvSpPr>
      <dsp:spPr>
        <a:xfrm>
          <a:off x="296054" y="750331"/>
          <a:ext cx="538281" cy="53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1BBA20-D997-463C-94A1-E98F073E6BE4}">
      <dsp:nvSpPr>
        <dsp:cNvPr id="0" name=""/>
        <dsp:cNvSpPr/>
      </dsp:nvSpPr>
      <dsp:spPr>
        <a:xfrm>
          <a:off x="1130391" y="530125"/>
          <a:ext cx="5885766" cy="978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8" tIns="103578" rIns="103578" bIns="103578" numCol="1" spcCol="1270" anchor="ctr" anchorCtr="0">
          <a:noAutofit/>
        </a:bodyPr>
        <a:lstStyle/>
        <a:p>
          <a:pPr marL="0" lvl="0" indent="0" algn="l" defTabSz="711200">
            <a:lnSpc>
              <a:spcPct val="90000"/>
            </a:lnSpc>
            <a:spcBef>
              <a:spcPct val="0"/>
            </a:spcBef>
            <a:spcAft>
              <a:spcPct val="35000"/>
            </a:spcAft>
            <a:buNone/>
          </a:pPr>
          <a:r>
            <a:rPr lang="en-CA" sz="1600" kern="1200" dirty="0">
              <a:latin typeface="Arial" panose="020B0604020202020204" pitchFamily="34" charset="0"/>
              <a:cs typeface="Arial" panose="020B0604020202020204" pitchFamily="34" charset="0"/>
            </a:rPr>
            <a:t>As an Orientation Partner, you are a guide and supporter, but you’re not expected to solve every problem or become a substitute for formal training.</a:t>
          </a:r>
          <a:endParaRPr lang="en-US" sz="1600" kern="1200" dirty="0">
            <a:latin typeface="Arial" panose="020B0604020202020204" pitchFamily="34" charset="0"/>
            <a:cs typeface="Arial" panose="020B0604020202020204" pitchFamily="34" charset="0"/>
          </a:endParaRPr>
        </a:p>
      </dsp:txBody>
      <dsp:txXfrm>
        <a:off x="1130391" y="530125"/>
        <a:ext cx="5885766" cy="978693"/>
      </dsp:txXfrm>
    </dsp:sp>
    <dsp:sp modelId="{87CA4D84-9047-4C51-BF30-0EE0D2B04E5D}">
      <dsp:nvSpPr>
        <dsp:cNvPr id="0" name=""/>
        <dsp:cNvSpPr/>
      </dsp:nvSpPr>
      <dsp:spPr>
        <a:xfrm>
          <a:off x="0" y="1753492"/>
          <a:ext cx="7016158" cy="97869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AFF732-4D7A-4265-B108-CF696E9D04F4}">
      <dsp:nvSpPr>
        <dsp:cNvPr id="0" name=""/>
        <dsp:cNvSpPr/>
      </dsp:nvSpPr>
      <dsp:spPr>
        <a:xfrm>
          <a:off x="296054" y="1973698"/>
          <a:ext cx="538281" cy="53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24CF0B-EC88-436F-BED2-AE5C7EE76644}">
      <dsp:nvSpPr>
        <dsp:cNvPr id="0" name=""/>
        <dsp:cNvSpPr/>
      </dsp:nvSpPr>
      <dsp:spPr>
        <a:xfrm>
          <a:off x="1130391" y="1753492"/>
          <a:ext cx="5885766" cy="978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8" tIns="103578" rIns="103578" bIns="103578" numCol="1" spcCol="1270" anchor="ctr" anchorCtr="0">
          <a:noAutofit/>
        </a:bodyPr>
        <a:lstStyle/>
        <a:p>
          <a:pPr marL="0" lvl="0" indent="0" algn="l" defTabSz="711200">
            <a:lnSpc>
              <a:spcPct val="90000"/>
            </a:lnSpc>
            <a:spcBef>
              <a:spcPct val="0"/>
            </a:spcBef>
            <a:spcAft>
              <a:spcPct val="35000"/>
            </a:spcAft>
            <a:buNone/>
          </a:pPr>
          <a:r>
            <a:rPr lang="en-CA" sz="1600" b="1" kern="1200" dirty="0">
              <a:latin typeface="Arial" panose="020B0604020202020204" pitchFamily="34" charset="0"/>
              <a:cs typeface="Arial" panose="020B0604020202020204" pitchFamily="34" charset="0"/>
            </a:rPr>
            <a:t>Note: </a:t>
          </a:r>
          <a:r>
            <a:rPr lang="en-CA" sz="1600" i="1" kern="1200" dirty="0">
              <a:latin typeface="Arial" panose="020B0604020202020204" pitchFamily="34" charset="0"/>
              <a:cs typeface="Arial" panose="020B0604020202020204" pitchFamily="34" charset="0"/>
            </a:rPr>
            <a:t>We’re here to support the learning process, not to provide personal counseling or take over tasks that the mentee can do themselves.</a:t>
          </a:r>
          <a:endParaRPr lang="en-US" sz="1600" kern="1200" dirty="0">
            <a:latin typeface="Arial" panose="020B0604020202020204" pitchFamily="34" charset="0"/>
            <a:cs typeface="Arial" panose="020B0604020202020204" pitchFamily="34" charset="0"/>
          </a:endParaRPr>
        </a:p>
      </dsp:txBody>
      <dsp:txXfrm>
        <a:off x="1130391" y="1753492"/>
        <a:ext cx="5885766" cy="97869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799604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8686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113746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085405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25680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More in handbook</a:t>
            </a:r>
          </a:p>
          <a:p>
            <a:r>
              <a:rPr lang="en-US" dirty="0"/>
              <a:t>Talk about my experience in clinicals</a:t>
            </a:r>
            <a:endParaRPr lang="en-CA" dirty="0"/>
          </a:p>
        </p:txBody>
      </p:sp>
    </p:spTree>
    <p:extLst>
      <p:ext uri="{BB962C8B-B14F-4D97-AF65-F5344CB8AC3E}">
        <p14:creationId xmlns:p14="http://schemas.microsoft.com/office/powerpoint/2010/main" val="2754336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Note : </a:t>
            </a:r>
            <a:r>
              <a:rPr lang="en-CA" sz="1800" dirty="0">
                <a:effectLst/>
                <a:latin typeface="Times New Roman" panose="02020603050405020304" pitchFamily="18" charset="0"/>
                <a:ea typeface="Times New Roman" panose="02020603050405020304" pitchFamily="18" charset="0"/>
                <a:cs typeface="Times New Roman" panose="02020603050405020304" pitchFamily="18" charset="0"/>
              </a:rPr>
              <a:t>That was interesting, wasn’t it? Let’s take a moment to reflect. How did that feel when you were given no instructions? What were the challenges? What would have made this exercise easier? These frustrations can happen in real-life communication, especially in mentorship. Clear communication is essential, and sometimes our assumptions or lack of clarity can lead to confusion and mistakes.</a:t>
            </a:r>
            <a:endParaRPr lang="en-CA"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158750" indent="0">
              <a:buNone/>
            </a:pPr>
            <a:endParaRPr lang="en-CA" dirty="0"/>
          </a:p>
        </p:txBody>
      </p:sp>
    </p:spTree>
    <p:extLst>
      <p:ext uri="{BB962C8B-B14F-4D97-AF65-F5344CB8AC3E}">
        <p14:creationId xmlns:p14="http://schemas.microsoft.com/office/powerpoint/2010/main" val="2944346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50219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672942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37294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This slide is optional, depending on whether you have an evaluation or not.</a:t>
            </a:r>
          </a:p>
        </p:txBody>
      </p:sp>
    </p:spTree>
    <p:extLst>
      <p:ext uri="{BB962C8B-B14F-4D97-AF65-F5344CB8AC3E}">
        <p14:creationId xmlns:p14="http://schemas.microsoft.com/office/powerpoint/2010/main" val="1183084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rgbClr val="16003A"/>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rgbClr val="C64097"/>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72753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5F259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03627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9F248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87096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C640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595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rgbClr val="ED194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74110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rgbClr val="FFDD5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rgbClr val="5F259F"/>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rgbClr val="5F259F"/>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descr="Icon&#10;&#10;Description automatically generated">
            <a:extLst>
              <a:ext uri="{FF2B5EF4-FFF2-40B4-BE49-F238E27FC236}">
                <a16:creationId xmlns:a16="http://schemas.microsoft.com/office/drawing/2014/main" id="{033476B3-CB7E-4F27-A030-2959A9C9F342}"/>
              </a:ext>
            </a:extLst>
          </p:cNvPr>
          <p:cNvPicPr>
            <a:picLocks noChangeAspect="1"/>
          </p:cNvPicPr>
          <p:nvPr userDrawn="1"/>
        </p:nvPicPr>
        <p:blipFill rotWithShape="1">
          <a:blip r:embed="rId2"/>
          <a:srcRect l="17198" r="-1014" b="-154"/>
          <a:stretch/>
        </p:blipFill>
        <p:spPr>
          <a:xfrm rot="16200000">
            <a:off x="5577840" y="1574813"/>
            <a:ext cx="4023360" cy="3108960"/>
          </a:xfrm>
          <a:prstGeom prst="rect">
            <a:avLst/>
          </a:prstGeom>
        </p:spPr>
      </p:pic>
    </p:spTree>
    <p:extLst>
      <p:ext uri="{BB962C8B-B14F-4D97-AF65-F5344CB8AC3E}">
        <p14:creationId xmlns:p14="http://schemas.microsoft.com/office/powerpoint/2010/main" val="303068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rgbClr val="00937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192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rgbClr val="16003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140818" y="183007"/>
            <a:ext cx="5974232" cy="2585323"/>
          </a:xfrm>
        </p:spPr>
        <p:txBody>
          <a:bodyPr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140818" y="2901101"/>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308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rgbClr val="16003A"/>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966949" y="2908983"/>
            <a:ext cx="6858000" cy="1241425"/>
          </a:xfrm>
        </p:spPr>
        <p:txBody>
          <a:bodyPr/>
          <a:lstStyle>
            <a:lvl1pPr marL="0" indent="0" algn="l">
              <a:buNone/>
              <a:defRPr sz="2400">
                <a:solidFill>
                  <a:srgbClr val="C64097"/>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1737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5F259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EEA3-CF26-40C4-A882-86BC721B9536}"/>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9A0FC459-2B09-4906-82D5-96B526D1E504}"/>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68578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9F248F"/>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ACF2EAB-CFE3-4E62-9648-168E2CA92F7B}"/>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8" name="Subtitle 2">
            <a:extLst>
              <a:ext uri="{FF2B5EF4-FFF2-40B4-BE49-F238E27FC236}">
                <a16:creationId xmlns:a16="http://schemas.microsoft.com/office/drawing/2014/main" id="{C50CC080-0D84-42E9-AA33-FFA317B5DB78}"/>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17333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C64097"/>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86220F-7AC5-4C4B-ACFF-EEBB9A6A68BE}"/>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6" name="Subtitle 2">
            <a:extLst>
              <a:ext uri="{FF2B5EF4-FFF2-40B4-BE49-F238E27FC236}">
                <a16:creationId xmlns:a16="http://schemas.microsoft.com/office/drawing/2014/main" id="{11E8447B-7C96-4826-A38A-743B5D305FC7}"/>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82D662AF-E8D9-4BDA-BBBF-C40E5E15F23B}"/>
              </a:ext>
            </a:extLst>
          </p:cNvPr>
          <p:cNvPicPr>
            <a:picLocks noChangeAspect="1"/>
          </p:cNvPicPr>
          <p:nvPr userDrawn="1"/>
        </p:nvPicPr>
        <p:blipFill>
          <a:blip r:embed="rId2"/>
          <a:srcRect/>
          <a:stretch/>
        </p:blipFill>
        <p:spPr>
          <a:xfrm>
            <a:off x="7676364" y="4119824"/>
            <a:ext cx="1467635" cy="1023676"/>
          </a:xfrm>
          <a:prstGeom prst="rect">
            <a:avLst/>
          </a:prstGeom>
        </p:spPr>
      </p:pic>
    </p:spTree>
    <p:extLst>
      <p:ext uri="{BB962C8B-B14F-4D97-AF65-F5344CB8AC3E}">
        <p14:creationId xmlns:p14="http://schemas.microsoft.com/office/powerpoint/2010/main" val="1767829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ED194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D17DCD0-7096-46F8-BC8A-359B97D35518}"/>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6" name="Subtitle 2">
            <a:extLst>
              <a:ext uri="{FF2B5EF4-FFF2-40B4-BE49-F238E27FC236}">
                <a16:creationId xmlns:a16="http://schemas.microsoft.com/office/drawing/2014/main" id="{9A4E4E57-F03D-410A-BFB8-5E673C0FFCBF}"/>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18973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FDD55"/>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313EEF3-A11B-4FE0-A3E7-396C3804B14A}"/>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rgbClr val="5F259F"/>
                </a:solidFill>
              </a:defRPr>
            </a:lvl1pPr>
          </a:lstStyle>
          <a:p>
            <a:r>
              <a:rPr lang="en-US" dirty="0"/>
              <a:t>Click to edit Master title style</a:t>
            </a:r>
          </a:p>
        </p:txBody>
      </p:sp>
      <p:sp>
        <p:nvSpPr>
          <p:cNvPr id="7" name="Subtitle 2">
            <a:extLst>
              <a:ext uri="{FF2B5EF4-FFF2-40B4-BE49-F238E27FC236}">
                <a16:creationId xmlns:a16="http://schemas.microsoft.com/office/drawing/2014/main" id="{462D2C4F-D164-4D01-B9FF-0D5362340EE3}"/>
              </a:ext>
            </a:extLst>
          </p:cNvPr>
          <p:cNvSpPr>
            <a:spLocks noGrp="1"/>
          </p:cNvSpPr>
          <p:nvPr>
            <p:ph type="subTitle" idx="1"/>
          </p:nvPr>
        </p:nvSpPr>
        <p:spPr>
          <a:xfrm>
            <a:off x="966949" y="2908983"/>
            <a:ext cx="6858000" cy="1241425"/>
          </a:xfrm>
        </p:spPr>
        <p:txBody>
          <a:bodyPr/>
          <a:lstStyle>
            <a:lvl1pPr marL="0" indent="0" algn="l">
              <a:buNone/>
              <a:defRPr sz="2400">
                <a:solidFill>
                  <a:srgbClr val="5F259F"/>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12484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937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110900B-055B-436C-BC20-D9989A987183}"/>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6" name="Subtitle 2">
            <a:extLst>
              <a:ext uri="{FF2B5EF4-FFF2-40B4-BE49-F238E27FC236}">
                <a16:creationId xmlns:a16="http://schemas.microsoft.com/office/drawing/2014/main" id="{3D10A5F1-D4E3-4853-96D4-F3E902162AE8}"/>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357874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16003A"/>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EA8F84D-8AC7-4689-9254-15C220267125}"/>
              </a:ext>
            </a:extLst>
          </p:cNvPr>
          <p:cNvSpPr>
            <a:spLocks noGrp="1"/>
          </p:cNvSpPr>
          <p:nvPr>
            <p:ph type="ctrTitle"/>
          </p:nvPr>
        </p:nvSpPr>
        <p:spPr>
          <a:xfrm>
            <a:off x="966949" y="1000974"/>
            <a:ext cx="7210102" cy="1754326"/>
          </a:xfrm>
        </p:spPr>
        <p:txBody>
          <a:bodyPr wrap="square" anchor="t" anchorCtr="0">
            <a:spAutoFit/>
          </a:bodyPr>
          <a:lstStyle>
            <a:lvl1pPr algn="l">
              <a:defRPr sz="6000">
                <a:solidFill>
                  <a:schemeClr val="bg1"/>
                </a:solidFill>
              </a:defRPr>
            </a:lvl1pPr>
          </a:lstStyle>
          <a:p>
            <a:r>
              <a:rPr lang="en-US" dirty="0"/>
              <a:t>Click to edit Master title style</a:t>
            </a:r>
          </a:p>
        </p:txBody>
      </p:sp>
      <p:sp>
        <p:nvSpPr>
          <p:cNvPr id="6" name="Subtitle 2">
            <a:extLst>
              <a:ext uri="{FF2B5EF4-FFF2-40B4-BE49-F238E27FC236}">
                <a16:creationId xmlns:a16="http://schemas.microsoft.com/office/drawing/2014/main" id="{E98E5F0D-DBC0-40EA-8170-6ABBA5DFFD7D}"/>
              </a:ext>
            </a:extLst>
          </p:cNvPr>
          <p:cNvSpPr>
            <a:spLocks noGrp="1"/>
          </p:cNvSpPr>
          <p:nvPr>
            <p:ph type="subTitle" idx="1"/>
          </p:nvPr>
        </p:nvSpPr>
        <p:spPr>
          <a:xfrm>
            <a:off x="966949" y="2908983"/>
            <a:ext cx="6858000" cy="1241425"/>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07513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3A004-40EC-4D47-8BCD-3BA1F8937AE9}"/>
              </a:ext>
            </a:extLst>
          </p:cNvPr>
          <p:cNvSpPr>
            <a:spLocks noGrp="1"/>
          </p:cNvSpPr>
          <p:nvPr>
            <p:ph type="title"/>
          </p:nvPr>
        </p:nvSpPr>
        <p:spPr/>
        <p:txBody>
          <a:bodyPr>
            <a:normAutofit/>
          </a:bodyPr>
          <a:lstStyle>
            <a:lvl1pPr>
              <a:defRPr sz="4000" b="1">
                <a:solidFill>
                  <a:srgbClr val="16003A"/>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3768736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p:txBody>
          <a:bodyPr>
            <a:normAutofit/>
          </a:bodyPr>
          <a:lstStyle>
            <a:lvl1pPr>
              <a:defRPr sz="4000" b="1">
                <a:solidFill>
                  <a:srgbClr val="16003A"/>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4465407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415C-2B9A-4A2A-8E74-526FB4101F47}"/>
              </a:ext>
            </a:extLst>
          </p:cNvPr>
          <p:cNvSpPr>
            <a:spLocks noGrp="1"/>
          </p:cNvSpPr>
          <p:nvPr>
            <p:ph type="title"/>
          </p:nvPr>
        </p:nvSpPr>
        <p:spPr>
          <a:xfrm>
            <a:off x="630238" y="274638"/>
            <a:ext cx="7886700" cy="993775"/>
          </a:xfrm>
        </p:spPr>
        <p:txBody>
          <a:bodyPr>
            <a:normAutofit/>
          </a:bodyPr>
          <a:lstStyle>
            <a:lvl1pPr>
              <a:defRPr lang="en-US" sz="4000" b="1" kern="1200" dirty="0">
                <a:solidFill>
                  <a:srgbClr val="16003A"/>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984020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7D0B1-003B-4A6F-8F8E-27328F07A424}"/>
              </a:ext>
            </a:extLst>
          </p:cNvPr>
          <p:cNvSpPr>
            <a:spLocks noGrp="1"/>
          </p:cNvSpPr>
          <p:nvPr>
            <p:ph type="title"/>
          </p:nvPr>
        </p:nvSpPr>
        <p:spPr/>
        <p:txBody>
          <a:bodyPr>
            <a:normAutofit/>
          </a:bodyPr>
          <a:lstStyle>
            <a:lvl1pPr>
              <a:defRPr lang="en-US" sz="4000" b="1" kern="1200" dirty="0">
                <a:solidFill>
                  <a:srgbClr val="16003A"/>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27898F1D-22F2-4E12-A06F-9D5EBD2DD3CE}"/>
              </a:ext>
            </a:extLst>
          </p:cNvPr>
          <p:cNvSpPr>
            <a:spLocks noGrp="1"/>
          </p:cNvSpPr>
          <p:nvPr>
            <p:ph type="dt" sz="half" idx="10"/>
          </p:nvPr>
        </p:nvSpPr>
        <p:spPr>
          <a:xfrm>
            <a:off x="6286500" y="4767263"/>
            <a:ext cx="1218414" cy="274637"/>
          </a:xfrm>
          <a:prstGeom prst="rect">
            <a:avLst/>
          </a:prstGeom>
        </p:spPr>
        <p:txBody>
          <a:bodyPr/>
          <a:lstStyle/>
          <a:p>
            <a:fld id="{938E939B-CCC2-4EED-BDBA-A14F03DFF576}" type="datetimeFigureOut">
              <a:rPr lang="en-US" smtClean="0"/>
              <a:t>10/26/2026</a:t>
            </a:fld>
            <a:endParaRPr lang="en-US"/>
          </a:p>
        </p:txBody>
      </p:sp>
      <p:sp>
        <p:nvSpPr>
          <p:cNvPr id="4" name="Footer Placeholder 3">
            <a:extLst>
              <a:ext uri="{FF2B5EF4-FFF2-40B4-BE49-F238E27FC236}">
                <a16:creationId xmlns:a16="http://schemas.microsoft.com/office/drawing/2014/main" id="{2301A28F-6167-499F-A7F6-1F0C4DACCA16}"/>
              </a:ext>
            </a:extLst>
          </p:cNvPr>
          <p:cNvSpPr>
            <a:spLocks noGrp="1"/>
          </p:cNvSpPr>
          <p:nvPr>
            <p:ph type="ftr" sz="quarter" idx="11"/>
          </p:nvPr>
        </p:nvSpPr>
        <p:spPr>
          <a:xfrm>
            <a:off x="2021682" y="4767263"/>
            <a:ext cx="3842158" cy="274637"/>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687687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2782866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573719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80497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351561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45111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855213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4060328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603537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5F2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1866139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3339168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2506418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545409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70223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570496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2413850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206536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536541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36977354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75309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3591898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0894889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0645532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C64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4718874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954294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9088496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94563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347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2847057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9367158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ED1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17350735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66665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13907349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735373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893104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39424301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672772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009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chemeClr val="bg1"/>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8654842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A9AC2-B6FE-4D65-8B77-76B1DDDD12F5}"/>
              </a:ext>
            </a:extLst>
          </p:cNvPr>
          <p:cNvSpPr>
            <a:spLocks noGrp="1"/>
          </p:cNvSpPr>
          <p:nvPr>
            <p:ph sz="half" idx="1"/>
          </p:nvPr>
        </p:nvSpPr>
        <p:spPr>
          <a:xfrm>
            <a:off x="62865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B8256F3-3C84-4E2B-B109-C46AE0CF99FE}"/>
              </a:ext>
            </a:extLst>
          </p:cNvPr>
          <p:cNvSpPr>
            <a:spLocks noGrp="1"/>
          </p:cNvSpPr>
          <p:nvPr>
            <p:ph sz="half" idx="2"/>
          </p:nvPr>
        </p:nvSpPr>
        <p:spPr>
          <a:xfrm>
            <a:off x="4648200" y="1370013"/>
            <a:ext cx="3867150" cy="3262312"/>
          </a:xfrm>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EF1300DC-3438-466B-B425-19B37E469D88}"/>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8" name="Rectangle 7">
            <a:extLst>
              <a:ext uri="{FF2B5EF4-FFF2-40B4-BE49-F238E27FC236}">
                <a16:creationId xmlns:a16="http://schemas.microsoft.com/office/drawing/2014/main" id="{4CF9CA9B-9C74-4565-9383-0B2498CE042E}"/>
              </a:ext>
            </a:extLst>
          </p:cNvPr>
          <p:cNvSpPr/>
          <p:nvPr userDrawn="1"/>
        </p:nvSpPr>
        <p:spPr>
          <a:xfrm>
            <a:off x="0" y="0"/>
            <a:ext cx="9144000" cy="1268413"/>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D95118A-8E71-4945-9E8C-895314760A20}"/>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rgbClr val="5F259F"/>
                </a:solidFill>
              </a:defRPr>
            </a:lvl1pPr>
          </a:lstStyle>
          <a:p>
            <a:r>
              <a:rPr lang="en-US" dirty="0"/>
              <a:t>Click to edit Master title style</a:t>
            </a:r>
          </a:p>
        </p:txBody>
      </p:sp>
    </p:spTree>
    <p:extLst>
      <p:ext uri="{BB962C8B-B14F-4D97-AF65-F5344CB8AC3E}">
        <p14:creationId xmlns:p14="http://schemas.microsoft.com/office/powerpoint/2010/main" val="14980760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FD6F3-F331-421B-AE3F-609783564DE1}"/>
              </a:ext>
            </a:extLst>
          </p:cNvPr>
          <p:cNvSpPr/>
          <p:nvPr userDrawn="1"/>
        </p:nvSpPr>
        <p:spPr>
          <a:xfrm>
            <a:off x="0" y="0"/>
            <a:ext cx="9144000" cy="1268413"/>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51835-C81C-4988-9E02-30956283810E}"/>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rgbClr val="5F259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2B48CA-FCDE-4379-92B8-681CA0292499}"/>
              </a:ext>
            </a:extLst>
          </p:cNvPr>
          <p:cNvSpPr>
            <a:spLocks noGrp="1"/>
          </p:cNvSpPr>
          <p:nvPr>
            <p:ph idx="1"/>
          </p:nvPr>
        </p:nvSpPr>
        <p:spPr/>
        <p:txBody>
          <a:bodyPr/>
          <a:lstStyle>
            <a:lvl1pPr>
              <a:buClr>
                <a:srgbClr val="C64097"/>
              </a:buClr>
              <a:defRPr/>
            </a:lvl1pPr>
            <a:lvl2pPr>
              <a:buClr>
                <a:srgbClr val="C64097"/>
              </a:buClr>
              <a:defRPr/>
            </a:lvl2pPr>
            <a:lvl3pPr>
              <a:buClr>
                <a:srgbClr val="C64097"/>
              </a:buClr>
              <a:defRPr/>
            </a:lvl3pPr>
            <a:lvl4pPr>
              <a:buClr>
                <a:srgbClr val="C64097"/>
              </a:buClr>
              <a:defRPr/>
            </a:lvl4pPr>
            <a:lvl5pPr>
              <a:buClr>
                <a:srgbClr val="C6409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68FC827-8B4C-490A-AA28-478E193386F3}"/>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33621275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04E315-C134-42DE-A51F-BCB5927308A3}"/>
              </a:ext>
            </a:extLst>
          </p:cNvPr>
          <p:cNvSpPr>
            <a:spLocks noGrp="1"/>
          </p:cNvSpPr>
          <p:nvPr>
            <p:ph type="body" idx="1"/>
          </p:nvPr>
        </p:nvSpPr>
        <p:spPr>
          <a:xfrm>
            <a:off x="630238" y="1260475"/>
            <a:ext cx="3868737"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FFEAAF3-BCA3-41A8-AAB9-E39790E9A3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F390C-3C65-4ED7-8EBD-4481B4781941}"/>
              </a:ext>
            </a:extLst>
          </p:cNvPr>
          <p:cNvSpPr>
            <a:spLocks noGrp="1"/>
          </p:cNvSpPr>
          <p:nvPr>
            <p:ph type="body" sz="quarter" idx="3"/>
          </p:nvPr>
        </p:nvSpPr>
        <p:spPr>
          <a:xfrm>
            <a:off x="4629150" y="1260475"/>
            <a:ext cx="3887788" cy="619125"/>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077BD4D-D193-4E57-8F92-105D6FF8AAC9}"/>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7E491B7-396C-4770-A18E-02C1A39C3B19}"/>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10" name="Rectangle 9">
            <a:extLst>
              <a:ext uri="{FF2B5EF4-FFF2-40B4-BE49-F238E27FC236}">
                <a16:creationId xmlns:a16="http://schemas.microsoft.com/office/drawing/2014/main" id="{0AEF83F7-BB2E-42E2-9A50-88E1DC80F606}"/>
              </a:ext>
            </a:extLst>
          </p:cNvPr>
          <p:cNvSpPr/>
          <p:nvPr userDrawn="1"/>
        </p:nvSpPr>
        <p:spPr>
          <a:xfrm>
            <a:off x="0" y="0"/>
            <a:ext cx="9144000" cy="1268413"/>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8C242AC-F19A-423D-8CD1-131F38FDE281}"/>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rgbClr val="5F259F"/>
                </a:solidFill>
              </a:defRPr>
            </a:lvl1pPr>
          </a:lstStyle>
          <a:p>
            <a:r>
              <a:rPr lang="en-US" dirty="0"/>
              <a:t>Click to edit Master title style</a:t>
            </a:r>
          </a:p>
        </p:txBody>
      </p:sp>
    </p:spTree>
    <p:extLst>
      <p:ext uri="{BB962C8B-B14F-4D97-AF65-F5344CB8AC3E}">
        <p14:creationId xmlns:p14="http://schemas.microsoft.com/office/powerpoint/2010/main" val="17136766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2F6A27-9C2F-440E-81B9-68C77F89EEA5}"/>
              </a:ext>
            </a:extLst>
          </p:cNvPr>
          <p:cNvSpPr>
            <a:spLocks noGrp="1"/>
          </p:cNvSpPr>
          <p:nvPr>
            <p:ph type="sldNum" sz="quarter" idx="12"/>
          </p:nvPr>
        </p:nvSpPr>
        <p:spPr/>
        <p:txBody>
          <a:bodyPr/>
          <a:lstStyle/>
          <a:p>
            <a:fld id="{316D70C8-5AF5-47E7-B7F3-3B5E6D6D68BE}" type="slidenum">
              <a:rPr lang="en-US" smtClean="0"/>
              <a:t>‹#›</a:t>
            </a:fld>
            <a:endParaRPr lang="en-US"/>
          </a:p>
        </p:txBody>
      </p:sp>
      <p:sp>
        <p:nvSpPr>
          <p:cNvPr id="6" name="Rectangle 5">
            <a:extLst>
              <a:ext uri="{FF2B5EF4-FFF2-40B4-BE49-F238E27FC236}">
                <a16:creationId xmlns:a16="http://schemas.microsoft.com/office/drawing/2014/main" id="{FE582BEB-D7EE-400E-A5B7-8F4EA98D42E1}"/>
              </a:ext>
            </a:extLst>
          </p:cNvPr>
          <p:cNvSpPr/>
          <p:nvPr userDrawn="1"/>
        </p:nvSpPr>
        <p:spPr>
          <a:xfrm>
            <a:off x="0" y="0"/>
            <a:ext cx="9144000" cy="1268413"/>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B0FAFE-338C-46D2-AA03-120F84399D6F}"/>
              </a:ext>
            </a:extLst>
          </p:cNvPr>
          <p:cNvSpPr>
            <a:spLocks noGrp="1"/>
          </p:cNvSpPr>
          <p:nvPr>
            <p:ph type="title"/>
          </p:nvPr>
        </p:nvSpPr>
        <p:spPr>
          <a:xfrm>
            <a:off x="628650" y="274638"/>
            <a:ext cx="7886700" cy="839787"/>
          </a:xfrm>
          <a:prstGeom prst="rect">
            <a:avLst/>
          </a:prstGeom>
        </p:spPr>
        <p:txBody>
          <a:bodyPr>
            <a:normAutofit/>
          </a:bodyPr>
          <a:lstStyle>
            <a:lvl1pPr>
              <a:defRPr sz="4000" b="1">
                <a:solidFill>
                  <a:srgbClr val="5F259F"/>
                </a:solidFill>
              </a:defRPr>
            </a:lvl1pPr>
          </a:lstStyle>
          <a:p>
            <a:r>
              <a:rPr lang="en-US" dirty="0"/>
              <a:t>Click to edit Master title style</a:t>
            </a:r>
          </a:p>
        </p:txBody>
      </p:sp>
    </p:spTree>
    <p:extLst>
      <p:ext uri="{BB962C8B-B14F-4D97-AF65-F5344CB8AC3E}">
        <p14:creationId xmlns:p14="http://schemas.microsoft.com/office/powerpoint/2010/main" val="22153396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a:off x="4572000" y="0"/>
            <a:ext cx="4572000" cy="5143500"/>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16003A"/>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843462" y="282837"/>
            <a:ext cx="4021931" cy="35962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p>
            <a:fld id="{316D70C8-5AF5-47E7-B7F3-3B5E6D6D68BE}" type="slidenum">
              <a:rPr lang="en-US" smtClean="0"/>
              <a:t>‹#›</a:t>
            </a:fld>
            <a:endParaRPr lang="en-US"/>
          </a:p>
        </p:txBody>
      </p:sp>
    </p:spTree>
    <p:extLst>
      <p:ext uri="{BB962C8B-B14F-4D97-AF65-F5344CB8AC3E}">
        <p14:creationId xmlns:p14="http://schemas.microsoft.com/office/powerpoint/2010/main" val="27604050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DDEC470-A883-4403-A372-01BD845BB93E}"/>
              </a:ext>
            </a:extLst>
          </p:cNvPr>
          <p:cNvSpPr/>
          <p:nvPr userDrawn="1"/>
        </p:nvSpPr>
        <p:spPr>
          <a:xfrm flipH="1">
            <a:off x="0" y="0"/>
            <a:ext cx="4572000" cy="5143500"/>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A842-E108-4491-9FFB-875D198C32A8}"/>
              </a:ext>
            </a:extLst>
          </p:cNvPr>
          <p:cNvSpPr>
            <a:spLocks noGrp="1"/>
          </p:cNvSpPr>
          <p:nvPr>
            <p:ph type="title"/>
          </p:nvPr>
        </p:nvSpPr>
        <p:spPr>
          <a:xfrm>
            <a:off x="630238" y="342900"/>
            <a:ext cx="2949575" cy="1200150"/>
          </a:xfrm>
          <a:prstGeom prst="rect">
            <a:avLst/>
          </a:prstGeom>
        </p:spPr>
        <p:txBody>
          <a:bodyPr anchor="b"/>
          <a:lstStyle>
            <a:lvl1pPr>
              <a:defRPr sz="3200" b="1">
                <a:solidFill>
                  <a:srgbClr val="5F259F"/>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0C835D18-58E4-4CF3-BBE8-A26DE9AD5B90}"/>
              </a:ext>
            </a:extLst>
          </p:cNvPr>
          <p:cNvSpPr>
            <a:spLocks noGrp="1"/>
          </p:cNvSpPr>
          <p:nvPr>
            <p:ph type="pic" idx="1"/>
          </p:nvPr>
        </p:nvSpPr>
        <p:spPr>
          <a:xfrm>
            <a:off x="4572000" y="0"/>
            <a:ext cx="4572000" cy="51434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C08A4C-3536-4048-93AE-29042CA6750E}"/>
              </a:ext>
            </a:extLst>
          </p:cNvPr>
          <p:cNvSpPr>
            <a:spLocks noGrp="1"/>
          </p:cNvSpPr>
          <p:nvPr>
            <p:ph type="body" sz="half" idx="2"/>
          </p:nvPr>
        </p:nvSpPr>
        <p:spPr>
          <a:xfrm>
            <a:off x="630238" y="1543050"/>
            <a:ext cx="2949575" cy="2859088"/>
          </a:xfrm>
        </p:spPr>
        <p:txBody>
          <a:bodyPr/>
          <a:lstStyle>
            <a:lvl1pPr marL="0" indent="0">
              <a:buNone/>
              <a:defRPr sz="1600">
                <a:solidFill>
                  <a:srgbClr val="5F259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58E5C4F0-EE8D-4228-B7E0-D26AD711E3B0}"/>
              </a:ext>
            </a:extLst>
          </p:cNvPr>
          <p:cNvSpPr>
            <a:spLocks noGrp="1"/>
          </p:cNvSpPr>
          <p:nvPr>
            <p:ph type="sldNum" sz="quarter" idx="12"/>
          </p:nvPr>
        </p:nvSpPr>
        <p:spPr/>
        <p:txBody>
          <a:bodyPr/>
          <a:lstStyle>
            <a:lvl1pPr>
              <a:defRPr>
                <a:solidFill>
                  <a:srgbClr val="5F259F"/>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0915336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C68431-1C95-41A2-904B-DA927C91A3BE}"/>
              </a:ext>
            </a:extLst>
          </p:cNvPr>
          <p:cNvSpPr/>
          <p:nvPr userDrawn="1"/>
        </p:nvSpPr>
        <p:spPr>
          <a:xfrm>
            <a:off x="0" y="0"/>
            <a:ext cx="9144000" cy="5143500"/>
          </a:xfrm>
          <a:prstGeom prst="rect">
            <a:avLst/>
          </a:prstGeom>
          <a:solidFill>
            <a:srgbClr val="FFD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0E52092-517B-456E-80D8-BB10172A62ED}"/>
              </a:ext>
            </a:extLst>
          </p:cNvPr>
          <p:cNvSpPr>
            <a:spLocks noGrp="1"/>
          </p:cNvSpPr>
          <p:nvPr>
            <p:ph type="sldNum" sz="quarter" idx="12"/>
          </p:nvPr>
        </p:nvSpPr>
        <p:spPr/>
        <p:txBody>
          <a:bodyPr/>
          <a:lstStyle>
            <a:lvl1pPr>
              <a:defRPr>
                <a:solidFill>
                  <a:srgbClr val="5F259F"/>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49883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5164B-15AA-4AA6-B876-E33820C8A4B9}"/>
              </a:ext>
            </a:extLst>
          </p:cNvPr>
          <p:cNvSpPr>
            <a:spLocks noGrp="1"/>
          </p:cNvSpPr>
          <p:nvPr>
            <p:ph type="title"/>
          </p:nvPr>
        </p:nvSpPr>
        <p:spPr>
          <a:xfrm>
            <a:off x="311285" y="274638"/>
            <a:ext cx="8204065" cy="993775"/>
          </a:xfrm>
          <a:prstGeom prst="rect">
            <a:avLst/>
          </a:prstGeom>
        </p:spPr>
        <p:txBody>
          <a:bodyPr vert="horz" lIns="91440" tIns="45720" rIns="91440" bIns="45720" rtlCol="0" anchor="ctr">
            <a:noAutofit/>
          </a:bodyPr>
          <a:lstStyle/>
          <a:p>
            <a:r>
              <a:rPr lang="en-US" dirty="0"/>
              <a:t>Title</a:t>
            </a:r>
          </a:p>
        </p:txBody>
      </p:sp>
      <p:sp>
        <p:nvSpPr>
          <p:cNvPr id="3" name="Text Placeholder 2">
            <a:extLst>
              <a:ext uri="{FF2B5EF4-FFF2-40B4-BE49-F238E27FC236}">
                <a16:creationId xmlns:a16="http://schemas.microsoft.com/office/drawing/2014/main" id="{E6A85A3E-3EDB-4DAD-90AA-8B42AD9C6A6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367633"/>
      </p:ext>
    </p:extLst>
  </p:cSld>
  <p:clrMap bg1="lt1" tx1="dk1" bg2="lt2" tx2="dk2" accent1="accent1" accent2="accent2" accent3="accent3" accent4="accent4" accent5="accent5" accent6="accent6" hlink="hlink" folHlink="folHlink"/>
  <p:sldLayoutIdLst>
    <p:sldLayoutId id="2147483748" r:id="rId1"/>
    <p:sldLayoutId id="2147483673" r:id="rId2"/>
    <p:sldLayoutId id="2147483674" r:id="rId3"/>
    <p:sldLayoutId id="2147483675" r:id="rId4"/>
    <p:sldLayoutId id="2147483677" r:id="rId5"/>
    <p:sldLayoutId id="2147483676" r:id="rId6"/>
    <p:sldLayoutId id="2147483678" r:id="rId7"/>
    <p:sldLayoutId id="2147483679" r:id="rId8"/>
  </p:sldLayoutIdLst>
  <p:txStyles>
    <p:titleStyle>
      <a:lvl1pPr algn="l" defTabSz="914400" rtl="0" eaLnBrk="1" latinLnBrk="0" hangingPunct="1">
        <a:lnSpc>
          <a:spcPct val="90000"/>
        </a:lnSpc>
        <a:spcBef>
          <a:spcPct val="0"/>
        </a:spcBef>
        <a:buNone/>
        <a:defRPr sz="8000" b="1" kern="1200">
          <a:solidFill>
            <a:srgbClr val="FFDD5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5164B-15AA-4AA6-B876-E33820C8A4B9}"/>
              </a:ext>
            </a:extLst>
          </p:cNvPr>
          <p:cNvSpPr>
            <a:spLocks noGrp="1"/>
          </p:cNvSpPr>
          <p:nvPr>
            <p:ph type="title"/>
          </p:nvPr>
        </p:nvSpPr>
        <p:spPr>
          <a:xfrm>
            <a:off x="311285" y="274638"/>
            <a:ext cx="8204065" cy="993775"/>
          </a:xfrm>
          <a:prstGeom prst="rect">
            <a:avLst/>
          </a:prstGeom>
        </p:spPr>
        <p:txBody>
          <a:bodyPr vert="horz" lIns="91440" tIns="45720" rIns="91440" bIns="45720" rtlCol="0" anchor="ctr">
            <a:noAutofit/>
          </a:bodyPr>
          <a:lstStyle/>
          <a:p>
            <a:r>
              <a:rPr lang="en-US" dirty="0"/>
              <a:t>Title</a:t>
            </a:r>
          </a:p>
        </p:txBody>
      </p:sp>
      <p:sp>
        <p:nvSpPr>
          <p:cNvPr id="3" name="Text Placeholder 2">
            <a:extLst>
              <a:ext uri="{FF2B5EF4-FFF2-40B4-BE49-F238E27FC236}">
                <a16:creationId xmlns:a16="http://schemas.microsoft.com/office/drawing/2014/main" id="{E6A85A3E-3EDB-4DAD-90AA-8B42AD9C6A6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9180251"/>
      </p:ext>
    </p:extLst>
  </p:cSld>
  <p:clrMap bg1="lt1" tx1="dk1" bg2="lt2" tx2="dk2" accent1="accent1" accent2="accent2" accent3="accent3" accent4="accent4" accent5="accent5" accent6="accent6" hlink="hlink" folHlink="folHlink"/>
  <p:sldLayoutIdLst>
    <p:sldLayoutId id="2147483706" r:id="rId1"/>
    <p:sldLayoutId id="2147483699" r:id="rId2"/>
    <p:sldLayoutId id="2147483700" r:id="rId3"/>
    <p:sldLayoutId id="2147483701" r:id="rId4"/>
    <p:sldLayoutId id="2147483702" r:id="rId5"/>
    <p:sldLayoutId id="2147483703" r:id="rId6"/>
    <p:sldLayoutId id="2147483704" r:id="rId7"/>
    <p:sldLayoutId id="2147483705" r:id="rId8"/>
  </p:sldLayoutIdLst>
  <p:txStyles>
    <p:titleStyle>
      <a:lvl1pPr algn="l" defTabSz="914400" rtl="0" eaLnBrk="1" latinLnBrk="0" hangingPunct="1">
        <a:lnSpc>
          <a:spcPct val="90000"/>
        </a:lnSpc>
        <a:spcBef>
          <a:spcPct val="0"/>
        </a:spcBef>
        <a:buNone/>
        <a:defRPr sz="8000" b="1" kern="1200">
          <a:solidFill>
            <a:srgbClr val="FFDD5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2691045004"/>
      </p:ext>
    </p:extLst>
  </p:cSld>
  <p:clrMap bg1="lt1" tx1="dk1" bg2="lt2" tx2="dk2" accent1="accent1" accent2="accent2" accent3="accent3" accent4="accent4" accent5="accent5" accent6="accent6" hlink="hlink" folHlink="folHlink"/>
  <p:sldLayoutIdLst>
    <p:sldLayoutId id="2147483684" r:id="rId1"/>
    <p:sldLayoutId id="2147483682" r:id="rId2"/>
    <p:sldLayoutId id="2147483685" r:id="rId3"/>
    <p:sldLayoutId id="2147483686" r:id="rId4"/>
    <p:sldLayoutId id="2147483689" r:id="rId5"/>
    <p:sldLayoutId id="2147483687"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851727731"/>
      </p:ext>
    </p:extLst>
  </p:cSld>
  <p:clrMap bg1="lt1" tx1="dk1" bg2="lt2" tx2="dk2" accent1="accent1" accent2="accent2" accent3="accent3" accent4="accent4" accent5="accent5" accent6="accent6" hlink="hlink" folHlink="folHlink"/>
  <p:sldLayoutIdLst>
    <p:sldLayoutId id="2147483692" r:id="rId1"/>
    <p:sldLayoutId id="2147483691" r:id="rId2"/>
    <p:sldLayoutId id="2147483693" r:id="rId3"/>
    <p:sldLayoutId id="2147483694" r:id="rId4"/>
    <p:sldLayoutId id="2147483695" r:id="rId5"/>
    <p:sldLayoutId id="2147483697" r:id="rId6"/>
    <p:sldLayoutId id="2147483696"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1790056923"/>
      </p:ext>
    </p:extLst>
  </p:cSld>
  <p:clrMap bg1="lt1" tx1="dk1" bg2="lt2" tx2="dk2" accent1="accent1" accent2="accent2" accent3="accent3" accent4="accent4" accent5="accent5" accent6="accent6" hlink="hlink" folHlink="folHlink"/>
  <p:sldLayoutIdLst>
    <p:sldLayoutId id="2147483710" r:id="rId1"/>
    <p:sldLayoutId id="2147483709" r:id="rId2"/>
    <p:sldLayoutId id="2147483711" r:id="rId3"/>
    <p:sldLayoutId id="2147483712" r:id="rId4"/>
    <p:sldLayoutId id="2147483713" r:id="rId5"/>
    <p:sldLayoutId id="2147483714" r:id="rId6"/>
    <p:sldLayoutId id="2147483715"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1602863195"/>
      </p:ext>
    </p:extLst>
  </p:cSld>
  <p:clrMap bg1="lt1" tx1="dk1" bg2="lt2" tx2="dk2" accent1="accent1" accent2="accent2" accent3="accent3" accent4="accent4" accent5="accent5" accent6="accent6" hlink="hlink" folHlink="folHlink"/>
  <p:sldLayoutIdLst>
    <p:sldLayoutId id="2147483718" r:id="rId1"/>
    <p:sldLayoutId id="2147483717" r:id="rId2"/>
    <p:sldLayoutId id="2147483719" r:id="rId3"/>
    <p:sldLayoutId id="2147483720" r:id="rId4"/>
    <p:sldLayoutId id="2147483721" r:id="rId5"/>
    <p:sldLayoutId id="2147483722" r:id="rId6"/>
    <p:sldLayoutId id="2147483723"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3878508977"/>
      </p:ext>
    </p:extLst>
  </p:cSld>
  <p:clrMap bg1="lt1" tx1="dk1" bg2="lt2" tx2="dk2" accent1="accent1" accent2="accent2" accent3="accent3" accent4="accent4" accent5="accent5" accent6="accent6" hlink="hlink" folHlink="folHlink"/>
  <p:sldLayoutIdLst>
    <p:sldLayoutId id="2147483726" r:id="rId1"/>
    <p:sldLayoutId id="2147483725" r:id="rId2"/>
    <p:sldLayoutId id="2147483727" r:id="rId3"/>
    <p:sldLayoutId id="2147483728" r:id="rId4"/>
    <p:sldLayoutId id="2147483729" r:id="rId5"/>
    <p:sldLayoutId id="2147483730" r:id="rId6"/>
    <p:sldLayoutId id="2147483731"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69634963"/>
      </p:ext>
    </p:extLst>
  </p:cSld>
  <p:clrMap bg1="lt1" tx1="dk1" bg2="lt2" tx2="dk2" accent1="accent1" accent2="accent2" accent3="accent3" accent4="accent4" accent5="accent5" accent6="accent6" hlink="hlink" folHlink="folHlink"/>
  <p:sldLayoutIdLst>
    <p:sldLayoutId id="2147483742" r:id="rId1"/>
    <p:sldLayoutId id="2147483741" r:id="rId2"/>
    <p:sldLayoutId id="2147483743" r:id="rId3"/>
    <p:sldLayoutId id="2147483744" r:id="rId4"/>
    <p:sldLayoutId id="2147483745" r:id="rId5"/>
    <p:sldLayoutId id="2147483746" r:id="rId6"/>
    <p:sldLayoutId id="2147483747"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00EC7-ED59-48E3-B884-FED95CD7C7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96DF37-7FD2-4DA2-BB76-8F4382F0BCDC}"/>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8DA695-A112-4DF5-A218-700F08A3D663}"/>
              </a:ext>
            </a:extLst>
          </p:cNvPr>
          <p:cNvSpPr>
            <a:spLocks noGrp="1"/>
          </p:cNvSpPr>
          <p:nvPr>
            <p:ph type="sldNum" sz="quarter" idx="4"/>
          </p:nvPr>
        </p:nvSpPr>
        <p:spPr>
          <a:xfrm>
            <a:off x="628650" y="4767263"/>
            <a:ext cx="1218414"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16D70C8-5AF5-47E7-B7F3-3B5E6D6D68BE}" type="slidenum">
              <a:rPr lang="en-US" smtClean="0"/>
              <a:pPr/>
              <a:t>‹#›</a:t>
            </a:fld>
            <a:endParaRPr lang="en-US" dirty="0"/>
          </a:p>
        </p:txBody>
      </p:sp>
    </p:spTree>
    <p:extLst>
      <p:ext uri="{BB962C8B-B14F-4D97-AF65-F5344CB8AC3E}">
        <p14:creationId xmlns:p14="http://schemas.microsoft.com/office/powerpoint/2010/main" val="4113101474"/>
      </p:ext>
    </p:extLst>
  </p:cSld>
  <p:clrMap bg1="lt1" tx1="dk1" bg2="lt2" tx2="dk2" accent1="accent1" accent2="accent2" accent3="accent3" accent4="accent4" accent5="accent5" accent6="accent6" hlink="hlink" folHlink="folHlink"/>
  <p:sldLayoutIdLst>
    <p:sldLayoutId id="2147483734" r:id="rId1"/>
    <p:sldLayoutId id="2147483733" r:id="rId2"/>
    <p:sldLayoutId id="2147483735" r:id="rId3"/>
    <p:sldLayoutId id="2147483736" r:id="rId4"/>
    <p:sldLayoutId id="2147483737" r:id="rId5"/>
    <p:sldLayoutId id="2147483738" r:id="rId6"/>
    <p:sldLayoutId id="2147483739" r:id="rId7"/>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C640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C6409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C6409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C6409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hyperlink" Target="https://www.perleyhealth.ca/orientation-peer-support-program" TargetMode="External"/><Relationship Id="rId2" Type="http://schemas.microsoft.com/office/2018/10/relationships/comments" Target="../comments/modernComment_115_CEAE7AEA.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5.svg"/><Relationship Id="rId2" Type="http://schemas.microsoft.com/office/2018/10/relationships/comments" Target="../comments/modernComment_113_A8F56F81.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C4A459-11BD-8844-2863-D08CF0FF6DB4}"/>
              </a:ext>
            </a:extLst>
          </p:cNvPr>
          <p:cNvSpPr/>
          <p:nvPr/>
        </p:nvSpPr>
        <p:spPr>
          <a:xfrm>
            <a:off x="0" y="0"/>
            <a:ext cx="9144000" cy="2025353"/>
          </a:xfrm>
          <a:prstGeom prst="rect">
            <a:avLst/>
          </a:prstGeom>
          <a:solidFill>
            <a:srgbClr val="009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28650" y="274638"/>
            <a:ext cx="8105152" cy="993775"/>
          </a:xfrm>
          <a:noFill/>
        </p:spPr>
        <p:txBody>
          <a:bodyPr anchor="t">
            <a:noAutofit/>
          </a:bodyPr>
          <a:lstStyle/>
          <a:p>
            <a:pPr>
              <a:lnSpc>
                <a:spcPct val="100000"/>
              </a:lnSpc>
              <a:spcBef>
                <a:spcPts val="1200"/>
              </a:spcBef>
              <a:spcAft>
                <a:spcPts val="1200"/>
              </a:spcAft>
            </a:pPr>
            <a:r>
              <a:rPr lang="en-US" sz="3600" dirty="0">
                <a:solidFill>
                  <a:schemeClr val="bg1"/>
                </a:solidFill>
              </a:rPr>
              <a:t>Nurses Supporting Nurses</a:t>
            </a:r>
            <a:br>
              <a:rPr lang="en-US" sz="3600" dirty="0">
                <a:solidFill>
                  <a:schemeClr val="bg1"/>
                </a:solidFill>
              </a:rPr>
            </a:br>
            <a:r>
              <a:rPr lang="en-US" sz="1800" b="0" dirty="0">
                <a:solidFill>
                  <a:schemeClr val="bg1"/>
                </a:solidFill>
              </a:rPr>
              <a:t>Nursing Orientation Peer Support Program Orientation Partner Training: </a:t>
            </a:r>
            <a:br>
              <a:rPr lang="en-US" sz="2400" b="0" dirty="0">
                <a:solidFill>
                  <a:schemeClr val="bg1"/>
                </a:solidFill>
              </a:rPr>
            </a:br>
            <a:r>
              <a:rPr lang="en-US" sz="3200" dirty="0">
                <a:solidFill>
                  <a:srgbClr val="FFDD55"/>
                </a:solidFill>
              </a:rPr>
              <a:t>Slide Deck</a:t>
            </a:r>
            <a:endParaRPr lang="en-CA" sz="3600" dirty="0">
              <a:solidFill>
                <a:srgbClr val="FFDD55"/>
              </a:solidFill>
            </a:endParaRPr>
          </a:p>
        </p:txBody>
      </p:sp>
      <p:sp>
        <p:nvSpPr>
          <p:cNvPr id="7" name="Subtitle 6"/>
          <p:cNvSpPr>
            <a:spLocks noGrp="1"/>
          </p:cNvSpPr>
          <p:nvPr>
            <p:ph idx="1"/>
          </p:nvPr>
        </p:nvSpPr>
        <p:spPr>
          <a:xfrm>
            <a:off x="628650" y="2644524"/>
            <a:ext cx="7886700" cy="2423131"/>
          </a:xfrm>
        </p:spPr>
        <p:txBody>
          <a:bodyPr>
            <a:normAutofit/>
          </a:bodyPr>
          <a:lstStyle/>
          <a:p>
            <a:r>
              <a:rPr lang="en-CA" sz="1400" b="1" dirty="0">
                <a:solidFill>
                  <a:srgbClr val="16003A"/>
                </a:solidFill>
              </a:rPr>
              <a:t>Note to implementing long-term care home: </a:t>
            </a:r>
          </a:p>
          <a:p>
            <a:r>
              <a:rPr lang="en-CA" sz="1400" dirty="0">
                <a:solidFill>
                  <a:schemeClr val="tx1"/>
                </a:solidFill>
              </a:rPr>
              <a:t>This presentation is intended to prepare nurses for the role of Orientation Partners within a home that is implementing a NOPSP. In full, it is a 4-hour training, but  it can be shortened, edited, and tailored to your home’s individual needs. Text in </a:t>
            </a:r>
            <a:r>
              <a:rPr lang="en-CA" sz="1400" i="1" dirty="0">
                <a:solidFill>
                  <a:srgbClr val="009373"/>
                </a:solidFill>
              </a:rPr>
              <a:t>[Green] </a:t>
            </a:r>
            <a:r>
              <a:rPr lang="en-CA" sz="1400" dirty="0">
                <a:solidFill>
                  <a:schemeClr val="tx1"/>
                </a:solidFill>
              </a:rPr>
              <a:t>may need to be personalized, such as names. The training is designed to be meaningful and engaging. It takes a blended learning approach and includes teaching exercises that are experiential, collaborative, self-reflective, and that spark discussion. </a:t>
            </a:r>
          </a:p>
          <a:p>
            <a:r>
              <a:rPr lang="en-CA" sz="1400" dirty="0">
                <a:solidFill>
                  <a:schemeClr val="tx1"/>
                </a:solidFill>
              </a:rPr>
              <a:t>An accompanying facilitator’s guide is also available to explain the activities and teaching content of this slide deck.  Please see </a:t>
            </a:r>
            <a:r>
              <a:rPr lang="en-CA" sz="1400" i="1" dirty="0">
                <a:solidFill>
                  <a:schemeClr val="tx1"/>
                </a:solidFill>
              </a:rPr>
              <a:t>Toolkit Resource 7: Nursing Orientation Peer Support Program Orientation Partner Training Facilitator’s Guide</a:t>
            </a:r>
            <a:endParaRPr lang="en-CA" sz="1400" dirty="0">
              <a:solidFill>
                <a:schemeClr val="tx1"/>
              </a:solidFill>
            </a:endParaRPr>
          </a:p>
        </p:txBody>
      </p:sp>
      <p:sp>
        <p:nvSpPr>
          <p:cNvPr id="2" name="TextBox 1">
            <a:extLst>
              <a:ext uri="{FF2B5EF4-FFF2-40B4-BE49-F238E27FC236}">
                <a16:creationId xmlns:a16="http://schemas.microsoft.com/office/drawing/2014/main" id="{B2666580-AAEF-6053-731B-2412B13AD8FC}"/>
              </a:ext>
            </a:extLst>
          </p:cNvPr>
          <p:cNvSpPr txBox="1"/>
          <p:nvPr/>
        </p:nvSpPr>
        <p:spPr>
          <a:xfrm>
            <a:off x="546931" y="2073329"/>
            <a:ext cx="8186871" cy="523220"/>
          </a:xfrm>
          <a:prstGeom prst="rect">
            <a:avLst/>
          </a:prstGeom>
          <a:noFill/>
        </p:spPr>
        <p:txBody>
          <a:bodyPr wrap="square" rtlCol="0">
            <a:spAutoFit/>
          </a:bodyPr>
          <a:lstStyle/>
          <a:p>
            <a:r>
              <a:rPr lang="en-CA" dirty="0"/>
              <a:t>A slide deck presentation to formally train point-of-care nurses to become Orientation Partners within the Nursing Orientation Peer Support Program (NOPSP).  </a:t>
            </a:r>
          </a:p>
        </p:txBody>
      </p:sp>
    </p:spTree>
    <p:extLst>
      <p:ext uri="{BB962C8B-B14F-4D97-AF65-F5344CB8AC3E}">
        <p14:creationId xmlns:p14="http://schemas.microsoft.com/office/powerpoint/2010/main" val="114044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C4345-56B4-69BD-4BBB-7DD3E3432050}"/>
              </a:ext>
            </a:extLst>
          </p:cNvPr>
          <p:cNvSpPr>
            <a:spLocks noGrp="1"/>
          </p:cNvSpPr>
          <p:nvPr>
            <p:ph type="title"/>
          </p:nvPr>
        </p:nvSpPr>
        <p:spPr/>
        <p:txBody>
          <a:bodyPr>
            <a:normAutofit/>
          </a:bodyPr>
          <a:lstStyle/>
          <a:p>
            <a:r>
              <a:rPr lang="en-CA" sz="2800" dirty="0"/>
              <a:t>Implementing a NOPSP in Long-Term Care</a:t>
            </a:r>
          </a:p>
        </p:txBody>
      </p:sp>
      <p:sp>
        <p:nvSpPr>
          <p:cNvPr id="7" name="Content Placeholder 6">
            <a:extLst>
              <a:ext uri="{FF2B5EF4-FFF2-40B4-BE49-F238E27FC236}">
                <a16:creationId xmlns:a16="http://schemas.microsoft.com/office/drawing/2014/main" id="{7A2F8319-5ADB-B8E1-5C51-D640F326EBFC}"/>
              </a:ext>
            </a:extLst>
          </p:cNvPr>
          <p:cNvSpPr>
            <a:spLocks noGrp="1"/>
          </p:cNvSpPr>
          <p:nvPr>
            <p:ph idx="1"/>
          </p:nvPr>
        </p:nvSpPr>
        <p:spPr>
          <a:xfrm>
            <a:off x="628650" y="1370013"/>
            <a:ext cx="7780412" cy="3262312"/>
          </a:xfr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dirty="0">
                <a:ln>
                  <a:noFill/>
                </a:ln>
                <a:solidFill>
                  <a:srgbClr val="16003A"/>
                </a:solidFill>
                <a:effectLst/>
                <a:uLnTx/>
                <a:uFillTx/>
                <a:latin typeface="Arial"/>
                <a:cs typeface="Arial"/>
                <a:sym typeface="Arial"/>
              </a:rPr>
              <a:t>This training deck, as well as the facilitator’s guide, are part of a larger toolkit to support long-term care homes to implement a NOPSP.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600" b="0" i="0" u="none" strike="noStrike" kern="0" cap="none" spc="0" normalizeH="0" baseline="0" noProof="0" dirty="0">
              <a:ln>
                <a:noFill/>
              </a:ln>
              <a:solidFill>
                <a:srgbClr val="16003A"/>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dirty="0">
                <a:ln>
                  <a:noFill/>
                </a:ln>
                <a:solidFill>
                  <a:srgbClr val="16003A"/>
                </a:solidFill>
                <a:effectLst/>
                <a:uLnTx/>
                <a:uFillTx/>
                <a:latin typeface="Arial"/>
                <a:cs typeface="Arial"/>
                <a:sym typeface="Arial"/>
              </a:rPr>
              <a:t>For more resources, including a full implementation guide, please see Perley Health’s </a:t>
            </a:r>
            <a:r>
              <a:rPr kumimoji="0" lang="en-US" sz="1600" b="0" i="1" u="none" strike="noStrike" kern="0" cap="none" spc="0" normalizeH="0" baseline="0" noProof="0" dirty="0">
                <a:ln>
                  <a:noFill/>
                </a:ln>
                <a:solidFill>
                  <a:srgbClr val="16003A"/>
                </a:solidFill>
                <a:effectLst/>
                <a:uLnTx/>
                <a:uFillTx/>
                <a:latin typeface="Arial"/>
                <a:cs typeface="Arial"/>
                <a:sym typeface="Arial"/>
              </a:rPr>
              <a:t>Nurses Supporting Nurses: Building an Orientation Peer Support Program</a:t>
            </a:r>
            <a:r>
              <a:rPr kumimoji="0" lang="en-US" sz="1600" b="0" i="0" u="none" strike="noStrike" kern="0" cap="none" spc="0" normalizeH="0" baseline="0" noProof="0" dirty="0">
                <a:ln>
                  <a:noFill/>
                </a:ln>
                <a:solidFill>
                  <a:srgbClr val="16003A"/>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dirty="0">
              <a:ln>
                <a:noFill/>
              </a:ln>
              <a:solidFill>
                <a:srgbClr val="16003A"/>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C64097"/>
                </a:solidFill>
                <a:effectLst/>
                <a:uLnTx/>
                <a:uFillTx/>
                <a:latin typeface="Arial"/>
                <a:cs typeface="Arial"/>
                <a:sym typeface="Arial"/>
              </a:rPr>
              <a:t>PerleyHealth.ca/orientation-peer-support-program</a:t>
            </a:r>
          </a:p>
          <a:p>
            <a:endParaRPr lang="en-US" dirty="0"/>
          </a:p>
        </p:txBody>
      </p:sp>
      <p:pic>
        <p:nvPicPr>
          <p:cNvPr id="3" name="Picture 2">
            <a:hlinkClick r:id="rId3"/>
            <a:extLst>
              <a:ext uri="{FF2B5EF4-FFF2-40B4-BE49-F238E27FC236}">
                <a16:creationId xmlns:a16="http://schemas.microsoft.com/office/drawing/2014/main" id="{5A143C81-7136-1BF8-1B79-BF16A27EAFA1}"/>
              </a:ext>
            </a:extLst>
          </p:cNvPr>
          <p:cNvPicPr>
            <a:picLocks noChangeAspect="1"/>
          </p:cNvPicPr>
          <p:nvPr/>
        </p:nvPicPr>
        <p:blipFill>
          <a:blip r:embed="rId4"/>
          <a:stretch>
            <a:fillRect/>
          </a:stretch>
        </p:blipFill>
        <p:spPr>
          <a:xfrm>
            <a:off x="1554480" y="3230245"/>
            <a:ext cx="6035040" cy="1503680"/>
          </a:xfrm>
          <a:prstGeom prst="rect">
            <a:avLst/>
          </a:prstGeom>
        </p:spPr>
      </p:pic>
    </p:spTree>
    <p:extLst>
      <p:ext uri="{BB962C8B-B14F-4D97-AF65-F5344CB8AC3E}">
        <p14:creationId xmlns:p14="http://schemas.microsoft.com/office/powerpoint/2010/main" val="346754122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ABED6-DF1C-7AEF-2D9C-E68715C2928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6FC41EC-B74E-3863-5F92-9DB132E40B4D}"/>
              </a:ext>
            </a:extLst>
          </p:cNvPr>
          <p:cNvSpPr/>
          <p:nvPr/>
        </p:nvSpPr>
        <p:spPr>
          <a:xfrm>
            <a:off x="0" y="0"/>
            <a:ext cx="4572000" cy="5143500"/>
          </a:xfrm>
          <a:prstGeom prst="rect">
            <a:avLst/>
          </a:prstGeom>
          <a:solidFill>
            <a:srgbClr val="009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A5CD82C-3185-0CCB-E33C-D5F4134BA2F8}"/>
              </a:ext>
            </a:extLst>
          </p:cNvPr>
          <p:cNvSpPr>
            <a:spLocks noGrp="1"/>
          </p:cNvSpPr>
          <p:nvPr>
            <p:ph type="title"/>
          </p:nvPr>
        </p:nvSpPr>
        <p:spPr>
          <a:xfrm>
            <a:off x="630238" y="342899"/>
            <a:ext cx="3741465" cy="4623163"/>
          </a:xfrm>
        </p:spPr>
        <p:txBody>
          <a:bodyPr anchor="t">
            <a:normAutofit/>
          </a:bodyPr>
          <a:lstStyle/>
          <a:p>
            <a:pPr>
              <a:lnSpc>
                <a:spcPct val="80000"/>
              </a:lnSpc>
            </a:pPr>
            <a:r>
              <a:rPr lang="en-US" sz="4400" dirty="0">
                <a:solidFill>
                  <a:schemeClr val="bg1"/>
                </a:solidFill>
              </a:rPr>
              <a:t>Nurses Supporting Nurses</a:t>
            </a:r>
            <a:br>
              <a:rPr lang="en-US" sz="4400" dirty="0">
                <a:solidFill>
                  <a:schemeClr val="bg1"/>
                </a:solidFill>
              </a:rPr>
            </a:br>
            <a:br>
              <a:rPr lang="en-US" dirty="0">
                <a:solidFill>
                  <a:schemeClr val="bg1"/>
                </a:solidFill>
              </a:rPr>
            </a:br>
            <a:r>
              <a:rPr lang="en-US" b="0" dirty="0">
                <a:solidFill>
                  <a:schemeClr val="bg1"/>
                </a:solidFill>
              </a:rPr>
              <a:t>Nursing Orientation Peer Support Program </a:t>
            </a:r>
            <a:endParaRPr lang="en-CA" b="0" dirty="0">
              <a:solidFill>
                <a:schemeClr val="bg1"/>
              </a:solidFill>
            </a:endParaRPr>
          </a:p>
        </p:txBody>
      </p:sp>
      <p:pic>
        <p:nvPicPr>
          <p:cNvPr id="8" name="Picture Placeholder 7">
            <a:extLst>
              <a:ext uri="{FF2B5EF4-FFF2-40B4-BE49-F238E27FC236}">
                <a16:creationId xmlns:a16="http://schemas.microsoft.com/office/drawing/2014/main" id="{FB2D174E-DE80-CF38-60DD-444FA8A53D81}"/>
              </a:ext>
            </a:extLst>
          </p:cNvPr>
          <p:cNvPicPr>
            <a:picLocks noGrp="1" noChangeAspect="1"/>
          </p:cNvPicPr>
          <p:nvPr>
            <p:ph type="pic" idx="1"/>
          </p:nvPr>
        </p:nvPicPr>
        <p:blipFill>
          <a:blip r:embed="rId2"/>
          <a:srcRect l="8081" r="8081"/>
          <a:stretch>
            <a:fillRect/>
          </a:stretch>
        </p:blipFill>
        <p:spPr>
          <a:prstGeom prst="rect">
            <a:avLst/>
          </a:prstGeom>
        </p:spPr>
      </p:pic>
      <p:sp>
        <p:nvSpPr>
          <p:cNvPr id="7" name="Subtitle 6">
            <a:extLst>
              <a:ext uri="{FF2B5EF4-FFF2-40B4-BE49-F238E27FC236}">
                <a16:creationId xmlns:a16="http://schemas.microsoft.com/office/drawing/2014/main" id="{0BB2BCB7-ACBA-32FD-B475-7D1DE78AE1E1}"/>
              </a:ext>
            </a:extLst>
          </p:cNvPr>
          <p:cNvSpPr>
            <a:spLocks noGrp="1"/>
          </p:cNvSpPr>
          <p:nvPr>
            <p:ph type="body" sz="half" idx="2"/>
          </p:nvPr>
        </p:nvSpPr>
        <p:spPr>
          <a:xfrm>
            <a:off x="630238" y="3997234"/>
            <a:ext cx="3741465" cy="1053737"/>
          </a:xfrm>
        </p:spPr>
        <p:txBody>
          <a:bodyPr>
            <a:normAutofit/>
          </a:bodyPr>
          <a:lstStyle/>
          <a:p>
            <a:r>
              <a:rPr lang="en-CA" sz="2800" b="1" dirty="0">
                <a:solidFill>
                  <a:srgbClr val="FFDD55"/>
                </a:solidFill>
              </a:rPr>
              <a:t>Orientation Partner Training</a:t>
            </a:r>
          </a:p>
        </p:txBody>
      </p:sp>
    </p:spTree>
    <p:extLst>
      <p:ext uri="{BB962C8B-B14F-4D97-AF65-F5344CB8AC3E}">
        <p14:creationId xmlns:p14="http://schemas.microsoft.com/office/powerpoint/2010/main" val="2987712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D0D31A-08BE-CF20-8705-E9852EACCA82}"/>
              </a:ext>
            </a:extLst>
          </p:cNvPr>
          <p:cNvSpPr>
            <a:spLocks noGrp="1"/>
          </p:cNvSpPr>
          <p:nvPr>
            <p:ph type="ctrTitle"/>
          </p:nvPr>
        </p:nvSpPr>
        <p:spPr>
          <a:xfrm>
            <a:off x="966949" y="582963"/>
            <a:ext cx="7210102" cy="1045540"/>
          </a:xfrm>
        </p:spPr>
        <p:txBody>
          <a:bodyPr wrap="square" anchor="t">
            <a:normAutofit/>
          </a:bodyPr>
          <a:lstStyle/>
          <a:p>
            <a:r>
              <a:rPr lang="en-CA" sz="4800" dirty="0"/>
              <a:t>Learning Objectives</a:t>
            </a:r>
          </a:p>
        </p:txBody>
      </p:sp>
      <p:sp>
        <p:nvSpPr>
          <p:cNvPr id="10" name="Subtitle 2">
            <a:extLst>
              <a:ext uri="{FF2B5EF4-FFF2-40B4-BE49-F238E27FC236}">
                <a16:creationId xmlns:a16="http://schemas.microsoft.com/office/drawing/2014/main" id="{F465994C-D060-36C1-08AE-6B0BCDDA8AAB}"/>
              </a:ext>
            </a:extLst>
          </p:cNvPr>
          <p:cNvSpPr>
            <a:spLocks noGrp="1"/>
          </p:cNvSpPr>
          <p:nvPr>
            <p:ph type="subTitle" idx="1"/>
          </p:nvPr>
        </p:nvSpPr>
        <p:spPr>
          <a:xfrm>
            <a:off x="966949" y="1741715"/>
            <a:ext cx="6858000" cy="2717073"/>
          </a:xfrm>
        </p:spPr>
        <p:txBody>
          <a:bodyPr>
            <a:normAutofit/>
          </a:bodyPr>
          <a:lstStyle/>
          <a:p>
            <a:pPr marL="342900" indent="-342900">
              <a:buFont typeface="Arial" panose="020B0604020202020204" pitchFamily="34" charset="0"/>
              <a:buChar char="•"/>
            </a:pPr>
            <a:r>
              <a:rPr lang="en-US" b="1" dirty="0">
                <a:solidFill>
                  <a:srgbClr val="FFDD55"/>
                </a:solidFill>
              </a:rPr>
              <a:t>Describe</a:t>
            </a:r>
            <a:r>
              <a:rPr lang="en-US" dirty="0"/>
              <a:t> the purpose of the NOPSP and the role of the Orientation Partner.</a:t>
            </a:r>
          </a:p>
          <a:p>
            <a:pPr marL="342900" indent="-342900">
              <a:buFont typeface="Arial" panose="020B0604020202020204" pitchFamily="34" charset="0"/>
              <a:buChar char="•"/>
            </a:pPr>
            <a:r>
              <a:rPr lang="en-US" b="1" dirty="0">
                <a:solidFill>
                  <a:srgbClr val="FFDD55"/>
                </a:solidFill>
              </a:rPr>
              <a:t>Apply</a:t>
            </a:r>
            <a:r>
              <a:rPr lang="en-US" b="1" dirty="0"/>
              <a:t> </a:t>
            </a:r>
            <a:r>
              <a:rPr lang="en-US" dirty="0"/>
              <a:t>principles of effective peer support, mentorship and relationship building when supporting a newly hired nurse.</a:t>
            </a:r>
          </a:p>
          <a:p>
            <a:pPr marL="342900" indent="-342900">
              <a:buFont typeface="Arial" panose="020B0604020202020204" pitchFamily="34" charset="0"/>
              <a:buChar char="•"/>
            </a:pPr>
            <a:r>
              <a:rPr lang="en-US" b="1" dirty="0">
                <a:solidFill>
                  <a:srgbClr val="FFDD55"/>
                </a:solidFill>
              </a:rPr>
              <a:t>Reflect</a:t>
            </a:r>
            <a:r>
              <a:rPr lang="en-US" b="1" dirty="0"/>
              <a:t> </a:t>
            </a:r>
            <a:r>
              <a:rPr lang="en-US" dirty="0"/>
              <a:t>on their own strengths, experiences, and areas of growth as an Orientation Partner.</a:t>
            </a:r>
          </a:p>
        </p:txBody>
      </p:sp>
    </p:spTree>
    <p:extLst>
      <p:ext uri="{BB962C8B-B14F-4D97-AF65-F5344CB8AC3E}">
        <p14:creationId xmlns:p14="http://schemas.microsoft.com/office/powerpoint/2010/main" val="2651171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13EBD9-5E44-4F5B-A24F-49D7CB4D0E3E}"/>
              </a:ext>
            </a:extLst>
          </p:cNvPr>
          <p:cNvSpPr>
            <a:spLocks noGrp="1"/>
          </p:cNvSpPr>
          <p:nvPr>
            <p:ph type="title"/>
          </p:nvPr>
        </p:nvSpPr>
        <p:spPr>
          <a:xfrm>
            <a:off x="628650" y="274638"/>
            <a:ext cx="7886700" cy="839787"/>
          </a:xfrm>
        </p:spPr>
        <p:txBody>
          <a:bodyPr anchor="ctr">
            <a:normAutofit/>
          </a:bodyPr>
          <a:lstStyle/>
          <a:p>
            <a:r>
              <a:rPr lang="en-US" dirty="0"/>
              <a:t>Overview of Training</a:t>
            </a:r>
          </a:p>
        </p:txBody>
      </p:sp>
      <p:graphicFrame>
        <p:nvGraphicFramePr>
          <p:cNvPr id="8" name="Content Placeholder 4">
            <a:extLst>
              <a:ext uri="{FF2B5EF4-FFF2-40B4-BE49-F238E27FC236}">
                <a16:creationId xmlns:a16="http://schemas.microsoft.com/office/drawing/2014/main" id="{AF434B38-0E01-8329-BCCD-C4ABD15CA88C}"/>
              </a:ext>
            </a:extLst>
          </p:cNvPr>
          <p:cNvGraphicFramePr>
            <a:graphicFrameLocks noGrp="1"/>
          </p:cNvGraphicFramePr>
          <p:nvPr>
            <p:ph sz="half" idx="1"/>
            <p:extLst>
              <p:ext uri="{D42A27DB-BD31-4B8C-83A1-F6EECF244321}">
                <p14:modId xmlns:p14="http://schemas.microsoft.com/office/powerpoint/2010/main" val="3089887315"/>
              </p:ext>
            </p:extLst>
          </p:nvPr>
        </p:nvGraphicFramePr>
        <p:xfrm>
          <a:off x="628649" y="1214846"/>
          <a:ext cx="4988379" cy="3775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Content Placeholder 13" descr="Meeting outline">
            <a:extLst>
              <a:ext uri="{FF2B5EF4-FFF2-40B4-BE49-F238E27FC236}">
                <a16:creationId xmlns:a16="http://schemas.microsoft.com/office/drawing/2014/main" id="{C237CA16-9EF3-9B8C-CE94-FB5F2831A340}"/>
              </a:ext>
            </a:extLst>
          </p:cNvPr>
          <p:cNvPicPr>
            <a:picLocks noGrp="1" noChangeAspect="1"/>
          </p:cNvPicPr>
          <p:nvPr>
            <p:ph sz="half" idx="2"/>
          </p:nvPr>
        </p:nvPicPr>
        <p:blipFill>
          <a:blip>
            <a:extLst>
              <a:ext uri="{96DAC541-7B7A-43D3-8B79-37D633B846F1}">
                <asvg:svgBlip xmlns:asvg="http://schemas.microsoft.com/office/drawing/2016/SVG/main" r:embed="rId8"/>
              </a:ext>
            </a:extLst>
          </a:blip>
          <a:stretch>
            <a:fillRect/>
          </a:stretch>
        </p:blipFill>
        <p:spPr>
          <a:xfrm>
            <a:off x="6061982" y="1749469"/>
            <a:ext cx="2705917" cy="2705917"/>
          </a:xfrm>
        </p:spPr>
      </p:pic>
    </p:spTree>
    <p:extLst>
      <p:ext uri="{BB962C8B-B14F-4D97-AF65-F5344CB8AC3E}">
        <p14:creationId xmlns:p14="http://schemas.microsoft.com/office/powerpoint/2010/main" val="394613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826622-DB0A-48D6-B0CC-41B61016BC8D}"/>
              </a:ext>
            </a:extLst>
          </p:cNvPr>
          <p:cNvSpPr>
            <a:spLocks noGrp="1"/>
          </p:cNvSpPr>
          <p:nvPr>
            <p:ph type="ctrTitle"/>
          </p:nvPr>
        </p:nvSpPr>
        <p:spPr>
          <a:xfrm>
            <a:off x="614847" y="586305"/>
            <a:ext cx="7210102" cy="966048"/>
          </a:xfrm>
        </p:spPr>
        <p:txBody>
          <a:bodyPr wrap="square" anchor="t">
            <a:normAutofit/>
          </a:bodyPr>
          <a:lstStyle/>
          <a:p>
            <a:r>
              <a:rPr lang="en-US" dirty="0"/>
              <a:t>Icebreaker</a:t>
            </a:r>
          </a:p>
        </p:txBody>
      </p:sp>
      <p:sp>
        <p:nvSpPr>
          <p:cNvPr id="5" name="Subtitle 4">
            <a:extLst>
              <a:ext uri="{FF2B5EF4-FFF2-40B4-BE49-F238E27FC236}">
                <a16:creationId xmlns:a16="http://schemas.microsoft.com/office/drawing/2014/main" id="{580F9D1B-82F3-411B-9FEB-3A87A17272EA}"/>
              </a:ext>
            </a:extLst>
          </p:cNvPr>
          <p:cNvSpPr>
            <a:spLocks noGrp="1"/>
          </p:cNvSpPr>
          <p:nvPr>
            <p:ph type="subTitle" idx="1"/>
          </p:nvPr>
        </p:nvSpPr>
        <p:spPr>
          <a:xfrm>
            <a:off x="978195" y="1783472"/>
            <a:ext cx="6846754" cy="2068945"/>
          </a:xfrm>
        </p:spPr>
        <p:txBody>
          <a:bodyPr>
            <a:normAutofit fontScale="92500" lnSpcReduction="20000"/>
          </a:bodyPr>
          <a:lstStyle/>
          <a:p>
            <a:pPr marL="457200" indent="-457200">
              <a:buFont typeface="Arial" panose="020B0604020202020204" pitchFamily="34" charset="0"/>
              <a:buAutoNum type="arabicPeriod"/>
            </a:pPr>
            <a:r>
              <a:rPr lang="en-US" dirty="0"/>
              <a:t>What is your name?</a:t>
            </a:r>
          </a:p>
          <a:p>
            <a:pPr marL="457200" indent="-457200">
              <a:buFont typeface="Arial" panose="020B0604020202020204" pitchFamily="34" charset="0"/>
              <a:buAutoNum type="arabicPeriod"/>
            </a:pPr>
            <a:r>
              <a:rPr lang="en-US" dirty="0"/>
              <a:t>What is your role/designation?</a:t>
            </a:r>
          </a:p>
          <a:p>
            <a:pPr marL="457200" indent="-457200">
              <a:buFont typeface="Arial" panose="020B0604020202020204" pitchFamily="34" charset="0"/>
              <a:buAutoNum type="arabicPeriod"/>
            </a:pPr>
            <a:r>
              <a:rPr lang="en-US" dirty="0"/>
              <a:t>How long have you been a nurse?</a:t>
            </a:r>
          </a:p>
          <a:p>
            <a:pPr marL="457200" indent="-457200">
              <a:buAutoNum type="arabicPeriod"/>
            </a:pPr>
            <a:r>
              <a:rPr lang="en-US" dirty="0"/>
              <a:t>How long have you worked at </a:t>
            </a:r>
            <a:r>
              <a:rPr lang="en-US" i="1" dirty="0">
                <a:solidFill>
                  <a:srgbClr val="009373"/>
                </a:solidFill>
              </a:rPr>
              <a:t>[Home Name]? </a:t>
            </a:r>
          </a:p>
          <a:p>
            <a:pPr marL="457200" indent="-457200">
              <a:buAutoNum type="arabicPeriod"/>
            </a:pPr>
            <a:r>
              <a:rPr lang="en-US" dirty="0"/>
              <a:t>What was your experience transitioning into your role?</a:t>
            </a:r>
          </a:p>
        </p:txBody>
      </p:sp>
    </p:spTree>
    <p:extLst>
      <p:ext uri="{BB962C8B-B14F-4D97-AF65-F5344CB8AC3E}">
        <p14:creationId xmlns:p14="http://schemas.microsoft.com/office/powerpoint/2010/main" val="1233855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0134ED-4374-FBB6-B585-3ABA36364E9C}"/>
              </a:ext>
            </a:extLst>
          </p:cNvPr>
          <p:cNvSpPr>
            <a:spLocks noGrp="1"/>
          </p:cNvSpPr>
          <p:nvPr>
            <p:ph type="title"/>
          </p:nvPr>
        </p:nvSpPr>
        <p:spPr/>
        <p:txBody>
          <a:bodyPr>
            <a:normAutofit fontScale="90000"/>
          </a:bodyPr>
          <a:lstStyle/>
          <a:p>
            <a:r>
              <a:rPr lang="en-CA" dirty="0"/>
              <a:t>Nursing Orientation Peer Support Program (NOPSP)</a:t>
            </a:r>
          </a:p>
        </p:txBody>
      </p:sp>
      <p:sp>
        <p:nvSpPr>
          <p:cNvPr id="5" name="Content Placeholder 4">
            <a:extLst>
              <a:ext uri="{FF2B5EF4-FFF2-40B4-BE49-F238E27FC236}">
                <a16:creationId xmlns:a16="http://schemas.microsoft.com/office/drawing/2014/main" id="{8F8B5D91-F6FA-0462-1D9A-DEF6920E34CA}"/>
              </a:ext>
            </a:extLst>
          </p:cNvPr>
          <p:cNvSpPr>
            <a:spLocks noGrp="1"/>
          </p:cNvSpPr>
          <p:nvPr>
            <p:ph idx="1"/>
          </p:nvPr>
        </p:nvSpPr>
        <p:spPr>
          <a:xfrm>
            <a:off x="481692" y="1508806"/>
            <a:ext cx="7886700" cy="3262312"/>
          </a:xfrm>
        </p:spPr>
        <p:txBody>
          <a:bodyPr>
            <a:normAutofit/>
          </a:bodyPr>
          <a:lstStyle/>
          <a:p>
            <a:pPr marL="0" indent="0">
              <a:buNone/>
            </a:pPr>
            <a:r>
              <a:rPr lang="en-US" dirty="0"/>
              <a:t>A </a:t>
            </a:r>
            <a:r>
              <a:rPr lang="en-US" b="1" dirty="0"/>
              <a:t>Nursing Orientation Peer Support Program (NOPSP) </a:t>
            </a:r>
            <a:r>
              <a:rPr lang="en-US" dirty="0"/>
              <a:t>is a structured initiative designed to support newly hired nurses as they transition into practice within our team at </a:t>
            </a:r>
            <a:r>
              <a:rPr lang="en-US" i="1" dirty="0">
                <a:solidFill>
                  <a:srgbClr val="009373"/>
                </a:solidFill>
              </a:rPr>
              <a:t>[Home Name].</a:t>
            </a:r>
          </a:p>
          <a:p>
            <a:pPr marL="0" indent="0">
              <a:buNone/>
            </a:pPr>
            <a:r>
              <a:rPr lang="en-US" dirty="0"/>
              <a:t>Orientation Partners are paired with a new hire nurse during their </a:t>
            </a:r>
            <a:r>
              <a:rPr lang="en-US" b="1" dirty="0"/>
              <a:t>first 6-weeks </a:t>
            </a:r>
            <a:r>
              <a:rPr lang="en-US" dirty="0"/>
              <a:t>of independent practice. </a:t>
            </a:r>
          </a:p>
        </p:txBody>
      </p:sp>
    </p:spTree>
    <p:extLst>
      <p:ext uri="{BB962C8B-B14F-4D97-AF65-F5344CB8AC3E}">
        <p14:creationId xmlns:p14="http://schemas.microsoft.com/office/powerpoint/2010/main" val="220097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3F9D-8879-5747-CED5-CFDDA5082548}"/>
              </a:ext>
            </a:extLst>
          </p:cNvPr>
          <p:cNvSpPr>
            <a:spLocks noGrp="1"/>
          </p:cNvSpPr>
          <p:nvPr>
            <p:ph type="title"/>
          </p:nvPr>
        </p:nvSpPr>
        <p:spPr>
          <a:xfrm>
            <a:off x="628650" y="274638"/>
            <a:ext cx="7886700" cy="839787"/>
          </a:xfrm>
        </p:spPr>
        <p:txBody>
          <a:bodyPr anchor="ctr">
            <a:normAutofit/>
          </a:bodyPr>
          <a:lstStyle/>
          <a:p>
            <a:r>
              <a:rPr lang="en-CA" dirty="0"/>
              <a:t>What is an Orientation Partner</a:t>
            </a:r>
          </a:p>
        </p:txBody>
      </p:sp>
      <p:graphicFrame>
        <p:nvGraphicFramePr>
          <p:cNvPr id="5" name="Content Placeholder 2">
            <a:extLst>
              <a:ext uri="{FF2B5EF4-FFF2-40B4-BE49-F238E27FC236}">
                <a16:creationId xmlns:a16="http://schemas.microsoft.com/office/drawing/2014/main" id="{2574EFEE-5202-4DD8-1CE4-954683E59683}"/>
              </a:ext>
            </a:extLst>
          </p:cNvPr>
          <p:cNvGraphicFramePr>
            <a:graphicFrameLocks noGrp="1"/>
          </p:cNvGraphicFramePr>
          <p:nvPr>
            <p:ph idx="1"/>
            <p:extLst>
              <p:ext uri="{D42A27DB-BD31-4B8C-83A1-F6EECF244321}">
                <p14:modId xmlns:p14="http://schemas.microsoft.com/office/powerpoint/2010/main" val="1949314291"/>
              </p:ext>
            </p:extLst>
          </p:nvPr>
        </p:nvGraphicFramePr>
        <p:xfrm>
          <a:off x="628650" y="1370013"/>
          <a:ext cx="7886700" cy="3262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652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8697E0D-4465-378F-FE60-053443D634CA}"/>
              </a:ext>
            </a:extLst>
          </p:cNvPr>
          <p:cNvGraphicFramePr>
            <a:graphicFrameLocks noGrp="1"/>
          </p:cNvGraphicFramePr>
          <p:nvPr>
            <p:extLst>
              <p:ext uri="{D42A27DB-BD31-4B8C-83A1-F6EECF244321}">
                <p14:modId xmlns:p14="http://schemas.microsoft.com/office/powerpoint/2010/main" val="3001695770"/>
              </p:ext>
            </p:extLst>
          </p:nvPr>
        </p:nvGraphicFramePr>
        <p:xfrm>
          <a:off x="541421" y="454895"/>
          <a:ext cx="8061158" cy="4233710"/>
        </p:xfrm>
        <a:graphic>
          <a:graphicData uri="http://schemas.openxmlformats.org/drawingml/2006/table">
            <a:tbl>
              <a:tblPr firstRow="1" firstCol="1" bandRow="1">
                <a:tableStyleId>{5C22544A-7EE6-4342-B048-85BDC9FD1C3A}</a:tableStyleId>
              </a:tblPr>
              <a:tblGrid>
                <a:gridCol w="4030579">
                  <a:extLst>
                    <a:ext uri="{9D8B030D-6E8A-4147-A177-3AD203B41FA5}">
                      <a16:colId xmlns:a16="http://schemas.microsoft.com/office/drawing/2014/main" val="1208518702"/>
                    </a:ext>
                  </a:extLst>
                </a:gridCol>
                <a:gridCol w="4030579">
                  <a:extLst>
                    <a:ext uri="{9D8B030D-6E8A-4147-A177-3AD203B41FA5}">
                      <a16:colId xmlns:a16="http://schemas.microsoft.com/office/drawing/2014/main" val="3316767187"/>
                    </a:ext>
                  </a:extLst>
                </a:gridCol>
              </a:tblGrid>
              <a:tr h="709863">
                <a:tc>
                  <a:txBody>
                    <a:bodyPr/>
                    <a:lstStyle/>
                    <a:p>
                      <a:pPr>
                        <a:lnSpc>
                          <a:spcPct val="107000"/>
                        </a:lnSpc>
                        <a:spcAft>
                          <a:spcPts val="800"/>
                        </a:spcAft>
                        <a:buNone/>
                      </a:pPr>
                      <a:r>
                        <a:rPr lang="en-CA" sz="2000" kern="100" dirty="0">
                          <a:effectLst/>
                          <a:latin typeface="Arial" panose="020B0604020202020204" pitchFamily="34" charset="0"/>
                          <a:cs typeface="Arial" panose="020B0604020202020204" pitchFamily="34" charset="0"/>
                        </a:rPr>
                        <a:t>Within the Scope of an Orientation Partner</a:t>
                      </a:r>
                      <a:endParaRPr lang="en-CA" sz="20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5F259F"/>
                    </a:solidFill>
                  </a:tcPr>
                </a:tc>
                <a:tc>
                  <a:txBody>
                    <a:bodyPr/>
                    <a:lstStyle/>
                    <a:p>
                      <a:pPr>
                        <a:lnSpc>
                          <a:spcPct val="107000"/>
                        </a:lnSpc>
                        <a:spcAft>
                          <a:spcPts val="800"/>
                        </a:spcAft>
                        <a:buNone/>
                      </a:pPr>
                      <a:r>
                        <a:rPr lang="en-CA" sz="2000" kern="100" dirty="0">
                          <a:effectLst/>
                          <a:latin typeface="Arial" panose="020B0604020202020204" pitchFamily="34" charset="0"/>
                          <a:cs typeface="Arial" panose="020B0604020202020204" pitchFamily="34" charset="0"/>
                        </a:rPr>
                        <a:t>Outside the Scope of an Orientation Partner</a:t>
                      </a:r>
                      <a:endParaRPr lang="en-CA" sz="20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rgbClr val="5F259F"/>
                    </a:solidFill>
                  </a:tcPr>
                </a:tc>
                <a:extLst>
                  <a:ext uri="{0D108BD9-81ED-4DB2-BD59-A6C34878D82A}">
                    <a16:rowId xmlns:a16="http://schemas.microsoft.com/office/drawing/2014/main" val="3891555987"/>
                  </a:ext>
                </a:extLst>
              </a:tr>
              <a:tr h="3523847">
                <a:tc>
                  <a:txBody>
                    <a:bodyPr/>
                    <a:lstStyle/>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Answer questions </a:t>
                      </a:r>
                    </a:p>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Guide the new hire to policies, procedures, and other resources</a:t>
                      </a:r>
                    </a:p>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Share personal experiences of onboarding</a:t>
                      </a:r>
                    </a:p>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Discuss concerns, offer advice, and support new hire in problem solving</a:t>
                      </a:r>
                    </a:p>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Promote confidence and encourage new hire</a:t>
                      </a:r>
                    </a:p>
                    <a:p>
                      <a:pPr marL="342900" lvl="0" indent="-342900">
                        <a:lnSpc>
                          <a:spcPct val="107000"/>
                        </a:lnSpc>
                        <a:buFont typeface="Symbol" panose="05050102010706020507" pitchFamily="18" charset="2"/>
                        <a:buChar char=""/>
                      </a:pPr>
                      <a:r>
                        <a:rPr lang="en-CA" sz="1800" b="0" kern="100" dirty="0">
                          <a:solidFill>
                            <a:schemeClr val="tx1"/>
                          </a:solidFill>
                          <a:effectLst/>
                          <a:latin typeface="Arial" panose="020B0604020202020204" pitchFamily="34" charset="0"/>
                          <a:cs typeface="Arial" panose="020B0604020202020204" pitchFamily="34" charset="0"/>
                        </a:rPr>
                        <a:t>Provide constructive feedback</a:t>
                      </a:r>
                    </a:p>
                    <a:p>
                      <a:pPr marL="457200">
                        <a:lnSpc>
                          <a:spcPct val="107000"/>
                        </a:lnSpc>
                        <a:buNone/>
                      </a:pPr>
                      <a:r>
                        <a:rPr lang="en-CA" sz="1050" b="0" kern="100" dirty="0">
                          <a:effectLst/>
                          <a:latin typeface="Arial" panose="020B0604020202020204" pitchFamily="34" charset="0"/>
                          <a:cs typeface="Arial" panose="020B0604020202020204" pitchFamily="34" charset="0"/>
                        </a:rPr>
                        <a:t> </a:t>
                      </a:r>
                      <a:endParaRPr lang="en-CA" sz="105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marL="342900" lvl="0" indent="-342900">
                        <a:lnSpc>
                          <a:spcPct val="107000"/>
                        </a:lnSpc>
                        <a:buFont typeface="Symbol" panose="05050102010706020507" pitchFamily="18" charset="2"/>
                        <a:buChar char=""/>
                      </a:pPr>
                      <a:r>
                        <a:rPr lang="en-CA" sz="1800" b="0" kern="100" dirty="0">
                          <a:effectLst/>
                          <a:latin typeface="Arial" panose="020B0604020202020204" pitchFamily="34" charset="0"/>
                          <a:cs typeface="Arial" panose="020B0604020202020204" pitchFamily="34" charset="0"/>
                        </a:rPr>
                        <a:t>Demonstrate clinical skills</a:t>
                      </a:r>
                    </a:p>
                    <a:p>
                      <a:pPr marL="342900" lvl="0" indent="-342900">
                        <a:lnSpc>
                          <a:spcPct val="107000"/>
                        </a:lnSpc>
                        <a:buFont typeface="Symbol" panose="05050102010706020507" pitchFamily="18" charset="2"/>
                        <a:buChar char=""/>
                      </a:pPr>
                      <a:r>
                        <a:rPr lang="en-CA" sz="1800" b="0" kern="100" dirty="0">
                          <a:effectLst/>
                          <a:latin typeface="Arial" panose="020B0604020202020204" pitchFamily="34" charset="0"/>
                          <a:cs typeface="Arial" panose="020B0604020202020204" pitchFamily="34" charset="0"/>
                        </a:rPr>
                        <a:t>Offer informal buddy, or shadow, shifts  </a:t>
                      </a:r>
                    </a:p>
                    <a:p>
                      <a:pPr marL="342900" lvl="0" indent="-342900">
                        <a:lnSpc>
                          <a:spcPct val="107000"/>
                        </a:lnSpc>
                        <a:buFont typeface="Symbol" panose="05050102010706020507" pitchFamily="18" charset="2"/>
                        <a:buChar char=""/>
                      </a:pPr>
                      <a:r>
                        <a:rPr lang="en-CA" sz="1800" b="0" kern="100" dirty="0">
                          <a:effectLst/>
                          <a:latin typeface="Arial" panose="020B0604020202020204" pitchFamily="34" charset="0"/>
                          <a:cs typeface="Arial" panose="020B0604020202020204" pitchFamily="34" charset="0"/>
                        </a:rPr>
                        <a:t>Complete tasks for the new hire</a:t>
                      </a:r>
                    </a:p>
                    <a:p>
                      <a:pPr marL="342900" lvl="0" indent="-342900">
                        <a:lnSpc>
                          <a:spcPct val="107000"/>
                        </a:lnSpc>
                        <a:buFont typeface="Symbol" panose="05050102010706020507" pitchFamily="18" charset="2"/>
                        <a:buChar char=""/>
                      </a:pPr>
                      <a:r>
                        <a:rPr lang="en-CA" sz="1800" b="0" kern="100" dirty="0">
                          <a:effectLst/>
                          <a:latin typeface="Arial" panose="020B0604020202020204" pitchFamily="34" charset="0"/>
                          <a:cs typeface="Arial" panose="020B0604020202020204" pitchFamily="34" charset="0"/>
                        </a:rPr>
                        <a:t>Develop and monitor a performance improvement plan</a:t>
                      </a:r>
                    </a:p>
                    <a:p>
                      <a:pPr marL="342900" lvl="0" indent="-342900">
                        <a:lnSpc>
                          <a:spcPct val="107000"/>
                        </a:lnSpc>
                        <a:spcAft>
                          <a:spcPts val="800"/>
                        </a:spcAft>
                        <a:buFont typeface="Symbol" panose="05050102010706020507" pitchFamily="18" charset="2"/>
                        <a:buChar char=""/>
                      </a:pPr>
                      <a:r>
                        <a:rPr lang="en-CA" sz="1800" b="0" kern="100" dirty="0">
                          <a:effectLst/>
                          <a:latin typeface="Arial" panose="020B0604020202020204" pitchFamily="34" charset="0"/>
                          <a:cs typeface="Arial" panose="020B0604020202020204" pitchFamily="34" charset="0"/>
                        </a:rPr>
                        <a:t>Offer peer support outside of scheduled work hours</a:t>
                      </a:r>
                      <a:endParaRPr lang="en-CA"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3924304358"/>
                  </a:ext>
                </a:extLst>
              </a:tr>
            </a:tbl>
          </a:graphicData>
        </a:graphic>
      </p:graphicFrame>
    </p:spTree>
    <p:extLst>
      <p:ext uri="{BB962C8B-B14F-4D97-AF65-F5344CB8AC3E}">
        <p14:creationId xmlns:p14="http://schemas.microsoft.com/office/powerpoint/2010/main" val="89883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94902F-CC45-33EC-C061-B00A7FE28D98}"/>
              </a:ext>
            </a:extLst>
          </p:cNvPr>
          <p:cNvSpPr>
            <a:spLocks noGrp="1"/>
          </p:cNvSpPr>
          <p:nvPr>
            <p:ph sz="half" idx="1"/>
          </p:nvPr>
        </p:nvSpPr>
        <p:spPr>
          <a:xfrm>
            <a:off x="301523" y="1389689"/>
            <a:ext cx="5072332" cy="3650561"/>
          </a:xfrm>
        </p:spPr>
        <p:txBody>
          <a:bodyPr>
            <a:normAutofit fontScale="92500" lnSpcReduction="20000"/>
          </a:bodyPr>
          <a:lstStyle/>
          <a:p>
            <a:pPr marL="0" indent="0">
              <a:lnSpc>
                <a:spcPct val="110000"/>
              </a:lnSpc>
              <a:buNone/>
            </a:pPr>
            <a:r>
              <a:rPr lang="en-CA" sz="1800" b="1" dirty="0">
                <a:effectLst/>
              </a:rPr>
              <a:t>Research s</a:t>
            </a:r>
            <a:r>
              <a:rPr lang="en-CA" sz="1800" b="1" dirty="0"/>
              <a:t>uggests</a:t>
            </a:r>
            <a:r>
              <a:rPr lang="en-CA" sz="1800" b="1" dirty="0">
                <a:effectLst/>
              </a:rPr>
              <a:t> that:</a:t>
            </a:r>
          </a:p>
          <a:p>
            <a:pPr marL="404813" indent="-280988">
              <a:lnSpc>
                <a:spcPct val="110000"/>
              </a:lnSpc>
              <a:buAutoNum type="arabicPeriod"/>
            </a:pPr>
            <a:r>
              <a:rPr lang="en-CA" sz="1600" dirty="0"/>
              <a:t>Having peer support at onboarding can help </a:t>
            </a:r>
            <a:r>
              <a:rPr lang="en-CA" sz="1600" b="1" dirty="0"/>
              <a:t>newly hired nurses </a:t>
            </a:r>
            <a:r>
              <a:rPr lang="en-CA" sz="1600" dirty="0"/>
              <a:t>feel more </a:t>
            </a:r>
            <a:r>
              <a:rPr lang="en-CA" sz="1600" b="1" dirty="0"/>
              <a:t>supported</a:t>
            </a:r>
            <a:r>
              <a:rPr lang="en-CA" sz="1600" dirty="0"/>
              <a:t> in their transition into the profession – </a:t>
            </a:r>
            <a:r>
              <a:rPr lang="en-CA" sz="1600" b="1" dirty="0"/>
              <a:t>higher job satisfaction</a:t>
            </a:r>
          </a:p>
          <a:p>
            <a:pPr marL="404813" indent="-280988">
              <a:lnSpc>
                <a:spcPct val="110000"/>
              </a:lnSpc>
              <a:buAutoNum type="arabicPeriod"/>
            </a:pPr>
            <a:r>
              <a:rPr lang="en-CA" sz="1600" dirty="0">
                <a:effectLst/>
              </a:rPr>
              <a:t>Mentorship and peer support help nurses develop </a:t>
            </a:r>
            <a:r>
              <a:rPr lang="en-CA" sz="1600" b="1" dirty="0">
                <a:effectLst/>
              </a:rPr>
              <a:t>critical thinking</a:t>
            </a:r>
            <a:r>
              <a:rPr lang="en-CA" sz="1600" dirty="0">
                <a:effectLst/>
              </a:rPr>
              <a:t>, </a:t>
            </a:r>
            <a:r>
              <a:rPr lang="en-CA" sz="1600" b="1" dirty="0">
                <a:effectLst/>
              </a:rPr>
              <a:t>problem-solving</a:t>
            </a:r>
            <a:r>
              <a:rPr lang="en-CA" sz="1600" dirty="0">
                <a:effectLst/>
              </a:rPr>
              <a:t> abilities</a:t>
            </a:r>
          </a:p>
          <a:p>
            <a:pPr marL="404813" indent="-280988">
              <a:lnSpc>
                <a:spcPct val="110000"/>
              </a:lnSpc>
              <a:buAutoNum type="arabicPeriod"/>
            </a:pPr>
            <a:r>
              <a:rPr lang="en-CA" sz="1600" dirty="0"/>
              <a:t>Provides a </a:t>
            </a:r>
            <a:r>
              <a:rPr lang="en-CA" sz="1600" b="1" dirty="0"/>
              <a:t>safe space </a:t>
            </a:r>
            <a:r>
              <a:rPr lang="en-CA" sz="1600" dirty="0"/>
              <a:t>to ask questions and </a:t>
            </a:r>
            <a:r>
              <a:rPr lang="en-CA" sz="1600" b="1" dirty="0"/>
              <a:t>gain confidence </a:t>
            </a:r>
          </a:p>
          <a:p>
            <a:pPr marL="404813" indent="-280988">
              <a:lnSpc>
                <a:spcPct val="110000"/>
              </a:lnSpc>
              <a:buAutoNum type="arabicPeriod"/>
            </a:pPr>
            <a:r>
              <a:rPr lang="en-CA" sz="1600" dirty="0"/>
              <a:t>Improved patient outcomes, through better </a:t>
            </a:r>
            <a:r>
              <a:rPr lang="en-CA" sz="1600" b="1" dirty="0"/>
              <a:t>communication skills</a:t>
            </a:r>
            <a:r>
              <a:rPr lang="en-CA" sz="1600" dirty="0"/>
              <a:t> </a:t>
            </a:r>
          </a:p>
          <a:p>
            <a:pPr marL="404813" indent="-280988">
              <a:lnSpc>
                <a:spcPct val="110000"/>
              </a:lnSpc>
              <a:buAutoNum type="arabicPeriod"/>
            </a:pPr>
            <a:r>
              <a:rPr lang="en-CA" sz="1600" b="1" dirty="0"/>
              <a:t>Emotional support</a:t>
            </a:r>
            <a:r>
              <a:rPr lang="en-CA" sz="1600" dirty="0"/>
              <a:t>, offer encouragement and help newly hired nurses navigate </a:t>
            </a:r>
            <a:r>
              <a:rPr lang="en-CA" sz="1600" b="1" dirty="0"/>
              <a:t>the emotional aspects </a:t>
            </a:r>
            <a:r>
              <a:rPr lang="en-CA" sz="1600" dirty="0"/>
              <a:t>of patient care</a:t>
            </a:r>
          </a:p>
        </p:txBody>
      </p:sp>
      <p:pic>
        <p:nvPicPr>
          <p:cNvPr id="6" name="Content Placeholder 5" descr="Classroom with solid fill">
            <a:extLst>
              <a:ext uri="{FF2B5EF4-FFF2-40B4-BE49-F238E27FC236}">
                <a16:creationId xmlns:a16="http://schemas.microsoft.com/office/drawing/2014/main" id="{B1830FE4-71DA-8578-7F80-FF9A0CB4BE6D}"/>
              </a:ext>
            </a:extLst>
          </p:cNvPr>
          <p:cNvPicPr>
            <a:picLocks noGrp="1" noChangeAspect="1"/>
          </p:cNvPicPr>
          <p:nvPr>
            <p:ph sz="half" idx="2"/>
          </p:nvPr>
        </p:nvPicPr>
        <p:blipFill>
          <a:blip>
            <a:extLst>
              <a:ext uri="{96DAC541-7B7A-43D3-8B79-37D633B846F1}">
                <asvg:svgBlip xmlns:asvg="http://schemas.microsoft.com/office/drawing/2016/SVG/main" r:embed="rId3"/>
              </a:ext>
            </a:extLst>
          </a:blip>
          <a:stretch>
            <a:fillRect/>
          </a:stretch>
        </p:blipFill>
        <p:spPr>
          <a:xfrm>
            <a:off x="5253038" y="1370012"/>
            <a:ext cx="3262312" cy="3262312"/>
          </a:xfrm>
        </p:spPr>
      </p:pic>
      <p:sp>
        <p:nvSpPr>
          <p:cNvPr id="2" name="Title 1">
            <a:extLst>
              <a:ext uri="{FF2B5EF4-FFF2-40B4-BE49-F238E27FC236}">
                <a16:creationId xmlns:a16="http://schemas.microsoft.com/office/drawing/2014/main" id="{B9E10609-4A85-37FA-EF49-BD2C43BB381E}"/>
              </a:ext>
            </a:extLst>
          </p:cNvPr>
          <p:cNvSpPr>
            <a:spLocks noGrp="1"/>
          </p:cNvSpPr>
          <p:nvPr>
            <p:ph type="title"/>
          </p:nvPr>
        </p:nvSpPr>
        <p:spPr>
          <a:xfrm>
            <a:off x="628650" y="274638"/>
            <a:ext cx="7886700" cy="839787"/>
          </a:xfrm>
        </p:spPr>
        <p:txBody>
          <a:bodyPr anchor="ctr">
            <a:normAutofit/>
          </a:bodyPr>
          <a:lstStyle/>
          <a:p>
            <a:r>
              <a:rPr lang="en-US" sz="3400" dirty="0"/>
              <a:t>Why do we need peer support?</a:t>
            </a:r>
            <a:endParaRPr lang="en-CA" sz="3400" dirty="0"/>
          </a:p>
        </p:txBody>
      </p:sp>
    </p:spTree>
    <p:extLst>
      <p:ext uri="{BB962C8B-B14F-4D97-AF65-F5344CB8AC3E}">
        <p14:creationId xmlns:p14="http://schemas.microsoft.com/office/powerpoint/2010/main" val="165936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1F7-B5FC-039F-E958-0A002E5BC75F}"/>
              </a:ext>
            </a:extLst>
          </p:cNvPr>
          <p:cNvSpPr>
            <a:spLocks noGrp="1"/>
          </p:cNvSpPr>
          <p:nvPr>
            <p:ph type="title"/>
          </p:nvPr>
        </p:nvSpPr>
        <p:spPr>
          <a:xfrm>
            <a:off x="628650" y="274638"/>
            <a:ext cx="7886700" cy="839787"/>
          </a:xfrm>
        </p:spPr>
        <p:txBody>
          <a:bodyPr anchor="ctr">
            <a:normAutofit fontScale="90000"/>
          </a:bodyPr>
          <a:lstStyle/>
          <a:p>
            <a:r>
              <a:rPr lang="en-US" dirty="0"/>
              <a:t>What Makes An Effective Orientation Partner?</a:t>
            </a:r>
            <a:endParaRPr lang="en-CA" dirty="0"/>
          </a:p>
        </p:txBody>
      </p:sp>
      <p:graphicFrame>
        <p:nvGraphicFramePr>
          <p:cNvPr id="6" name="Content Placeholder 2">
            <a:extLst>
              <a:ext uri="{FF2B5EF4-FFF2-40B4-BE49-F238E27FC236}">
                <a16:creationId xmlns:a16="http://schemas.microsoft.com/office/drawing/2014/main" id="{00F3C4C3-A0A5-337B-6287-6738F5BB8948}"/>
              </a:ext>
            </a:extLst>
          </p:cNvPr>
          <p:cNvGraphicFramePr>
            <a:graphicFrameLocks noGrp="1"/>
          </p:cNvGraphicFramePr>
          <p:nvPr>
            <p:ph idx="1"/>
            <p:extLst>
              <p:ext uri="{D42A27DB-BD31-4B8C-83A1-F6EECF244321}">
                <p14:modId xmlns:p14="http://schemas.microsoft.com/office/powerpoint/2010/main" val="2840855967"/>
              </p:ext>
            </p:extLst>
          </p:nvPr>
        </p:nvGraphicFramePr>
        <p:xfrm>
          <a:off x="628650" y="1370013"/>
          <a:ext cx="7886700" cy="326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3662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21360F-86E4-4AA5-D886-E35C39734D81}"/>
              </a:ext>
            </a:extLst>
          </p:cNvPr>
          <p:cNvSpPr>
            <a:spLocks noGrp="1"/>
          </p:cNvSpPr>
          <p:nvPr>
            <p:ph sz="half" idx="1"/>
          </p:nvPr>
        </p:nvSpPr>
        <p:spPr>
          <a:xfrm>
            <a:off x="628650" y="1605515"/>
            <a:ext cx="3867150" cy="3026809"/>
          </a:xfrm>
        </p:spPr>
        <p:txBody>
          <a:bodyPr vert="horz" lIns="91440" tIns="45720" rIns="91440" bIns="45720" rtlCol="0">
            <a:normAutofit/>
          </a:bodyPr>
          <a:lstStyle/>
          <a:p>
            <a:pPr marL="0" indent="0">
              <a:buNone/>
            </a:pPr>
            <a:r>
              <a:rPr lang="en-US" sz="2600" dirty="0">
                <a:effectLst/>
              </a:rPr>
              <a:t>Building a strong </a:t>
            </a:r>
            <a:r>
              <a:rPr lang="en-US" sz="2600" dirty="0"/>
              <a:t>peer support </a:t>
            </a:r>
            <a:r>
              <a:rPr lang="en-US" sz="2600" dirty="0">
                <a:effectLst/>
              </a:rPr>
              <a:t>relationship</a:t>
            </a:r>
            <a:r>
              <a:rPr lang="en-US" sz="2600" dirty="0"/>
              <a:t> involves </a:t>
            </a:r>
            <a:r>
              <a:rPr lang="en-US" sz="2600" dirty="0">
                <a:effectLst/>
              </a:rPr>
              <a:t>creating an environment where your </a:t>
            </a:r>
            <a:r>
              <a:rPr lang="en-US" sz="2600" dirty="0"/>
              <a:t>new hire</a:t>
            </a:r>
            <a:r>
              <a:rPr lang="en-US" sz="2600" dirty="0">
                <a:effectLst/>
              </a:rPr>
              <a:t> feels </a:t>
            </a:r>
            <a:r>
              <a:rPr lang="en-US" sz="2600" b="1" dirty="0">
                <a:effectLst/>
              </a:rPr>
              <a:t>heard</a:t>
            </a:r>
            <a:r>
              <a:rPr lang="en-US" sz="2600" dirty="0">
                <a:effectLst/>
              </a:rPr>
              <a:t>, </a:t>
            </a:r>
            <a:r>
              <a:rPr lang="en-US" sz="2600" b="1" dirty="0">
                <a:effectLst/>
              </a:rPr>
              <a:t>understood</a:t>
            </a:r>
            <a:r>
              <a:rPr lang="en-US" sz="2600" dirty="0">
                <a:effectLst/>
              </a:rPr>
              <a:t>, and </a:t>
            </a:r>
            <a:r>
              <a:rPr lang="en-US" sz="2600" b="1" dirty="0">
                <a:effectLst/>
              </a:rPr>
              <a:t>supported.</a:t>
            </a:r>
            <a:endParaRPr lang="en-US" sz="2600" b="1" dirty="0"/>
          </a:p>
        </p:txBody>
      </p:sp>
      <p:sp>
        <p:nvSpPr>
          <p:cNvPr id="2" name="Title 1">
            <a:extLst>
              <a:ext uri="{FF2B5EF4-FFF2-40B4-BE49-F238E27FC236}">
                <a16:creationId xmlns:a16="http://schemas.microsoft.com/office/drawing/2014/main" id="{12AEEAC8-EE08-6C8F-8C35-A0A2F49E7708}"/>
              </a:ext>
            </a:extLst>
          </p:cNvPr>
          <p:cNvSpPr>
            <a:spLocks noGrp="1"/>
          </p:cNvSpPr>
          <p:nvPr>
            <p:ph type="title"/>
          </p:nvPr>
        </p:nvSpPr>
        <p:spPr>
          <a:xfrm>
            <a:off x="628650" y="274638"/>
            <a:ext cx="7886700" cy="839787"/>
          </a:xfrm>
        </p:spPr>
        <p:txBody>
          <a:bodyPr vert="horz" lIns="91440" tIns="45720" rIns="91440" bIns="45720" rtlCol="0" anchor="ctr">
            <a:normAutofit fontScale="90000"/>
          </a:bodyPr>
          <a:lstStyle/>
          <a:p>
            <a:r>
              <a:rPr lang="en-US" b="1" kern="1200" dirty="0">
                <a:latin typeface="Arial" panose="020B0604020202020204" pitchFamily="34" charset="0"/>
                <a:ea typeface="+mj-ea"/>
                <a:cs typeface="Arial" panose="020B0604020202020204" pitchFamily="34" charset="0"/>
              </a:rPr>
              <a:t>Effective Peer Support Relationships</a:t>
            </a:r>
          </a:p>
        </p:txBody>
      </p:sp>
      <p:graphicFrame>
        <p:nvGraphicFramePr>
          <p:cNvPr id="7" name="TextBox 4">
            <a:extLst>
              <a:ext uri="{FF2B5EF4-FFF2-40B4-BE49-F238E27FC236}">
                <a16:creationId xmlns:a16="http://schemas.microsoft.com/office/drawing/2014/main" id="{EAFFDE45-C186-6B42-D6A5-34CA05769412}"/>
              </a:ext>
            </a:extLst>
          </p:cNvPr>
          <p:cNvGraphicFramePr/>
          <p:nvPr>
            <p:extLst>
              <p:ext uri="{D42A27DB-BD31-4B8C-83A1-F6EECF244321}">
                <p14:modId xmlns:p14="http://schemas.microsoft.com/office/powerpoint/2010/main" val="3035491996"/>
              </p:ext>
            </p:extLst>
          </p:nvPr>
        </p:nvGraphicFramePr>
        <p:xfrm>
          <a:off x="4648200" y="1370013"/>
          <a:ext cx="3867150" cy="326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4023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en with solid fill">
            <a:extLst>
              <a:ext uri="{FF2B5EF4-FFF2-40B4-BE49-F238E27FC236}">
                <a16:creationId xmlns:a16="http://schemas.microsoft.com/office/drawing/2014/main" id="{5629EBED-67D8-D530-1CE7-A89E5019720D}"/>
              </a:ext>
            </a:extLst>
          </p:cNvPr>
          <p:cNvPicPr>
            <a:picLocks noGrp="1" noChangeAspect="1"/>
          </p:cNvPicPr>
          <p:nvPr>
            <p:ph sz="half" idx="1"/>
          </p:nvPr>
        </p:nvPicPr>
        <p:blipFill>
          <a:blip>
            <a:extLst>
              <a:ext uri="{96DAC541-7B7A-43D3-8B79-37D633B846F1}">
                <asvg:svgBlip xmlns:asvg="http://schemas.microsoft.com/office/drawing/2016/SVG/main" r:embed="rId3"/>
              </a:ext>
            </a:extLst>
          </a:blip>
          <a:stretch>
            <a:fillRect/>
          </a:stretch>
        </p:blipFill>
        <p:spPr>
          <a:xfrm>
            <a:off x="264829" y="1541720"/>
            <a:ext cx="2888585" cy="2888585"/>
          </a:xfrm>
        </p:spPr>
      </p:pic>
      <p:sp>
        <p:nvSpPr>
          <p:cNvPr id="3" name="Content Placeholder 2">
            <a:extLst>
              <a:ext uri="{FF2B5EF4-FFF2-40B4-BE49-F238E27FC236}">
                <a16:creationId xmlns:a16="http://schemas.microsoft.com/office/drawing/2014/main" id="{1C2BB55E-BDB2-ADE1-AD5A-81978D5056B5}"/>
              </a:ext>
            </a:extLst>
          </p:cNvPr>
          <p:cNvSpPr>
            <a:spLocks noGrp="1"/>
          </p:cNvSpPr>
          <p:nvPr>
            <p:ph sz="half" idx="2"/>
          </p:nvPr>
        </p:nvSpPr>
        <p:spPr>
          <a:xfrm>
            <a:off x="3153415" y="1370012"/>
            <a:ext cx="5533386" cy="3498849"/>
          </a:xfrm>
        </p:spPr>
        <p:txBody>
          <a:bodyPr>
            <a:normAutofit/>
          </a:bodyPr>
          <a:lstStyle/>
          <a:p>
            <a:pPr marL="0" indent="0">
              <a:lnSpc>
                <a:spcPct val="80000"/>
              </a:lnSpc>
              <a:buNone/>
            </a:pPr>
            <a:r>
              <a:rPr lang="en-CA" sz="2400" b="1" dirty="0"/>
              <a:t>Group activity</a:t>
            </a:r>
            <a:r>
              <a:rPr lang="en-CA" sz="2400" dirty="0"/>
              <a:t>: </a:t>
            </a:r>
          </a:p>
          <a:p>
            <a:pPr marL="0" indent="0">
              <a:lnSpc>
                <a:spcPct val="80000"/>
              </a:lnSpc>
              <a:buNone/>
            </a:pPr>
            <a:r>
              <a:rPr lang="en-CA" sz="2200" dirty="0"/>
              <a:t>W</a:t>
            </a:r>
            <a:r>
              <a:rPr lang="en-CA" sz="2200" dirty="0">
                <a:effectLst/>
              </a:rPr>
              <a:t>ork in pairs to draw a line, but with one key challenge</a:t>
            </a:r>
            <a:endParaRPr lang="en-CA" sz="2200" dirty="0"/>
          </a:p>
          <a:p>
            <a:pPr marL="457200" indent="-287338">
              <a:lnSpc>
                <a:spcPct val="80000"/>
              </a:lnSpc>
              <a:buAutoNum type="arabicPeriod"/>
            </a:pPr>
            <a:r>
              <a:rPr lang="en-CA" sz="2200" dirty="0"/>
              <a:t>Y</a:t>
            </a:r>
            <a:r>
              <a:rPr lang="en-CA" sz="2200" dirty="0">
                <a:effectLst/>
              </a:rPr>
              <a:t>ou cannot speak or write instructions. </a:t>
            </a:r>
          </a:p>
          <a:p>
            <a:pPr marL="457200" indent="-287338">
              <a:lnSpc>
                <a:spcPct val="80000"/>
              </a:lnSpc>
              <a:buAutoNum type="arabicPeriod"/>
            </a:pPr>
            <a:r>
              <a:rPr lang="en-CA" sz="2200" dirty="0">
                <a:effectLst/>
              </a:rPr>
              <a:t>Each person has a blank sheet of paper and a pen</a:t>
            </a:r>
            <a:endParaRPr lang="en-CA" sz="2200" dirty="0"/>
          </a:p>
          <a:p>
            <a:pPr marL="457200" indent="-287338">
              <a:lnSpc>
                <a:spcPct val="80000"/>
              </a:lnSpc>
              <a:buAutoNum type="arabicPeriod"/>
            </a:pPr>
            <a:r>
              <a:rPr lang="en-CA" sz="2200" dirty="0"/>
              <a:t>O</a:t>
            </a:r>
            <a:r>
              <a:rPr lang="en-CA" sz="2200" dirty="0">
                <a:effectLst/>
              </a:rPr>
              <a:t>ne person will start drawing, while the other will try to replicate it based solely on non-verbal cues</a:t>
            </a:r>
            <a:r>
              <a:rPr lang="en-CA" sz="2200" dirty="0"/>
              <a:t> without looking at each other's paper</a:t>
            </a:r>
            <a:endParaRPr lang="en-CA" sz="2200" dirty="0">
              <a:effectLst/>
            </a:endParaRPr>
          </a:p>
        </p:txBody>
      </p:sp>
      <p:sp>
        <p:nvSpPr>
          <p:cNvPr id="2" name="Title 1">
            <a:extLst>
              <a:ext uri="{FF2B5EF4-FFF2-40B4-BE49-F238E27FC236}">
                <a16:creationId xmlns:a16="http://schemas.microsoft.com/office/drawing/2014/main" id="{86334984-4DD2-7A70-702A-4D1F464168D3}"/>
              </a:ext>
            </a:extLst>
          </p:cNvPr>
          <p:cNvSpPr>
            <a:spLocks noGrp="1"/>
          </p:cNvSpPr>
          <p:nvPr>
            <p:ph type="title"/>
          </p:nvPr>
        </p:nvSpPr>
        <p:spPr>
          <a:xfrm>
            <a:off x="628650" y="127592"/>
            <a:ext cx="7886700" cy="986834"/>
          </a:xfrm>
        </p:spPr>
        <p:txBody>
          <a:bodyPr anchor="ctr">
            <a:normAutofit/>
          </a:bodyPr>
          <a:lstStyle/>
          <a:p>
            <a:r>
              <a:rPr lang="en-US" sz="2800" dirty="0"/>
              <a:t>Communication Strategies For Effective </a:t>
            </a:r>
            <a:br>
              <a:rPr lang="en-US" sz="2800" dirty="0"/>
            </a:br>
            <a:r>
              <a:rPr lang="en-US" sz="2800" dirty="0"/>
              <a:t>Peer Support</a:t>
            </a:r>
            <a:endParaRPr lang="en-CA" sz="2800" dirty="0"/>
          </a:p>
        </p:txBody>
      </p:sp>
    </p:spTree>
    <p:extLst>
      <p:ext uri="{BB962C8B-B14F-4D97-AF65-F5344CB8AC3E}">
        <p14:creationId xmlns:p14="http://schemas.microsoft.com/office/powerpoint/2010/main" val="3640121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F99BB-0CD3-6A44-B047-CF6AB6955112}"/>
              </a:ext>
            </a:extLst>
          </p:cNvPr>
          <p:cNvSpPr>
            <a:spLocks noGrp="1"/>
          </p:cNvSpPr>
          <p:nvPr>
            <p:ph type="title"/>
          </p:nvPr>
        </p:nvSpPr>
        <p:spPr>
          <a:xfrm>
            <a:off x="628650" y="274638"/>
            <a:ext cx="7886700" cy="839787"/>
          </a:xfrm>
        </p:spPr>
        <p:txBody>
          <a:bodyPr anchor="ctr">
            <a:normAutofit/>
          </a:bodyPr>
          <a:lstStyle/>
          <a:p>
            <a:r>
              <a:rPr lang="en-US" sz="3400"/>
              <a:t>Effective Communication Techniques</a:t>
            </a:r>
            <a:endParaRPr lang="en-CA" sz="3400"/>
          </a:p>
        </p:txBody>
      </p:sp>
      <p:graphicFrame>
        <p:nvGraphicFramePr>
          <p:cNvPr id="10" name="Content Placeholder 2">
            <a:extLst>
              <a:ext uri="{FF2B5EF4-FFF2-40B4-BE49-F238E27FC236}">
                <a16:creationId xmlns:a16="http://schemas.microsoft.com/office/drawing/2014/main" id="{1FB9A29B-747C-C736-DCD8-CE5D7F3EC462}"/>
              </a:ext>
            </a:extLst>
          </p:cNvPr>
          <p:cNvGraphicFramePr>
            <a:graphicFrameLocks noGrp="1"/>
          </p:cNvGraphicFramePr>
          <p:nvPr>
            <p:ph idx="1"/>
            <p:extLst>
              <p:ext uri="{D42A27DB-BD31-4B8C-83A1-F6EECF244321}">
                <p14:modId xmlns:p14="http://schemas.microsoft.com/office/powerpoint/2010/main" val="1608196556"/>
              </p:ext>
            </p:extLst>
          </p:nvPr>
        </p:nvGraphicFramePr>
        <p:xfrm>
          <a:off x="313992" y="1209675"/>
          <a:ext cx="8516015" cy="3659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244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F99BB-0CD3-6A44-B047-CF6AB6955112}"/>
              </a:ext>
            </a:extLst>
          </p:cNvPr>
          <p:cNvSpPr>
            <a:spLocks noGrp="1"/>
          </p:cNvSpPr>
          <p:nvPr>
            <p:ph type="title"/>
          </p:nvPr>
        </p:nvSpPr>
        <p:spPr>
          <a:xfrm>
            <a:off x="628650" y="274638"/>
            <a:ext cx="7886700" cy="839787"/>
          </a:xfrm>
        </p:spPr>
        <p:txBody>
          <a:bodyPr anchor="ctr">
            <a:normAutofit/>
          </a:bodyPr>
          <a:lstStyle/>
          <a:p>
            <a:r>
              <a:rPr lang="en-US" sz="3400"/>
              <a:t>Effective Communication Techniques</a:t>
            </a:r>
            <a:endParaRPr lang="en-CA" sz="3400"/>
          </a:p>
        </p:txBody>
      </p:sp>
      <p:graphicFrame>
        <p:nvGraphicFramePr>
          <p:cNvPr id="10" name="Content Placeholder 2">
            <a:extLst>
              <a:ext uri="{FF2B5EF4-FFF2-40B4-BE49-F238E27FC236}">
                <a16:creationId xmlns:a16="http://schemas.microsoft.com/office/drawing/2014/main" id="{1FB9A29B-747C-C736-DCD8-CE5D7F3EC462}"/>
              </a:ext>
            </a:extLst>
          </p:cNvPr>
          <p:cNvGraphicFramePr>
            <a:graphicFrameLocks noGrp="1"/>
          </p:cNvGraphicFramePr>
          <p:nvPr>
            <p:ph idx="1"/>
            <p:extLst>
              <p:ext uri="{D42A27DB-BD31-4B8C-83A1-F6EECF244321}">
                <p14:modId xmlns:p14="http://schemas.microsoft.com/office/powerpoint/2010/main" val="3327451779"/>
              </p:ext>
            </p:extLst>
          </p:nvPr>
        </p:nvGraphicFramePr>
        <p:xfrm>
          <a:off x="415776" y="1402443"/>
          <a:ext cx="8312447" cy="3466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2842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2C5525-C8F5-B751-C7AE-305E939D89DA}"/>
              </a:ext>
            </a:extLst>
          </p:cNvPr>
          <p:cNvSpPr>
            <a:spLocks noGrp="1"/>
          </p:cNvSpPr>
          <p:nvPr>
            <p:ph sz="half" idx="1"/>
          </p:nvPr>
        </p:nvSpPr>
        <p:spPr>
          <a:xfrm>
            <a:off x="628650" y="1370013"/>
            <a:ext cx="3740028" cy="3262312"/>
          </a:xfrm>
        </p:spPr>
        <p:txBody>
          <a:bodyPr>
            <a:normAutofit/>
          </a:bodyPr>
          <a:lstStyle/>
          <a:p>
            <a:pPr marL="0" indent="0">
              <a:buNone/>
            </a:pPr>
            <a:r>
              <a:rPr lang="en-CA" sz="2000" b="1" i="1" dirty="0">
                <a:effectLst/>
              </a:rPr>
              <a:t>Resilience</a:t>
            </a:r>
            <a:r>
              <a:rPr lang="en-CA" sz="2000" i="1" dirty="0">
                <a:effectLst/>
              </a:rPr>
              <a:t> is vital in the nursing profession. It helps us face the challenges of the job without burning out. </a:t>
            </a:r>
          </a:p>
        </p:txBody>
      </p:sp>
      <p:sp>
        <p:nvSpPr>
          <p:cNvPr id="14" name="Content Placeholder 2">
            <a:extLst>
              <a:ext uri="{FF2B5EF4-FFF2-40B4-BE49-F238E27FC236}">
                <a16:creationId xmlns:a16="http://schemas.microsoft.com/office/drawing/2014/main" id="{50BA457A-C648-FCC7-B5FB-354D457F95D6}"/>
              </a:ext>
            </a:extLst>
          </p:cNvPr>
          <p:cNvSpPr>
            <a:spLocks noGrp="1"/>
          </p:cNvSpPr>
          <p:nvPr>
            <p:ph sz="half" idx="2"/>
          </p:nvPr>
        </p:nvSpPr>
        <p:spPr>
          <a:xfrm>
            <a:off x="4775324" y="2651973"/>
            <a:ext cx="3867150" cy="2201863"/>
          </a:xfrm>
        </p:spPr>
        <p:txBody>
          <a:bodyPr>
            <a:normAutofit/>
          </a:bodyPr>
          <a:lstStyle/>
          <a:p>
            <a:pPr marL="0" indent="0">
              <a:buNone/>
            </a:pPr>
            <a:r>
              <a:rPr lang="en-CA" sz="3200" b="1" dirty="0">
                <a:effectLst/>
              </a:rPr>
              <a:t>Group Activity: </a:t>
            </a:r>
          </a:p>
          <a:p>
            <a:pPr marL="0" indent="0">
              <a:buNone/>
            </a:pPr>
            <a:r>
              <a:rPr lang="en-CA" sz="2000" dirty="0"/>
              <a:t>Discuss how </a:t>
            </a:r>
            <a:r>
              <a:rPr lang="en-CA" sz="2000" dirty="0">
                <a:effectLst/>
              </a:rPr>
              <a:t>you’ve maintained your resilience in tough times, in your nursing career. What strategies have worked for you?</a:t>
            </a:r>
            <a:endParaRPr lang="en-CA" sz="2000" dirty="0"/>
          </a:p>
          <a:p>
            <a:endParaRPr lang="en-US" dirty="0"/>
          </a:p>
        </p:txBody>
      </p:sp>
      <p:sp>
        <p:nvSpPr>
          <p:cNvPr id="2" name="Title 1">
            <a:extLst>
              <a:ext uri="{FF2B5EF4-FFF2-40B4-BE49-F238E27FC236}">
                <a16:creationId xmlns:a16="http://schemas.microsoft.com/office/drawing/2014/main" id="{2A795C05-DE07-87D1-5DB9-015971137720}"/>
              </a:ext>
            </a:extLst>
          </p:cNvPr>
          <p:cNvSpPr>
            <a:spLocks noGrp="1"/>
          </p:cNvSpPr>
          <p:nvPr>
            <p:ph type="title"/>
          </p:nvPr>
        </p:nvSpPr>
        <p:spPr>
          <a:xfrm>
            <a:off x="628650" y="274638"/>
            <a:ext cx="7886700" cy="839787"/>
          </a:xfrm>
        </p:spPr>
        <p:txBody>
          <a:bodyPr anchor="ctr">
            <a:normAutofit/>
          </a:bodyPr>
          <a:lstStyle/>
          <a:p>
            <a:r>
              <a:rPr lang="en-US" dirty="0"/>
              <a:t>Fostering Resilience </a:t>
            </a:r>
            <a:endParaRPr lang="en-CA" dirty="0"/>
          </a:p>
        </p:txBody>
      </p:sp>
      <p:pic>
        <p:nvPicPr>
          <p:cNvPr id="6" name="Graphic 5" descr="Hurdle with solid fill">
            <a:extLst>
              <a:ext uri="{FF2B5EF4-FFF2-40B4-BE49-F238E27FC236}">
                <a16:creationId xmlns:a16="http://schemas.microsoft.com/office/drawing/2014/main" id="{B111C795-FE48-63A2-C46A-2AB690CF96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76400" y="2430462"/>
            <a:ext cx="2578100" cy="2578100"/>
          </a:xfrm>
          <a:prstGeom prst="rect">
            <a:avLst/>
          </a:prstGeom>
        </p:spPr>
      </p:pic>
    </p:spTree>
    <p:extLst>
      <p:ext uri="{BB962C8B-B14F-4D97-AF65-F5344CB8AC3E}">
        <p14:creationId xmlns:p14="http://schemas.microsoft.com/office/powerpoint/2010/main" val="2766538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5D231-A5D1-7B07-B925-BB5FB3439C5A}"/>
              </a:ext>
            </a:extLst>
          </p:cNvPr>
          <p:cNvSpPr>
            <a:spLocks noGrp="1"/>
          </p:cNvSpPr>
          <p:nvPr>
            <p:ph type="title"/>
          </p:nvPr>
        </p:nvSpPr>
        <p:spPr>
          <a:xfrm>
            <a:off x="628650" y="274638"/>
            <a:ext cx="7886700" cy="839787"/>
          </a:xfrm>
        </p:spPr>
        <p:txBody>
          <a:bodyPr anchor="ctr">
            <a:normAutofit/>
          </a:bodyPr>
          <a:lstStyle/>
          <a:p>
            <a:r>
              <a:rPr lang="en-US" dirty="0"/>
              <a:t>Fostering Resilience </a:t>
            </a:r>
            <a:endParaRPr lang="en-CA" dirty="0"/>
          </a:p>
        </p:txBody>
      </p:sp>
      <p:graphicFrame>
        <p:nvGraphicFramePr>
          <p:cNvPr id="5" name="Content Placeholder 2">
            <a:extLst>
              <a:ext uri="{FF2B5EF4-FFF2-40B4-BE49-F238E27FC236}">
                <a16:creationId xmlns:a16="http://schemas.microsoft.com/office/drawing/2014/main" id="{A680EAAA-B96A-19B2-5BCC-2A6F83951852}"/>
              </a:ext>
            </a:extLst>
          </p:cNvPr>
          <p:cNvGraphicFramePr>
            <a:graphicFrameLocks noGrp="1"/>
          </p:cNvGraphicFramePr>
          <p:nvPr>
            <p:ph idx="1"/>
            <p:extLst>
              <p:ext uri="{D42A27DB-BD31-4B8C-83A1-F6EECF244321}">
                <p14:modId xmlns:p14="http://schemas.microsoft.com/office/powerpoint/2010/main" val="3455011565"/>
              </p:ext>
            </p:extLst>
          </p:nvPr>
        </p:nvGraphicFramePr>
        <p:xfrm>
          <a:off x="341268" y="1383076"/>
          <a:ext cx="7886700" cy="326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9248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D645E9-3A5E-FF69-8C13-E4B3011A58C5}"/>
              </a:ext>
            </a:extLst>
          </p:cNvPr>
          <p:cNvSpPr>
            <a:spLocks noGrp="1"/>
          </p:cNvSpPr>
          <p:nvPr>
            <p:ph type="ctrTitle"/>
          </p:nvPr>
        </p:nvSpPr>
        <p:spPr>
          <a:xfrm>
            <a:off x="966949" y="1000974"/>
            <a:ext cx="7210102" cy="923330"/>
          </a:xfrm>
        </p:spPr>
        <p:txBody>
          <a:bodyPr/>
          <a:lstStyle/>
          <a:p>
            <a:r>
              <a:rPr lang="en-CA" dirty="0"/>
              <a:t>Wellness Break</a:t>
            </a:r>
          </a:p>
        </p:txBody>
      </p:sp>
      <p:sp>
        <p:nvSpPr>
          <p:cNvPr id="5" name="Subtitle 4">
            <a:extLst>
              <a:ext uri="{FF2B5EF4-FFF2-40B4-BE49-F238E27FC236}">
                <a16:creationId xmlns:a16="http://schemas.microsoft.com/office/drawing/2014/main" id="{7680EFAF-8AE4-AF96-4162-793F9BD994F3}"/>
              </a:ext>
            </a:extLst>
          </p:cNvPr>
          <p:cNvSpPr>
            <a:spLocks noGrp="1"/>
          </p:cNvSpPr>
          <p:nvPr>
            <p:ph type="subTitle" idx="1"/>
          </p:nvPr>
        </p:nvSpPr>
        <p:spPr/>
        <p:txBody>
          <a:bodyPr/>
          <a:lstStyle/>
          <a:p>
            <a:r>
              <a:rPr lang="en-CA" dirty="0"/>
              <a:t>15 minutes</a:t>
            </a:r>
          </a:p>
        </p:txBody>
      </p:sp>
    </p:spTree>
    <p:extLst>
      <p:ext uri="{BB962C8B-B14F-4D97-AF65-F5344CB8AC3E}">
        <p14:creationId xmlns:p14="http://schemas.microsoft.com/office/powerpoint/2010/main" val="1894226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609-4A85-37FA-EF49-BD2C43BB381E}"/>
              </a:ext>
            </a:extLst>
          </p:cNvPr>
          <p:cNvSpPr>
            <a:spLocks noGrp="1"/>
          </p:cNvSpPr>
          <p:nvPr>
            <p:ph type="title"/>
          </p:nvPr>
        </p:nvSpPr>
        <p:spPr>
          <a:xfrm>
            <a:off x="628650" y="274638"/>
            <a:ext cx="7886700" cy="839787"/>
          </a:xfrm>
        </p:spPr>
        <p:txBody>
          <a:bodyPr anchor="ctr">
            <a:normAutofit/>
          </a:bodyPr>
          <a:lstStyle/>
          <a:p>
            <a:r>
              <a:rPr lang="en-US" sz="3100"/>
              <a:t>Creating A Safe Learning Environment</a:t>
            </a:r>
            <a:endParaRPr lang="en-CA" sz="3100"/>
          </a:p>
        </p:txBody>
      </p:sp>
      <p:sp>
        <p:nvSpPr>
          <p:cNvPr id="3" name="Content Placeholder 2">
            <a:extLst>
              <a:ext uri="{FF2B5EF4-FFF2-40B4-BE49-F238E27FC236}">
                <a16:creationId xmlns:a16="http://schemas.microsoft.com/office/drawing/2014/main" id="{7E94902F-CC45-33EC-C061-B00A7FE28D98}"/>
              </a:ext>
            </a:extLst>
          </p:cNvPr>
          <p:cNvSpPr>
            <a:spLocks noGrp="1"/>
          </p:cNvSpPr>
          <p:nvPr>
            <p:ph idx="1"/>
          </p:nvPr>
        </p:nvSpPr>
        <p:spPr>
          <a:xfrm>
            <a:off x="628650" y="1370013"/>
            <a:ext cx="7886700" cy="3262312"/>
          </a:xfrm>
        </p:spPr>
        <p:txBody>
          <a:bodyPr>
            <a:normAutofit/>
          </a:bodyPr>
          <a:lstStyle/>
          <a:p>
            <a:pPr marL="0" indent="0">
              <a:buNone/>
            </a:pPr>
            <a:r>
              <a:rPr lang="en-CA" sz="2600" b="1" dirty="0">
                <a:effectLst/>
              </a:rPr>
              <a:t>A safe learning environment is crucial for newly hired nurses to thrive.</a:t>
            </a:r>
          </a:p>
          <a:p>
            <a:pPr marL="0" indent="0">
              <a:buNone/>
            </a:pPr>
            <a:r>
              <a:rPr lang="en-CA" sz="2600" i="1" dirty="0">
                <a:effectLst/>
              </a:rPr>
              <a:t>What does this environment look like? </a:t>
            </a:r>
          </a:p>
          <a:p>
            <a:pPr marL="0" indent="0">
              <a:buNone/>
            </a:pPr>
            <a:r>
              <a:rPr lang="en-CA" sz="2400" dirty="0">
                <a:effectLst/>
              </a:rPr>
              <a:t>It’s one where trust, mutual respect, and open communication are prioritized. When we build psychological safety, newly hired nurses are more likely to take risks, ask questions, and make mistakes—essential for learning. </a:t>
            </a:r>
          </a:p>
          <a:p>
            <a:pPr marL="0" indent="0">
              <a:buNone/>
            </a:pPr>
            <a:endParaRPr lang="en-CA" sz="2600" dirty="0"/>
          </a:p>
        </p:txBody>
      </p:sp>
    </p:spTree>
    <p:extLst>
      <p:ext uri="{BB962C8B-B14F-4D97-AF65-F5344CB8AC3E}">
        <p14:creationId xmlns:p14="http://schemas.microsoft.com/office/powerpoint/2010/main" val="2262307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0B1D-4702-5303-BBB8-729B7603E383}"/>
              </a:ext>
            </a:extLst>
          </p:cNvPr>
          <p:cNvSpPr>
            <a:spLocks noGrp="1"/>
          </p:cNvSpPr>
          <p:nvPr>
            <p:ph type="title"/>
          </p:nvPr>
        </p:nvSpPr>
        <p:spPr>
          <a:xfrm>
            <a:off x="628650" y="274638"/>
            <a:ext cx="7886700" cy="839787"/>
          </a:xfrm>
        </p:spPr>
        <p:txBody>
          <a:bodyPr anchor="ctr">
            <a:normAutofit fontScale="90000"/>
          </a:bodyPr>
          <a:lstStyle/>
          <a:p>
            <a:r>
              <a:rPr lang="en-US" sz="2800" dirty="0"/>
              <a:t>How can you create a safe learning environment?</a:t>
            </a:r>
            <a:endParaRPr lang="en-CA" sz="2800" dirty="0"/>
          </a:p>
        </p:txBody>
      </p:sp>
      <p:graphicFrame>
        <p:nvGraphicFramePr>
          <p:cNvPr id="5" name="Content Placeholder 2">
            <a:extLst>
              <a:ext uri="{FF2B5EF4-FFF2-40B4-BE49-F238E27FC236}">
                <a16:creationId xmlns:a16="http://schemas.microsoft.com/office/drawing/2014/main" id="{61609CE5-FAEB-0AFE-2E13-38C15639B63F}"/>
              </a:ext>
            </a:extLst>
          </p:cNvPr>
          <p:cNvGraphicFramePr>
            <a:graphicFrameLocks noGrp="1"/>
          </p:cNvGraphicFramePr>
          <p:nvPr>
            <p:ph idx="1"/>
            <p:extLst>
              <p:ext uri="{D42A27DB-BD31-4B8C-83A1-F6EECF244321}">
                <p14:modId xmlns:p14="http://schemas.microsoft.com/office/powerpoint/2010/main" val="2018221203"/>
              </p:ext>
            </p:extLst>
          </p:nvPr>
        </p:nvGraphicFramePr>
        <p:xfrm>
          <a:off x="628650" y="1370012"/>
          <a:ext cx="7886700" cy="3498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8589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826622-DB0A-48D6-B0CC-41B61016BC8D}"/>
              </a:ext>
            </a:extLst>
          </p:cNvPr>
          <p:cNvSpPr>
            <a:spLocks noGrp="1"/>
          </p:cNvSpPr>
          <p:nvPr>
            <p:ph type="ctrTitle"/>
          </p:nvPr>
        </p:nvSpPr>
        <p:spPr>
          <a:xfrm>
            <a:off x="539960" y="823685"/>
            <a:ext cx="7877419" cy="1388383"/>
          </a:xfrm>
        </p:spPr>
        <p:txBody>
          <a:bodyPr wrap="square" anchor="t">
            <a:normAutofit fontScale="90000"/>
          </a:bodyPr>
          <a:lstStyle/>
          <a:p>
            <a:r>
              <a:rPr lang="en-US" dirty="0"/>
              <a:t>Creating Safe Learning Environments</a:t>
            </a:r>
          </a:p>
        </p:txBody>
      </p:sp>
      <p:sp>
        <p:nvSpPr>
          <p:cNvPr id="5" name="Subtitle 4">
            <a:extLst>
              <a:ext uri="{FF2B5EF4-FFF2-40B4-BE49-F238E27FC236}">
                <a16:creationId xmlns:a16="http://schemas.microsoft.com/office/drawing/2014/main" id="{580F9D1B-82F3-411B-9FEB-3A87A17272EA}"/>
              </a:ext>
            </a:extLst>
          </p:cNvPr>
          <p:cNvSpPr>
            <a:spLocks noGrp="1"/>
          </p:cNvSpPr>
          <p:nvPr>
            <p:ph type="subTitle" idx="1"/>
          </p:nvPr>
        </p:nvSpPr>
        <p:spPr>
          <a:xfrm>
            <a:off x="710432" y="2727443"/>
            <a:ext cx="6858000" cy="800100"/>
          </a:xfrm>
        </p:spPr>
        <p:txBody>
          <a:bodyPr>
            <a:normAutofit/>
          </a:bodyPr>
          <a:lstStyle/>
          <a:p>
            <a:r>
              <a:rPr lang="en-CA" dirty="0">
                <a:effectLst/>
                <a:ea typeface="Times New Roman" panose="02020603050405020304" pitchFamily="18" charset="0"/>
              </a:rPr>
              <a:t>Review 3 scenarios and discuss how you would create a supportive environment for each.</a:t>
            </a:r>
            <a:endParaRPr lang="en-US" sz="3200" dirty="0"/>
          </a:p>
        </p:txBody>
      </p:sp>
    </p:spTree>
    <p:extLst>
      <p:ext uri="{BB962C8B-B14F-4D97-AF65-F5344CB8AC3E}">
        <p14:creationId xmlns:p14="http://schemas.microsoft.com/office/powerpoint/2010/main" val="3581645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609-4A85-37FA-EF49-BD2C43BB381E}"/>
              </a:ext>
            </a:extLst>
          </p:cNvPr>
          <p:cNvSpPr>
            <a:spLocks noGrp="1"/>
          </p:cNvSpPr>
          <p:nvPr>
            <p:ph type="title"/>
          </p:nvPr>
        </p:nvSpPr>
        <p:spPr>
          <a:xfrm>
            <a:off x="628650" y="274638"/>
            <a:ext cx="7886700" cy="839787"/>
          </a:xfrm>
        </p:spPr>
        <p:txBody>
          <a:bodyPr anchor="ctr">
            <a:normAutofit fontScale="90000"/>
          </a:bodyPr>
          <a:lstStyle/>
          <a:p>
            <a:r>
              <a:rPr lang="en-US" sz="3400" dirty="0"/>
              <a:t>Revisiting the Role of the </a:t>
            </a:r>
            <a:br>
              <a:rPr lang="en-US" sz="3400" dirty="0"/>
            </a:br>
            <a:r>
              <a:rPr lang="en-US" sz="3400" dirty="0"/>
              <a:t>Orientation Partner</a:t>
            </a:r>
            <a:endParaRPr lang="en-CA" sz="3400" dirty="0"/>
          </a:p>
        </p:txBody>
      </p:sp>
      <p:graphicFrame>
        <p:nvGraphicFramePr>
          <p:cNvPr id="5" name="Content Placeholder 2">
            <a:extLst>
              <a:ext uri="{FF2B5EF4-FFF2-40B4-BE49-F238E27FC236}">
                <a16:creationId xmlns:a16="http://schemas.microsoft.com/office/drawing/2014/main" id="{07282CBC-D16D-12A5-FD9A-571839FEC027}"/>
              </a:ext>
            </a:extLst>
          </p:cNvPr>
          <p:cNvGraphicFramePr>
            <a:graphicFrameLocks noGrp="1"/>
          </p:cNvGraphicFramePr>
          <p:nvPr>
            <p:ph idx="1"/>
            <p:extLst>
              <p:ext uri="{D42A27DB-BD31-4B8C-83A1-F6EECF244321}">
                <p14:modId xmlns:p14="http://schemas.microsoft.com/office/powerpoint/2010/main" val="613971882"/>
              </p:ext>
            </p:extLst>
          </p:nvPr>
        </p:nvGraphicFramePr>
        <p:xfrm>
          <a:off x="1063921" y="1433808"/>
          <a:ext cx="7016158" cy="3262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2911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826622-DB0A-48D6-B0CC-41B61016BC8D}"/>
              </a:ext>
            </a:extLst>
          </p:cNvPr>
          <p:cNvSpPr>
            <a:spLocks noGrp="1"/>
          </p:cNvSpPr>
          <p:nvPr>
            <p:ph type="ctrTitle"/>
          </p:nvPr>
        </p:nvSpPr>
        <p:spPr>
          <a:xfrm>
            <a:off x="853552" y="371900"/>
            <a:ext cx="7436896" cy="1388383"/>
          </a:xfrm>
        </p:spPr>
        <p:txBody>
          <a:bodyPr wrap="square" anchor="t">
            <a:noAutofit/>
          </a:bodyPr>
          <a:lstStyle/>
          <a:p>
            <a:r>
              <a:rPr lang="en-US" sz="4400" dirty="0"/>
              <a:t>Adapting to Individual Needs</a:t>
            </a:r>
          </a:p>
        </p:txBody>
      </p:sp>
      <p:sp>
        <p:nvSpPr>
          <p:cNvPr id="5" name="Subtitle 4">
            <a:extLst>
              <a:ext uri="{FF2B5EF4-FFF2-40B4-BE49-F238E27FC236}">
                <a16:creationId xmlns:a16="http://schemas.microsoft.com/office/drawing/2014/main" id="{580F9D1B-82F3-411B-9FEB-3A87A17272EA}"/>
              </a:ext>
            </a:extLst>
          </p:cNvPr>
          <p:cNvSpPr>
            <a:spLocks noGrp="1"/>
          </p:cNvSpPr>
          <p:nvPr>
            <p:ph type="subTitle" idx="1"/>
          </p:nvPr>
        </p:nvSpPr>
        <p:spPr>
          <a:xfrm>
            <a:off x="853551" y="1760282"/>
            <a:ext cx="7556801" cy="3226388"/>
          </a:xfrm>
        </p:spPr>
        <p:txBody>
          <a:bodyPr>
            <a:normAutofit fontScale="32500" lnSpcReduction="20000"/>
          </a:bodyPr>
          <a:lstStyle/>
          <a:p>
            <a:pPr>
              <a:lnSpc>
                <a:spcPct val="120000"/>
              </a:lnSpc>
            </a:pPr>
            <a:r>
              <a:rPr lang="en-CA" sz="6000" b="1" dirty="0">
                <a:effectLst/>
                <a:ea typeface="Times New Roman" panose="02020603050405020304" pitchFamily="18" charset="0"/>
              </a:rPr>
              <a:t>Review the case studies and follow the discussion prompts. </a:t>
            </a:r>
            <a:endParaRPr lang="en-CA" sz="3500" dirty="0">
              <a:effectLst/>
              <a:ea typeface="Times New Roman" panose="02020603050405020304" pitchFamily="18" charset="0"/>
            </a:endParaRPr>
          </a:p>
          <a:p>
            <a:pPr>
              <a:lnSpc>
                <a:spcPct val="120000"/>
              </a:lnSpc>
            </a:pPr>
            <a:r>
              <a:rPr lang="en-CA" sz="4900" b="1" dirty="0">
                <a:effectLst/>
                <a:ea typeface="Times New Roman" panose="02020603050405020304" pitchFamily="18" charset="0"/>
              </a:rPr>
              <a:t>Considerations:</a:t>
            </a:r>
          </a:p>
          <a:p>
            <a:pPr marL="169863" indent="-169863">
              <a:lnSpc>
                <a:spcPct val="120000"/>
              </a:lnSpc>
              <a:buAutoNum type="arabicPeriod"/>
            </a:pPr>
            <a:r>
              <a:rPr lang="en-CA" sz="3700" dirty="0">
                <a:ea typeface="Times New Roman" panose="02020603050405020304" pitchFamily="18" charset="0"/>
              </a:rPr>
              <a:t>What are</a:t>
            </a:r>
            <a:r>
              <a:rPr lang="en-CA" sz="3700" dirty="0">
                <a:effectLst/>
                <a:ea typeface="Times New Roman" panose="02020603050405020304" pitchFamily="18" charset="0"/>
              </a:rPr>
              <a:t> underlying individual needs?</a:t>
            </a:r>
          </a:p>
          <a:p>
            <a:pPr marL="404813" lvl="1" indent="-168275" algn="l">
              <a:lnSpc>
                <a:spcPct val="120000"/>
              </a:lnSpc>
              <a:buFont typeface="Arial" panose="020B0604020202020204" pitchFamily="34" charset="0"/>
              <a:buChar char="•"/>
            </a:pPr>
            <a:r>
              <a:rPr lang="en-CA" sz="3700" dirty="0">
                <a:latin typeface="Arial" panose="020B0604020202020204" pitchFamily="34" charset="0"/>
                <a:cs typeface="Arial" panose="020B0604020202020204" pitchFamily="34" charset="0"/>
              </a:rPr>
              <a:t>Guidance vs autonomy</a:t>
            </a:r>
          </a:p>
          <a:p>
            <a:pPr marL="404813" lvl="1" indent="-168275" algn="l">
              <a:lnSpc>
                <a:spcPct val="120000"/>
              </a:lnSpc>
              <a:buFont typeface="Arial" panose="020B0604020202020204" pitchFamily="34" charset="0"/>
              <a:buChar char="•"/>
            </a:pPr>
            <a:r>
              <a:rPr lang="en-CA" sz="3700" dirty="0">
                <a:latin typeface="Arial" panose="020B0604020202020204" pitchFamily="34" charset="0"/>
                <a:cs typeface="Arial" panose="020B0604020202020204" pitchFamily="34" charset="0"/>
              </a:rPr>
              <a:t>Feedback vs emotional support</a:t>
            </a:r>
          </a:p>
          <a:p>
            <a:pPr marL="404813" lvl="1" indent="-168275" algn="l">
              <a:lnSpc>
                <a:spcPct val="120000"/>
              </a:lnSpc>
              <a:buFont typeface="Arial" panose="020B0604020202020204" pitchFamily="34" charset="0"/>
              <a:buChar char="•"/>
            </a:pPr>
            <a:r>
              <a:rPr lang="en-CA" sz="3700" dirty="0">
                <a:latin typeface="Arial" panose="020B0604020202020204" pitchFamily="34" charset="0"/>
                <a:cs typeface="Arial" panose="020B0604020202020204" pitchFamily="34" charset="0"/>
              </a:rPr>
              <a:t>Fostering autonomy vs advocating for additional</a:t>
            </a:r>
          </a:p>
          <a:p>
            <a:pPr marL="404813" lvl="1" indent="-168275" algn="l">
              <a:lnSpc>
                <a:spcPct val="120000"/>
              </a:lnSpc>
              <a:buFont typeface="Arial" panose="020B0604020202020204" pitchFamily="34" charset="0"/>
              <a:buChar char="•"/>
            </a:pPr>
            <a:r>
              <a:rPr lang="en-CA" sz="3700" dirty="0">
                <a:latin typeface="Arial" panose="020B0604020202020204" pitchFamily="34" charset="0"/>
                <a:cs typeface="Arial" panose="020B0604020202020204" pitchFamily="34" charset="0"/>
              </a:rPr>
              <a:t>Patience vs setting a boundary</a:t>
            </a:r>
          </a:p>
          <a:p>
            <a:pPr marL="404813" lvl="1" indent="-168275" algn="l">
              <a:lnSpc>
                <a:spcPct val="120000"/>
              </a:lnSpc>
              <a:buFont typeface="Arial" panose="020B0604020202020204" pitchFamily="34" charset="0"/>
              <a:buChar char="•"/>
            </a:pPr>
            <a:r>
              <a:rPr lang="en-CA" sz="3700" dirty="0">
                <a:latin typeface="Arial" panose="020B0604020202020204" pitchFamily="34" charset="0"/>
                <a:cs typeface="Arial" panose="020B0604020202020204" pitchFamily="34" charset="0"/>
              </a:rPr>
              <a:t>Disrespect vs world  view differences</a:t>
            </a:r>
          </a:p>
          <a:p>
            <a:pPr marL="169863" indent="-169863">
              <a:lnSpc>
                <a:spcPct val="120000"/>
              </a:lnSpc>
            </a:pPr>
            <a:r>
              <a:rPr lang="en-CA" sz="3700" dirty="0"/>
              <a:t>2. 	How would you adapt your approach to support them?</a:t>
            </a:r>
          </a:p>
          <a:p>
            <a:pPr marL="169863" indent="-169863">
              <a:lnSpc>
                <a:spcPct val="120000"/>
              </a:lnSpc>
            </a:pPr>
            <a:r>
              <a:rPr lang="en-CA" sz="3700" dirty="0"/>
              <a:t>3.	In what ways are the two similar? different?</a:t>
            </a:r>
            <a:endParaRPr lang="en-US" sz="3400" dirty="0"/>
          </a:p>
        </p:txBody>
      </p:sp>
    </p:spTree>
    <p:extLst>
      <p:ext uri="{BB962C8B-B14F-4D97-AF65-F5344CB8AC3E}">
        <p14:creationId xmlns:p14="http://schemas.microsoft.com/office/powerpoint/2010/main" val="3396218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CF385-C5D3-5687-167A-6C55D328D7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0D7A36-21B2-FA18-7BD0-ED210042BFDD}"/>
              </a:ext>
            </a:extLst>
          </p:cNvPr>
          <p:cNvSpPr>
            <a:spLocks noGrp="1"/>
          </p:cNvSpPr>
          <p:nvPr>
            <p:ph type="ctrTitle"/>
          </p:nvPr>
        </p:nvSpPr>
        <p:spPr>
          <a:xfrm>
            <a:off x="966949" y="1000974"/>
            <a:ext cx="7210102" cy="923330"/>
          </a:xfrm>
        </p:spPr>
        <p:txBody>
          <a:bodyPr/>
          <a:lstStyle/>
          <a:p>
            <a:r>
              <a:rPr lang="en-CA" dirty="0"/>
              <a:t>Wellness Break</a:t>
            </a:r>
          </a:p>
        </p:txBody>
      </p:sp>
      <p:sp>
        <p:nvSpPr>
          <p:cNvPr id="5" name="Subtitle 4">
            <a:extLst>
              <a:ext uri="{FF2B5EF4-FFF2-40B4-BE49-F238E27FC236}">
                <a16:creationId xmlns:a16="http://schemas.microsoft.com/office/drawing/2014/main" id="{174FC4B2-837C-4807-2CB6-4E05DE2FA4AD}"/>
              </a:ext>
            </a:extLst>
          </p:cNvPr>
          <p:cNvSpPr>
            <a:spLocks noGrp="1"/>
          </p:cNvSpPr>
          <p:nvPr>
            <p:ph type="subTitle" idx="1"/>
          </p:nvPr>
        </p:nvSpPr>
        <p:spPr/>
        <p:txBody>
          <a:bodyPr/>
          <a:lstStyle/>
          <a:p>
            <a:r>
              <a:rPr lang="en-CA" dirty="0"/>
              <a:t>15 minutes</a:t>
            </a:r>
          </a:p>
        </p:txBody>
      </p:sp>
    </p:spTree>
    <p:extLst>
      <p:ext uri="{BB962C8B-B14F-4D97-AF65-F5344CB8AC3E}">
        <p14:creationId xmlns:p14="http://schemas.microsoft.com/office/powerpoint/2010/main" val="3950563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609-4A85-37FA-EF49-BD2C43BB381E}"/>
              </a:ext>
            </a:extLst>
          </p:cNvPr>
          <p:cNvSpPr>
            <a:spLocks noGrp="1"/>
          </p:cNvSpPr>
          <p:nvPr>
            <p:ph type="title"/>
          </p:nvPr>
        </p:nvSpPr>
        <p:spPr>
          <a:xfrm>
            <a:off x="630237" y="186489"/>
            <a:ext cx="3596220" cy="1598612"/>
          </a:xfrm>
        </p:spPr>
        <p:txBody>
          <a:bodyPr anchor="b">
            <a:normAutofit/>
          </a:bodyPr>
          <a:lstStyle/>
          <a:p>
            <a:r>
              <a:rPr lang="en-US" sz="2800" dirty="0"/>
              <a:t>Self-Reflection as an Orientation Partner</a:t>
            </a:r>
            <a:endParaRPr lang="en-CA" sz="2800" dirty="0"/>
          </a:p>
        </p:txBody>
      </p:sp>
      <p:pic>
        <p:nvPicPr>
          <p:cNvPr id="5" name="Content Placeholder 4" descr="Closed book with solid fill">
            <a:extLst>
              <a:ext uri="{FF2B5EF4-FFF2-40B4-BE49-F238E27FC236}">
                <a16:creationId xmlns:a16="http://schemas.microsoft.com/office/drawing/2014/main" id="{0293BA74-A775-DA2E-95F8-DC1BE8AEB511}"/>
              </a:ext>
            </a:extLst>
          </p:cNvPr>
          <p:cNvPicPr>
            <a:picLocks noGrp="1" noChangeAspect="1"/>
          </p:cNvPicPr>
          <p:nvPr>
            <p:ph type="pic" idx="1"/>
          </p:nvPr>
        </p:nvPicPr>
        <p:blipFill>
          <a:blip>
            <a:extLst>
              <a:ext uri="{96DAC541-7B7A-43D3-8B79-37D633B846F1}">
                <asvg:svgBlip xmlns:asvg="http://schemas.microsoft.com/office/drawing/2016/SVG/main" r:embed="rId3"/>
              </a:ext>
            </a:extLst>
          </a:blip>
          <a:stretch/>
        </p:blipFill>
        <p:spPr>
          <a:xfrm>
            <a:off x="5028311" y="773640"/>
            <a:ext cx="3596220" cy="3596220"/>
          </a:xfrm>
        </p:spPr>
      </p:pic>
      <p:sp>
        <p:nvSpPr>
          <p:cNvPr id="3" name="Content Placeholder 2">
            <a:extLst>
              <a:ext uri="{FF2B5EF4-FFF2-40B4-BE49-F238E27FC236}">
                <a16:creationId xmlns:a16="http://schemas.microsoft.com/office/drawing/2014/main" id="{7E94902F-CC45-33EC-C061-B00A7FE28D98}"/>
              </a:ext>
            </a:extLst>
          </p:cNvPr>
          <p:cNvSpPr>
            <a:spLocks noGrp="1"/>
          </p:cNvSpPr>
          <p:nvPr>
            <p:ph type="body" sz="half" idx="2"/>
          </p:nvPr>
        </p:nvSpPr>
        <p:spPr>
          <a:xfrm>
            <a:off x="630237" y="1941512"/>
            <a:ext cx="2949575" cy="2859088"/>
          </a:xfrm>
        </p:spPr>
        <p:txBody>
          <a:bodyPr>
            <a:normAutofit/>
          </a:bodyPr>
          <a:lstStyle/>
          <a:p>
            <a:pPr marL="342900" indent="-342900">
              <a:buAutoNum type="arabicPeriod"/>
            </a:pPr>
            <a:r>
              <a:rPr lang="en-US" dirty="0"/>
              <a:t>Reflect on today’s learning and your current abilities as an Orientation Partner.</a:t>
            </a:r>
          </a:p>
          <a:p>
            <a:pPr marL="342900" indent="-342900">
              <a:buAutoNum type="arabicPeriod"/>
            </a:pPr>
            <a:r>
              <a:rPr lang="en-US" dirty="0"/>
              <a:t>Write one </a:t>
            </a:r>
            <a:r>
              <a:rPr lang="en-US" b="1" dirty="0">
                <a:solidFill>
                  <a:srgbClr val="ED1944"/>
                </a:solidFill>
              </a:rPr>
              <a:t>SMART</a:t>
            </a:r>
            <a:r>
              <a:rPr lang="en-US" b="1" dirty="0">
                <a:solidFill>
                  <a:srgbClr val="009373"/>
                </a:solidFill>
              </a:rPr>
              <a:t> </a:t>
            </a:r>
            <a:r>
              <a:rPr lang="en-US" dirty="0"/>
              <a:t>goal to improve.</a:t>
            </a:r>
          </a:p>
          <a:p>
            <a:pPr marL="342900" indent="-342900">
              <a:buAutoNum type="arabicPeriod"/>
            </a:pPr>
            <a:r>
              <a:rPr lang="en-US" dirty="0"/>
              <a:t>Identify one step you can take tomorrow to build your skills.</a:t>
            </a:r>
            <a:endParaRPr lang="en-CA" dirty="0"/>
          </a:p>
        </p:txBody>
      </p:sp>
      <p:sp>
        <p:nvSpPr>
          <p:cNvPr id="4" name="Content Placeholder 2">
            <a:extLst>
              <a:ext uri="{FF2B5EF4-FFF2-40B4-BE49-F238E27FC236}">
                <a16:creationId xmlns:a16="http://schemas.microsoft.com/office/drawing/2014/main" id="{B1955698-E78F-004D-874E-EFCFE94CEE3B}"/>
              </a:ext>
            </a:extLst>
          </p:cNvPr>
          <p:cNvSpPr txBox="1">
            <a:spLocks/>
          </p:cNvSpPr>
          <p:nvPr/>
        </p:nvSpPr>
        <p:spPr>
          <a:xfrm>
            <a:off x="205122" y="4157015"/>
            <a:ext cx="4021335" cy="79999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C64097"/>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rgbClr val="C64097"/>
              </a:buClr>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rgbClr val="C64097"/>
              </a:buClr>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rgbClr val="C64097"/>
              </a:buClr>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rgbClr val="C64097"/>
              </a:buClr>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CA" sz="2400" b="1" dirty="0">
                <a:solidFill>
                  <a:srgbClr val="ED1944"/>
                </a:solidFill>
              </a:rPr>
              <a:t>S</a:t>
            </a:r>
            <a:r>
              <a:rPr lang="en-CA" sz="2400" dirty="0"/>
              <a:t>pecific, </a:t>
            </a:r>
            <a:r>
              <a:rPr lang="en-CA" sz="2400" b="1" dirty="0">
                <a:solidFill>
                  <a:srgbClr val="ED1944"/>
                </a:solidFill>
              </a:rPr>
              <a:t>M</a:t>
            </a:r>
            <a:r>
              <a:rPr lang="en-CA" sz="2400" dirty="0"/>
              <a:t>easurable, </a:t>
            </a:r>
            <a:r>
              <a:rPr lang="en-CA" sz="2400" b="1" dirty="0">
                <a:solidFill>
                  <a:srgbClr val="ED1944"/>
                </a:solidFill>
              </a:rPr>
              <a:t>A</a:t>
            </a:r>
            <a:r>
              <a:rPr lang="en-CA" sz="2400" dirty="0"/>
              <a:t>ttainable, </a:t>
            </a:r>
            <a:r>
              <a:rPr lang="en-CA" sz="2400" b="1" dirty="0">
                <a:solidFill>
                  <a:srgbClr val="ED1944"/>
                </a:solidFill>
              </a:rPr>
              <a:t>R</a:t>
            </a:r>
            <a:r>
              <a:rPr lang="en-CA" sz="2400" dirty="0"/>
              <a:t>elevant, </a:t>
            </a:r>
            <a:r>
              <a:rPr lang="en-CA" sz="2400" b="1" dirty="0">
                <a:solidFill>
                  <a:srgbClr val="ED1944"/>
                </a:solidFill>
              </a:rPr>
              <a:t>T</a:t>
            </a:r>
            <a:r>
              <a:rPr lang="en-CA" sz="2400" dirty="0"/>
              <a:t>imely</a:t>
            </a:r>
          </a:p>
        </p:txBody>
      </p:sp>
    </p:spTree>
    <p:extLst>
      <p:ext uri="{BB962C8B-B14F-4D97-AF65-F5344CB8AC3E}">
        <p14:creationId xmlns:p14="http://schemas.microsoft.com/office/powerpoint/2010/main" val="2834657153"/>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0EA6-732D-6CC9-25CC-C1DC7C5CBE9F}"/>
              </a:ext>
            </a:extLst>
          </p:cNvPr>
          <p:cNvSpPr>
            <a:spLocks noGrp="1"/>
          </p:cNvSpPr>
          <p:nvPr>
            <p:ph type="ctrTitle"/>
          </p:nvPr>
        </p:nvSpPr>
        <p:spPr>
          <a:xfrm>
            <a:off x="437559" y="279079"/>
            <a:ext cx="7210102" cy="923330"/>
          </a:xfrm>
        </p:spPr>
        <p:txBody>
          <a:bodyPr/>
          <a:lstStyle/>
          <a:p>
            <a:r>
              <a:rPr lang="en-CA" dirty="0">
                <a:solidFill>
                  <a:srgbClr val="FFDD55"/>
                </a:solidFill>
              </a:rPr>
              <a:t>Key takeaways</a:t>
            </a:r>
          </a:p>
        </p:txBody>
      </p:sp>
      <p:sp>
        <p:nvSpPr>
          <p:cNvPr id="6" name="Subtitle 5">
            <a:extLst>
              <a:ext uri="{FF2B5EF4-FFF2-40B4-BE49-F238E27FC236}">
                <a16:creationId xmlns:a16="http://schemas.microsoft.com/office/drawing/2014/main" id="{F883F186-5576-97D9-5A7A-C01047B8137D}"/>
              </a:ext>
            </a:extLst>
          </p:cNvPr>
          <p:cNvSpPr>
            <a:spLocks noGrp="1"/>
          </p:cNvSpPr>
          <p:nvPr>
            <p:ph type="subTitle" idx="1"/>
          </p:nvPr>
        </p:nvSpPr>
        <p:spPr>
          <a:xfrm>
            <a:off x="437558" y="1323473"/>
            <a:ext cx="7046083" cy="3540948"/>
          </a:xfrm>
        </p:spPr>
        <p:txBody>
          <a:bodyPr>
            <a:normAutofit fontScale="92500" lnSpcReduction="10000"/>
          </a:bodyPr>
          <a:lstStyle/>
          <a:p>
            <a:pPr marL="342900" indent="-342900">
              <a:buFont typeface="Arial" panose="020B0604020202020204" pitchFamily="34" charset="0"/>
              <a:buChar char="•"/>
            </a:pPr>
            <a:r>
              <a:rPr lang="en-US" b="1" dirty="0">
                <a:solidFill>
                  <a:srgbClr val="FFDD55"/>
                </a:solidFill>
              </a:rPr>
              <a:t>Understand</a:t>
            </a:r>
            <a:r>
              <a:rPr lang="en-US" dirty="0"/>
              <a:t> the value of a NOPSP and define the role of the Orientation Partner.</a:t>
            </a:r>
          </a:p>
          <a:p>
            <a:pPr marL="342900" indent="-342900">
              <a:buFont typeface="Arial" panose="020B0604020202020204" pitchFamily="34" charset="0"/>
              <a:buChar char="•"/>
            </a:pPr>
            <a:r>
              <a:rPr lang="en-US" b="1" dirty="0">
                <a:solidFill>
                  <a:srgbClr val="FFDD55"/>
                </a:solidFill>
              </a:rPr>
              <a:t>Use </a:t>
            </a:r>
            <a:r>
              <a:rPr lang="en-US" dirty="0"/>
              <a:t>effective peer support, mentorship, and relationship-building strategies.</a:t>
            </a:r>
          </a:p>
          <a:p>
            <a:pPr marL="800100" lvl="1" indent="-34290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Clear communication.</a:t>
            </a:r>
          </a:p>
          <a:p>
            <a:pPr marL="800100" lvl="1" indent="-34290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Fostering resilience.</a:t>
            </a:r>
          </a:p>
          <a:p>
            <a:pPr marL="800100" lvl="1" indent="-34290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Creating a safe learning environment.</a:t>
            </a:r>
          </a:p>
          <a:p>
            <a:pPr marL="800100" lvl="1" indent="-34290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Adapting to individual needs.</a:t>
            </a:r>
          </a:p>
          <a:p>
            <a:pPr marL="800100" lvl="1" indent="-34290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Self-reflection</a:t>
            </a:r>
            <a:r>
              <a:rPr lang="en-US" dirty="0"/>
              <a:t>.</a:t>
            </a:r>
          </a:p>
          <a:p>
            <a:pPr marL="342900" indent="-342900">
              <a:buFont typeface="Arial" panose="020B0604020202020204" pitchFamily="34" charset="0"/>
              <a:buChar char="•"/>
            </a:pPr>
            <a:r>
              <a:rPr lang="en-US" b="1" dirty="0">
                <a:solidFill>
                  <a:srgbClr val="FFDD55"/>
                </a:solidFill>
              </a:rPr>
              <a:t>Recognize</a:t>
            </a:r>
            <a:r>
              <a:rPr lang="en-US" dirty="0"/>
              <a:t> their strengths and identify opportunities for growth as an Orientation Partner.</a:t>
            </a:r>
          </a:p>
          <a:p>
            <a:endParaRPr lang="en-CA" dirty="0"/>
          </a:p>
        </p:txBody>
      </p:sp>
    </p:spTree>
    <p:extLst>
      <p:ext uri="{BB962C8B-B14F-4D97-AF65-F5344CB8AC3E}">
        <p14:creationId xmlns:p14="http://schemas.microsoft.com/office/powerpoint/2010/main" val="3529029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F47D-2960-0472-E26D-87A946FD9B3D}"/>
              </a:ext>
            </a:extLst>
          </p:cNvPr>
          <p:cNvSpPr>
            <a:spLocks noGrp="1"/>
          </p:cNvSpPr>
          <p:nvPr>
            <p:ph type="ctrTitle"/>
          </p:nvPr>
        </p:nvSpPr>
        <p:spPr>
          <a:xfrm>
            <a:off x="966949" y="1000974"/>
            <a:ext cx="7210102" cy="1754326"/>
          </a:xfrm>
        </p:spPr>
        <p:txBody>
          <a:bodyPr wrap="square" anchor="t">
            <a:normAutofit/>
          </a:bodyPr>
          <a:lstStyle/>
          <a:p>
            <a:r>
              <a:rPr lang="en-CA" dirty="0"/>
              <a:t>Evaluation</a:t>
            </a:r>
          </a:p>
        </p:txBody>
      </p:sp>
      <p:sp>
        <p:nvSpPr>
          <p:cNvPr id="5" name="Subtitle 4">
            <a:extLst>
              <a:ext uri="{FF2B5EF4-FFF2-40B4-BE49-F238E27FC236}">
                <a16:creationId xmlns:a16="http://schemas.microsoft.com/office/drawing/2014/main" id="{3EF0A8C6-7A74-BA8C-6417-7E2677EAF6C0}"/>
              </a:ext>
            </a:extLst>
          </p:cNvPr>
          <p:cNvSpPr>
            <a:spLocks noGrp="1"/>
          </p:cNvSpPr>
          <p:nvPr>
            <p:ph type="subTitle" idx="1"/>
          </p:nvPr>
        </p:nvSpPr>
        <p:spPr>
          <a:xfrm>
            <a:off x="966949" y="2908983"/>
            <a:ext cx="6858000" cy="1241425"/>
          </a:xfrm>
        </p:spPr>
        <p:txBody>
          <a:bodyPr>
            <a:normAutofit/>
          </a:bodyPr>
          <a:lstStyle/>
          <a:p>
            <a:r>
              <a:rPr lang="en-CA" b="1" i="1" dirty="0"/>
              <a:t>Tell us what you thought of this training!</a:t>
            </a:r>
          </a:p>
          <a:p>
            <a:r>
              <a:rPr lang="en-CA" i="1" dirty="0">
                <a:solidFill>
                  <a:srgbClr val="009373"/>
                </a:solidFill>
              </a:rPr>
              <a:t>[Insert Completion Instructions Here]</a:t>
            </a:r>
          </a:p>
        </p:txBody>
      </p:sp>
    </p:spTree>
    <p:extLst>
      <p:ext uri="{BB962C8B-B14F-4D97-AF65-F5344CB8AC3E}">
        <p14:creationId xmlns:p14="http://schemas.microsoft.com/office/powerpoint/2010/main" val="3601670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1B1B-55D2-442C-F325-535FCEE52469}"/>
              </a:ext>
            </a:extLst>
          </p:cNvPr>
          <p:cNvSpPr>
            <a:spLocks noGrp="1"/>
          </p:cNvSpPr>
          <p:nvPr>
            <p:ph type="ctrTitle"/>
          </p:nvPr>
        </p:nvSpPr>
        <p:spPr/>
        <p:txBody>
          <a:bodyPr/>
          <a:lstStyle/>
          <a:p>
            <a:r>
              <a:rPr lang="en-CA" dirty="0"/>
              <a:t>Thank you!</a:t>
            </a:r>
          </a:p>
        </p:txBody>
      </p:sp>
      <p:sp>
        <p:nvSpPr>
          <p:cNvPr id="5" name="Subtitle 4">
            <a:extLst>
              <a:ext uri="{FF2B5EF4-FFF2-40B4-BE49-F238E27FC236}">
                <a16:creationId xmlns:a16="http://schemas.microsoft.com/office/drawing/2014/main" id="{58D193C9-957C-D9FF-CFB7-A5FDC8A9E906}"/>
              </a:ext>
            </a:extLst>
          </p:cNvPr>
          <p:cNvSpPr>
            <a:spLocks noGrp="1"/>
          </p:cNvSpPr>
          <p:nvPr>
            <p:ph type="subTitle" idx="1"/>
          </p:nvPr>
        </p:nvSpPr>
        <p:spPr>
          <a:xfrm>
            <a:off x="966949" y="2093494"/>
            <a:ext cx="6858000" cy="2189261"/>
          </a:xfrm>
        </p:spPr>
        <p:txBody>
          <a:bodyPr>
            <a:normAutofit fontScale="85000" lnSpcReduction="10000"/>
          </a:bodyPr>
          <a:lstStyle/>
          <a:p>
            <a:r>
              <a:rPr lang="en-CA" b="1" dirty="0"/>
              <a:t>Thank you for taking the time to become an Orientation Partner.</a:t>
            </a:r>
            <a:endParaRPr lang="en-CA" dirty="0"/>
          </a:p>
          <a:p>
            <a:r>
              <a:rPr lang="en-CA" dirty="0"/>
              <a:t>Your support, encouragement, and experience can make a meaningful difference in a newly hired nurse’s transition to practice.</a:t>
            </a:r>
          </a:p>
          <a:p>
            <a:r>
              <a:rPr lang="en-CA" b="1" dirty="0"/>
              <a:t>We appreciate your commitment to supporting your colleagues and strengthening our nursing team.</a:t>
            </a:r>
            <a:endParaRPr lang="en-CA" dirty="0"/>
          </a:p>
          <a:p>
            <a:endParaRPr lang="en-CA" dirty="0"/>
          </a:p>
        </p:txBody>
      </p:sp>
    </p:spTree>
    <p:extLst>
      <p:ext uri="{BB962C8B-B14F-4D97-AF65-F5344CB8AC3E}">
        <p14:creationId xmlns:p14="http://schemas.microsoft.com/office/powerpoint/2010/main" val="4201601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AA0F8-38F0-3E1C-9BCE-08B1E85935B9}"/>
              </a:ext>
            </a:extLst>
          </p:cNvPr>
          <p:cNvSpPr>
            <a:spLocks noGrp="1"/>
          </p:cNvSpPr>
          <p:nvPr>
            <p:ph type="title"/>
          </p:nvPr>
        </p:nvSpPr>
        <p:spPr>
          <a:xfrm>
            <a:off x="276726" y="274638"/>
            <a:ext cx="8867274" cy="839787"/>
          </a:xfrm>
        </p:spPr>
        <p:txBody>
          <a:bodyPr anchor="ctr">
            <a:noAutofit/>
          </a:bodyPr>
          <a:lstStyle/>
          <a:p>
            <a:r>
              <a:rPr lang="en-CA" sz="3600" dirty="0"/>
              <a:t>References</a:t>
            </a:r>
          </a:p>
        </p:txBody>
      </p:sp>
      <p:sp>
        <p:nvSpPr>
          <p:cNvPr id="6" name="Content Placeholder 5">
            <a:extLst>
              <a:ext uri="{FF2B5EF4-FFF2-40B4-BE49-F238E27FC236}">
                <a16:creationId xmlns:a16="http://schemas.microsoft.com/office/drawing/2014/main" id="{72636704-B413-AD8C-C484-0E850424BF64}"/>
              </a:ext>
            </a:extLst>
          </p:cNvPr>
          <p:cNvSpPr>
            <a:spLocks noGrp="1"/>
          </p:cNvSpPr>
          <p:nvPr>
            <p:ph idx="1"/>
          </p:nvPr>
        </p:nvSpPr>
        <p:spPr>
          <a:xfrm>
            <a:off x="628650" y="1370013"/>
            <a:ext cx="6023876" cy="3262312"/>
          </a:xfrm>
        </p:spPr>
        <p:txBody>
          <a:bodyPr/>
          <a:lstStyle/>
          <a:p>
            <a:pPr marL="0" indent="0">
              <a:buNone/>
            </a:pPr>
            <a:r>
              <a:rPr lang="en-US" sz="3600" b="1" dirty="0"/>
              <a:t>A complete reference list is available upon request.</a:t>
            </a:r>
          </a:p>
          <a:p>
            <a:pPr marL="0" indent="0">
              <a:buNone/>
            </a:pPr>
            <a:endParaRPr lang="en-US" dirty="0"/>
          </a:p>
          <a:p>
            <a:pPr marL="0" indent="0">
              <a:buNone/>
            </a:pPr>
            <a:r>
              <a:rPr lang="en-CA" dirty="0"/>
              <a:t>This training was developed at Perley Health Centre of Excellence.</a:t>
            </a:r>
          </a:p>
          <a:p>
            <a:pPr marL="0" indent="0">
              <a:buNone/>
            </a:pPr>
            <a:endParaRPr lang="en-CA" dirty="0"/>
          </a:p>
        </p:txBody>
      </p:sp>
      <p:pic>
        <p:nvPicPr>
          <p:cNvPr id="3" name="Picture 2">
            <a:extLst>
              <a:ext uri="{FF2B5EF4-FFF2-40B4-BE49-F238E27FC236}">
                <a16:creationId xmlns:a16="http://schemas.microsoft.com/office/drawing/2014/main" id="{CB64342F-7DF8-0F29-CBC3-2C8B1C7F6525}"/>
              </a:ext>
            </a:extLst>
          </p:cNvPr>
          <p:cNvPicPr>
            <a:picLocks noChangeAspect="1"/>
          </p:cNvPicPr>
          <p:nvPr/>
        </p:nvPicPr>
        <p:blipFill>
          <a:blip r:embed="rId2"/>
          <a:stretch>
            <a:fillRect/>
          </a:stretch>
        </p:blipFill>
        <p:spPr>
          <a:xfrm>
            <a:off x="6652526" y="2685732"/>
            <a:ext cx="2183130" cy="2183130"/>
          </a:xfrm>
          <a:prstGeom prst="rect">
            <a:avLst/>
          </a:prstGeom>
        </p:spPr>
      </p:pic>
    </p:spTree>
    <p:extLst>
      <p:ext uri="{BB962C8B-B14F-4D97-AF65-F5344CB8AC3E}">
        <p14:creationId xmlns:p14="http://schemas.microsoft.com/office/powerpoint/2010/main" val="2513035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F9DF-5E91-98B9-F4A2-99E0310F999E}"/>
              </a:ext>
            </a:extLst>
          </p:cNvPr>
          <p:cNvSpPr>
            <a:spLocks noGrp="1"/>
          </p:cNvSpPr>
          <p:nvPr>
            <p:ph type="title"/>
          </p:nvPr>
        </p:nvSpPr>
        <p:spPr>
          <a:xfrm>
            <a:off x="630238" y="342900"/>
            <a:ext cx="3686581" cy="1200150"/>
          </a:xfrm>
        </p:spPr>
        <p:txBody>
          <a:bodyPr>
            <a:normAutofit/>
          </a:bodyPr>
          <a:lstStyle/>
          <a:p>
            <a:r>
              <a:rPr lang="en-CA" sz="4400" dirty="0"/>
              <a:t>Conclusion</a:t>
            </a:r>
          </a:p>
        </p:txBody>
      </p:sp>
      <p:pic>
        <p:nvPicPr>
          <p:cNvPr id="4" name="Picture Placeholder 3">
            <a:extLst>
              <a:ext uri="{FF2B5EF4-FFF2-40B4-BE49-F238E27FC236}">
                <a16:creationId xmlns:a16="http://schemas.microsoft.com/office/drawing/2014/main" id="{4DF42255-2E5D-2248-0AE2-CB032341ECB9}"/>
              </a:ext>
            </a:extLst>
          </p:cNvPr>
          <p:cNvPicPr>
            <a:picLocks noGrp="1" noChangeAspect="1"/>
          </p:cNvPicPr>
          <p:nvPr>
            <p:ph type="pic" idx="1"/>
          </p:nvPr>
        </p:nvPicPr>
        <p:blipFill>
          <a:blip r:embed="rId2" cstate="hqprint">
            <a:extLst>
              <a:ext uri="{28A0092B-C50C-407E-A947-70E740481C1C}">
                <a14:useLocalDpi xmlns:a14="http://schemas.microsoft.com/office/drawing/2010/main"/>
              </a:ext>
            </a:extLst>
          </a:blip>
          <a:srcRect/>
          <a:stretch>
            <a:fillRect/>
          </a:stretch>
        </p:blipFill>
        <p:spPr>
          <a:xfrm>
            <a:off x="4572000" y="0"/>
            <a:ext cx="4572000" cy="5143499"/>
          </a:xfrm>
          <a:prstGeom prst="rect">
            <a:avLst/>
          </a:prstGeom>
        </p:spPr>
      </p:pic>
      <p:sp>
        <p:nvSpPr>
          <p:cNvPr id="7" name="Text Placeholder 6">
            <a:extLst>
              <a:ext uri="{FF2B5EF4-FFF2-40B4-BE49-F238E27FC236}">
                <a16:creationId xmlns:a16="http://schemas.microsoft.com/office/drawing/2014/main" id="{09AA40C8-2C19-A56D-715E-50C8739EDD8E}"/>
              </a:ext>
            </a:extLst>
          </p:cNvPr>
          <p:cNvSpPr>
            <a:spLocks noGrp="1"/>
          </p:cNvSpPr>
          <p:nvPr>
            <p:ph type="body" sz="half" idx="2"/>
          </p:nvPr>
        </p:nvSpPr>
        <p:spPr>
          <a:xfrm>
            <a:off x="630238" y="1543050"/>
            <a:ext cx="3442032" cy="2859088"/>
          </a:xfrm>
        </p:spPr>
        <p:txBody>
          <a:bodyPr>
            <a:normAutofit/>
          </a:bodyPr>
          <a:lstStyle/>
          <a:p>
            <a:r>
              <a:rPr lang="en-CA" sz="1800" dirty="0"/>
              <a:t>Thanks for participating today!</a:t>
            </a:r>
          </a:p>
          <a:p>
            <a:endParaRPr lang="en-CA" sz="1800" i="1" dirty="0"/>
          </a:p>
          <a:p>
            <a:r>
              <a:rPr lang="en-CA" sz="1800" i="1" dirty="0">
                <a:solidFill>
                  <a:srgbClr val="009373"/>
                </a:solidFill>
              </a:rPr>
              <a:t>[Insert Contact Information]</a:t>
            </a:r>
          </a:p>
        </p:txBody>
      </p:sp>
    </p:spTree>
    <p:extLst>
      <p:ext uri="{BB962C8B-B14F-4D97-AF65-F5344CB8AC3E}">
        <p14:creationId xmlns:p14="http://schemas.microsoft.com/office/powerpoint/2010/main" val="3879040865"/>
      </p:ext>
    </p:extLst>
  </p:cSld>
  <p:clrMapOvr>
    <a:masterClrMapping/>
  </p:clrMapOvr>
</p:sld>
</file>

<file path=ppt/theme/theme1.xml><?xml version="1.0" encoding="utf-8"?>
<a:theme xmlns:a="http://schemas.openxmlformats.org/drawingml/2006/main" name="Title Pag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ubtitle P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44851</TotalTime>
  <Words>1970</Words>
  <Application>Microsoft Office PowerPoint</Application>
  <PresentationFormat>On-screen Show (16:9)</PresentationFormat>
  <Paragraphs>184</Paragraphs>
  <Slides>30</Slides>
  <Notes>11</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30</vt:i4>
      </vt:variant>
    </vt:vector>
  </HeadingPairs>
  <TitlesOfParts>
    <vt:vector size="44" baseType="lpstr">
      <vt:lpstr>Aptos</vt:lpstr>
      <vt:lpstr>Arial</vt:lpstr>
      <vt:lpstr>Calibri</vt:lpstr>
      <vt:lpstr>Symbol</vt:lpstr>
      <vt:lpstr>Times New Roman</vt:lpstr>
      <vt:lpstr>Title Pages</vt:lpstr>
      <vt:lpstr>Subtitle Page</vt:lpstr>
      <vt:lpstr>Custom Design</vt:lpstr>
      <vt:lpstr>1_Custom Design</vt:lpstr>
      <vt:lpstr>2_Custom Design</vt:lpstr>
      <vt:lpstr>3_Custom Design</vt:lpstr>
      <vt:lpstr>4_Custom Design</vt:lpstr>
      <vt:lpstr>6_Custom Design</vt:lpstr>
      <vt:lpstr>5_Custom Design</vt:lpstr>
      <vt:lpstr>Nurses Supporting Nurses Nursing Orientation Peer Support Program Orientation Partner Training:  Slide Deck</vt:lpstr>
      <vt:lpstr>Implementing a NOPSP in Long-Term Care</vt:lpstr>
      <vt:lpstr>Nurses Supporting Nurses  Nursing Orientation Peer Support Program </vt:lpstr>
      <vt:lpstr>Learning Objectives</vt:lpstr>
      <vt:lpstr>Overview of Training</vt:lpstr>
      <vt:lpstr>Icebreaker</vt:lpstr>
      <vt:lpstr>Nursing Orientation Peer Support Program (NOPSP)</vt:lpstr>
      <vt:lpstr>What is an Orientation Partner</vt:lpstr>
      <vt:lpstr>PowerPoint Presentation</vt:lpstr>
      <vt:lpstr>Why do we need peer support?</vt:lpstr>
      <vt:lpstr>What Makes An Effective Orientation Partner?</vt:lpstr>
      <vt:lpstr>Effective Peer Support Relationships</vt:lpstr>
      <vt:lpstr>Communication Strategies For Effective  Peer Support</vt:lpstr>
      <vt:lpstr>Effective Communication Techniques</vt:lpstr>
      <vt:lpstr>Effective Communication Techniques</vt:lpstr>
      <vt:lpstr>Fostering Resilience </vt:lpstr>
      <vt:lpstr>Fostering Resilience </vt:lpstr>
      <vt:lpstr>Wellness Break</vt:lpstr>
      <vt:lpstr>Creating A Safe Learning Environment</vt:lpstr>
      <vt:lpstr>How can you create a safe learning environment?</vt:lpstr>
      <vt:lpstr>Creating Safe Learning Environments</vt:lpstr>
      <vt:lpstr>Revisiting the Role of the  Orientation Partner</vt:lpstr>
      <vt:lpstr>Adapting to Individual Needs</vt:lpstr>
      <vt:lpstr>Wellness Break</vt:lpstr>
      <vt:lpstr>Self-Reflection as an Orientation Partner</vt:lpstr>
      <vt:lpstr>Key takeaways</vt:lpstr>
      <vt:lpstr>Evaluation</vt:lpstr>
      <vt:lpstr>Thank you!</vt:lpstr>
      <vt:lpstr>References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Launching the Perley Health Brand</dc:title>
  <dc:creator>Akos Hoffer</dc:creator>
  <cp:lastModifiedBy>Tom Lilly</cp:lastModifiedBy>
  <cp:revision>73</cp:revision>
  <dcterms:modified xsi:type="dcterms:W3CDTF">2026-10-26T19:47:56Z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